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7"/>
  </p:handoutMasterIdLst>
  <p:sldIdLst>
    <p:sldId id="331" r:id="rId2"/>
    <p:sldId id="262" r:id="rId3"/>
    <p:sldId id="258" r:id="rId4"/>
    <p:sldId id="259" r:id="rId5"/>
    <p:sldId id="271" r:id="rId6"/>
    <p:sldId id="314" r:id="rId7"/>
    <p:sldId id="266" r:id="rId8"/>
    <p:sldId id="265" r:id="rId9"/>
    <p:sldId id="270" r:id="rId10"/>
    <p:sldId id="273" r:id="rId11"/>
    <p:sldId id="272" r:id="rId12"/>
    <p:sldId id="274" r:id="rId13"/>
    <p:sldId id="263" r:id="rId14"/>
    <p:sldId id="275" r:id="rId15"/>
    <p:sldId id="279" r:id="rId16"/>
    <p:sldId id="280" r:id="rId17"/>
    <p:sldId id="281" r:id="rId18"/>
    <p:sldId id="277" r:id="rId19"/>
    <p:sldId id="278" r:id="rId20"/>
    <p:sldId id="282" r:id="rId21"/>
    <p:sldId id="283" r:id="rId22"/>
    <p:sldId id="284" r:id="rId23"/>
    <p:sldId id="286" r:id="rId24"/>
    <p:sldId id="287" r:id="rId25"/>
    <p:sldId id="285" r:id="rId26"/>
    <p:sldId id="288" r:id="rId27"/>
    <p:sldId id="296" r:id="rId28"/>
    <p:sldId id="297" r:id="rId29"/>
    <p:sldId id="298" r:id="rId30"/>
    <p:sldId id="299" r:id="rId31"/>
    <p:sldId id="301" r:id="rId32"/>
    <p:sldId id="302" r:id="rId33"/>
    <p:sldId id="303" r:id="rId34"/>
    <p:sldId id="304" r:id="rId35"/>
    <p:sldId id="289" r:id="rId36"/>
    <p:sldId id="293" r:id="rId37"/>
    <p:sldId id="291" r:id="rId38"/>
    <p:sldId id="292" r:id="rId39"/>
    <p:sldId id="294" r:id="rId40"/>
    <p:sldId id="295" r:id="rId41"/>
    <p:sldId id="305" r:id="rId42"/>
    <p:sldId id="276" r:id="rId43"/>
    <p:sldId id="307" r:id="rId44"/>
    <p:sldId id="308" r:id="rId45"/>
    <p:sldId id="309" r:id="rId46"/>
    <p:sldId id="310" r:id="rId47"/>
    <p:sldId id="311" r:id="rId48"/>
    <p:sldId id="312" r:id="rId49"/>
    <p:sldId id="315" r:id="rId50"/>
    <p:sldId id="332" r:id="rId51"/>
    <p:sldId id="333" r:id="rId52"/>
    <p:sldId id="340" r:id="rId53"/>
    <p:sldId id="335" r:id="rId54"/>
    <p:sldId id="336" r:id="rId55"/>
    <p:sldId id="337" r:id="rId56"/>
    <p:sldId id="338" r:id="rId57"/>
    <p:sldId id="339" r:id="rId58"/>
    <p:sldId id="321" r:id="rId59"/>
    <p:sldId id="322" r:id="rId60"/>
    <p:sldId id="323" r:id="rId61"/>
    <p:sldId id="326" r:id="rId62"/>
    <p:sldId id="327" r:id="rId63"/>
    <p:sldId id="328" r:id="rId64"/>
    <p:sldId id="329" r:id="rId65"/>
    <p:sldId id="33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303F"/>
    <a:srgbClr val="FDB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8" y="348"/>
      </p:cViewPr>
      <p:guideLst/>
    </p:cSldViewPr>
  </p:slid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EC12D-DD57-4486-994A-7CC9A8B7037F}"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E20285FD-B88C-4E37-89B3-E1C76D67937E}">
      <dgm:prSet phldrT="[Text]"/>
      <dgm:spPr>
        <a:solidFill>
          <a:srgbClr val="7A303F"/>
        </a:solidFill>
        <a:ln>
          <a:noFill/>
        </a:ln>
        <a:effectLst>
          <a:outerShdw blurRad="63500" sx="102000" sy="102000" algn="ctr" rotWithShape="0">
            <a:prstClr val="black">
              <a:alpha val="40000"/>
            </a:prstClr>
          </a:outerShdw>
        </a:effectLst>
      </dgm:spPr>
      <dgm:t>
        <a:bodyPr/>
        <a:lstStyle/>
        <a:p>
          <a:r>
            <a:rPr lang="en-US" b="1" dirty="0">
              <a:solidFill>
                <a:schemeClr val="bg1"/>
              </a:solidFill>
              <a:latin typeface="Arial" panose="020B0604020202020204" pitchFamily="34" charset="0"/>
              <a:cs typeface="Arial" panose="020B0604020202020204" pitchFamily="34" charset="0"/>
            </a:rPr>
            <a:t>Citizens</a:t>
          </a:r>
        </a:p>
      </dgm:t>
    </dgm:pt>
    <dgm:pt modelId="{C8B03122-5B25-4F96-AAAE-7CD090849FFB}" type="parTrans" cxnId="{56E18B8A-1608-4DFE-B0C3-25585BCC257A}">
      <dgm:prSet/>
      <dgm:spPr/>
      <dgm:t>
        <a:bodyPr/>
        <a:lstStyle/>
        <a:p>
          <a:endParaRPr lang="en-US"/>
        </a:p>
      </dgm:t>
    </dgm:pt>
    <dgm:pt modelId="{1FB780F1-8B0E-47DB-AB05-A247309F1106}" type="sibTrans" cxnId="{56E18B8A-1608-4DFE-B0C3-25585BCC257A}">
      <dgm:prSet/>
      <dgm:spPr>
        <a:ln>
          <a:solidFill>
            <a:srgbClr val="FDB927"/>
          </a:solidFill>
        </a:ln>
      </dgm:spPr>
      <dgm:t>
        <a:bodyPr/>
        <a:lstStyle/>
        <a:p>
          <a:endParaRPr lang="en-US"/>
        </a:p>
      </dgm:t>
    </dgm:pt>
    <dgm:pt modelId="{168C3FDE-74E5-4CC3-8054-0E8E267326AD}">
      <dgm:prSet phldrT="[Text]"/>
      <dgm:spPr>
        <a:solidFill>
          <a:srgbClr val="7A303F"/>
        </a:solidFill>
        <a:ln>
          <a:noFill/>
        </a:ln>
        <a:effectLst>
          <a:outerShdw blurRad="63500" sx="102000" sy="102000" algn="ctr" rotWithShape="0">
            <a:prstClr val="black">
              <a:alpha val="40000"/>
            </a:prstClr>
          </a:outerShdw>
        </a:effectLst>
      </dgm:spPr>
      <dgm:t>
        <a:bodyPr/>
        <a:lstStyle/>
        <a:p>
          <a:r>
            <a:rPr lang="en-US" b="1" dirty="0">
              <a:latin typeface="Arial" panose="020B0604020202020204" pitchFamily="34" charset="0"/>
              <a:cs typeface="Arial" panose="020B0604020202020204" pitchFamily="34" charset="0"/>
            </a:rPr>
            <a:t>Management</a:t>
          </a:r>
        </a:p>
      </dgm:t>
    </dgm:pt>
    <dgm:pt modelId="{7D5E2719-B704-4C73-9BB5-3EE6D5564EA1}" type="parTrans" cxnId="{85757D9E-1753-41EB-A5A0-824E14FD717B}">
      <dgm:prSet/>
      <dgm:spPr/>
      <dgm:t>
        <a:bodyPr/>
        <a:lstStyle/>
        <a:p>
          <a:endParaRPr lang="en-US"/>
        </a:p>
      </dgm:t>
    </dgm:pt>
    <dgm:pt modelId="{A9D9D163-F12A-4AA8-BCE6-E3682307E6A5}" type="sibTrans" cxnId="{85757D9E-1753-41EB-A5A0-824E14FD717B}">
      <dgm:prSet/>
      <dgm:spPr>
        <a:ln>
          <a:solidFill>
            <a:srgbClr val="FDB927"/>
          </a:solidFill>
        </a:ln>
      </dgm:spPr>
      <dgm:t>
        <a:bodyPr/>
        <a:lstStyle/>
        <a:p>
          <a:endParaRPr lang="en-US"/>
        </a:p>
      </dgm:t>
    </dgm:pt>
    <dgm:pt modelId="{357899E3-E3BA-462B-B337-856FD6555388}">
      <dgm:prSet phldrT="[Text]"/>
      <dgm:spPr>
        <a:solidFill>
          <a:srgbClr val="7A303F"/>
        </a:solidFill>
        <a:ln>
          <a:noFill/>
        </a:ln>
        <a:effectLst>
          <a:outerShdw blurRad="63500" sx="102000" sy="102000" algn="ctr" rotWithShape="0">
            <a:prstClr val="black">
              <a:alpha val="40000"/>
            </a:prstClr>
          </a:outerShdw>
        </a:effectLst>
      </dgm:spPr>
      <dgm:t>
        <a:bodyPr/>
        <a:lstStyle/>
        <a:p>
          <a:r>
            <a:rPr lang="en-US" b="1" dirty="0">
              <a:solidFill>
                <a:schemeClr val="bg1"/>
              </a:solidFill>
              <a:latin typeface="Arial" panose="020B0604020202020204" pitchFamily="34" charset="0"/>
              <a:cs typeface="Arial" panose="020B0604020202020204" pitchFamily="34" charset="0"/>
            </a:rPr>
            <a:t>Elected Officials</a:t>
          </a:r>
        </a:p>
      </dgm:t>
    </dgm:pt>
    <dgm:pt modelId="{5ED181D6-1B10-4E5B-A022-FEE2A71D2D2E}" type="parTrans" cxnId="{B58C7D6D-EA47-495A-B897-C01EF7084CC9}">
      <dgm:prSet/>
      <dgm:spPr/>
      <dgm:t>
        <a:bodyPr/>
        <a:lstStyle/>
        <a:p>
          <a:endParaRPr lang="en-US"/>
        </a:p>
      </dgm:t>
    </dgm:pt>
    <dgm:pt modelId="{AA06FE16-3436-420C-AABD-D8D4769875A3}" type="sibTrans" cxnId="{B58C7D6D-EA47-495A-B897-C01EF7084CC9}">
      <dgm:prSet/>
      <dgm:spPr>
        <a:ln>
          <a:solidFill>
            <a:srgbClr val="FDB927"/>
          </a:solidFill>
        </a:ln>
      </dgm:spPr>
      <dgm:t>
        <a:bodyPr/>
        <a:lstStyle/>
        <a:p>
          <a:endParaRPr lang="en-US"/>
        </a:p>
      </dgm:t>
    </dgm:pt>
    <dgm:pt modelId="{971E5065-FBB4-434B-8F69-048E3CE1DD2D}">
      <dgm:prSet phldrT="[Text]"/>
      <dgm:spPr>
        <a:solidFill>
          <a:srgbClr val="7A303F"/>
        </a:solidFill>
        <a:ln>
          <a:noFill/>
        </a:ln>
        <a:effectLst>
          <a:outerShdw blurRad="63500" sx="102000" sy="102000" algn="ctr" rotWithShape="0">
            <a:prstClr val="black">
              <a:alpha val="40000"/>
            </a:prstClr>
          </a:outerShdw>
        </a:effectLst>
      </dgm:spPr>
      <dgm:t>
        <a:bodyPr/>
        <a:lstStyle/>
        <a:p>
          <a:r>
            <a:rPr lang="en-US" b="1" dirty="0">
              <a:solidFill>
                <a:schemeClr val="bg1"/>
              </a:solidFill>
              <a:latin typeface="Arial" panose="020B0604020202020204" pitchFamily="34" charset="0"/>
              <a:cs typeface="Arial" panose="020B0604020202020204" pitchFamily="34" charset="0"/>
            </a:rPr>
            <a:t>Vendors</a:t>
          </a:r>
        </a:p>
      </dgm:t>
    </dgm:pt>
    <dgm:pt modelId="{E21D75C5-00F0-4BB7-8677-92CDC7BA6D51}" type="parTrans" cxnId="{DAE3ACFA-2C9C-4660-930F-F04C95B0BF81}">
      <dgm:prSet/>
      <dgm:spPr/>
      <dgm:t>
        <a:bodyPr/>
        <a:lstStyle/>
        <a:p>
          <a:endParaRPr lang="en-US"/>
        </a:p>
      </dgm:t>
    </dgm:pt>
    <dgm:pt modelId="{57AA8A8E-05D1-4BE9-8EFC-3DD7669E5D98}" type="sibTrans" cxnId="{DAE3ACFA-2C9C-4660-930F-F04C95B0BF81}">
      <dgm:prSet/>
      <dgm:spPr>
        <a:ln>
          <a:solidFill>
            <a:srgbClr val="FDB927"/>
          </a:solidFill>
        </a:ln>
      </dgm:spPr>
      <dgm:t>
        <a:bodyPr/>
        <a:lstStyle/>
        <a:p>
          <a:endParaRPr lang="en-US"/>
        </a:p>
      </dgm:t>
    </dgm:pt>
    <dgm:pt modelId="{4A39262B-7685-4B3A-BF16-489956A2B3F3}">
      <dgm:prSet phldrT="[Text]"/>
      <dgm:spPr>
        <a:solidFill>
          <a:srgbClr val="7A303F"/>
        </a:solidFill>
        <a:ln>
          <a:noFill/>
        </a:ln>
        <a:effectLst>
          <a:outerShdw blurRad="63500" sx="102000" sy="102000" algn="ctr" rotWithShape="0">
            <a:prstClr val="black">
              <a:alpha val="40000"/>
            </a:prstClr>
          </a:outerShdw>
        </a:effectLst>
      </dgm:spPr>
      <dgm:t>
        <a:bodyPr/>
        <a:lstStyle/>
        <a:p>
          <a:r>
            <a:rPr lang="en-US" b="1" dirty="0">
              <a:latin typeface="Arial" panose="020B0604020202020204" pitchFamily="34" charset="0"/>
              <a:cs typeface="Arial" panose="020B0604020202020204" pitchFamily="34" charset="0"/>
            </a:rPr>
            <a:t>Media</a:t>
          </a:r>
        </a:p>
      </dgm:t>
    </dgm:pt>
    <dgm:pt modelId="{CE38F1DD-0ADF-497C-BA21-248057A74151}" type="parTrans" cxnId="{4D711DE8-C5DF-4397-BC4E-6AEF1EDE3203}">
      <dgm:prSet/>
      <dgm:spPr/>
      <dgm:t>
        <a:bodyPr/>
        <a:lstStyle/>
        <a:p>
          <a:endParaRPr lang="en-US"/>
        </a:p>
      </dgm:t>
    </dgm:pt>
    <dgm:pt modelId="{08D7DCAB-FDD4-45F8-AB05-EC834E34972B}" type="sibTrans" cxnId="{4D711DE8-C5DF-4397-BC4E-6AEF1EDE3203}">
      <dgm:prSet/>
      <dgm:spPr>
        <a:solidFill>
          <a:srgbClr val="FDB927"/>
        </a:solidFill>
        <a:ln>
          <a:solidFill>
            <a:srgbClr val="FDB927"/>
          </a:solidFill>
        </a:ln>
        <a:effectLst>
          <a:outerShdw blurRad="50800" dist="38100" dir="5400000" algn="t" rotWithShape="0">
            <a:prstClr val="black">
              <a:alpha val="40000"/>
            </a:prstClr>
          </a:outerShdw>
        </a:effectLst>
      </dgm:spPr>
      <dgm:t>
        <a:bodyPr/>
        <a:lstStyle/>
        <a:p>
          <a:endParaRPr lang="en-US"/>
        </a:p>
      </dgm:t>
    </dgm:pt>
    <dgm:pt modelId="{95381FB8-FE9F-4710-BAB8-CC2CC9BB305B}" type="pres">
      <dgm:prSet presAssocID="{B58EC12D-DD57-4486-994A-7CC9A8B7037F}" presName="cycle" presStyleCnt="0">
        <dgm:presLayoutVars>
          <dgm:dir/>
          <dgm:resizeHandles val="exact"/>
        </dgm:presLayoutVars>
      </dgm:prSet>
      <dgm:spPr/>
    </dgm:pt>
    <dgm:pt modelId="{203378F8-F795-4977-AB34-588562AB1BF5}" type="pres">
      <dgm:prSet presAssocID="{E20285FD-B88C-4E37-89B3-E1C76D67937E}" presName="node" presStyleLbl="node1" presStyleIdx="0" presStyleCnt="5">
        <dgm:presLayoutVars>
          <dgm:bulletEnabled val="1"/>
        </dgm:presLayoutVars>
      </dgm:prSet>
      <dgm:spPr/>
    </dgm:pt>
    <dgm:pt modelId="{8EE7E916-C2CD-46AF-A6EA-A4B673525E34}" type="pres">
      <dgm:prSet presAssocID="{E20285FD-B88C-4E37-89B3-E1C76D67937E}" presName="spNode" presStyleCnt="0"/>
      <dgm:spPr/>
    </dgm:pt>
    <dgm:pt modelId="{DFA3B442-E671-4BC8-B8BB-549C072F336C}" type="pres">
      <dgm:prSet presAssocID="{1FB780F1-8B0E-47DB-AB05-A247309F1106}" presName="sibTrans" presStyleLbl="sibTrans1D1" presStyleIdx="0" presStyleCnt="5"/>
      <dgm:spPr/>
    </dgm:pt>
    <dgm:pt modelId="{E67E8CCC-2CC7-4870-93EA-3F07714853CA}" type="pres">
      <dgm:prSet presAssocID="{168C3FDE-74E5-4CC3-8054-0E8E267326AD}" presName="node" presStyleLbl="node1" presStyleIdx="1" presStyleCnt="5">
        <dgm:presLayoutVars>
          <dgm:bulletEnabled val="1"/>
        </dgm:presLayoutVars>
      </dgm:prSet>
      <dgm:spPr/>
    </dgm:pt>
    <dgm:pt modelId="{E2D84B8E-B3D6-455C-BF5B-3974A2AF36B2}" type="pres">
      <dgm:prSet presAssocID="{168C3FDE-74E5-4CC3-8054-0E8E267326AD}" presName="spNode" presStyleCnt="0"/>
      <dgm:spPr/>
    </dgm:pt>
    <dgm:pt modelId="{E456040A-09C1-4887-8075-2A6204497C6C}" type="pres">
      <dgm:prSet presAssocID="{A9D9D163-F12A-4AA8-BCE6-E3682307E6A5}" presName="sibTrans" presStyleLbl="sibTrans1D1" presStyleIdx="1" presStyleCnt="5"/>
      <dgm:spPr/>
    </dgm:pt>
    <dgm:pt modelId="{44E5F7DC-2AB5-4D0A-B081-753533B34FF4}" type="pres">
      <dgm:prSet presAssocID="{357899E3-E3BA-462B-B337-856FD6555388}" presName="node" presStyleLbl="node1" presStyleIdx="2" presStyleCnt="5">
        <dgm:presLayoutVars>
          <dgm:bulletEnabled val="1"/>
        </dgm:presLayoutVars>
      </dgm:prSet>
      <dgm:spPr/>
    </dgm:pt>
    <dgm:pt modelId="{8466B0DD-CA16-4C6C-BF56-3E7747D9BF80}" type="pres">
      <dgm:prSet presAssocID="{357899E3-E3BA-462B-B337-856FD6555388}" presName="spNode" presStyleCnt="0"/>
      <dgm:spPr/>
    </dgm:pt>
    <dgm:pt modelId="{D377EC12-A715-4BFB-ABFA-90378B594FDD}" type="pres">
      <dgm:prSet presAssocID="{AA06FE16-3436-420C-AABD-D8D4769875A3}" presName="sibTrans" presStyleLbl="sibTrans1D1" presStyleIdx="2" presStyleCnt="5"/>
      <dgm:spPr/>
    </dgm:pt>
    <dgm:pt modelId="{30D1C4A6-6BBD-44F4-B5B4-79AA0F0B75FB}" type="pres">
      <dgm:prSet presAssocID="{971E5065-FBB4-434B-8F69-048E3CE1DD2D}" presName="node" presStyleLbl="node1" presStyleIdx="3" presStyleCnt="5">
        <dgm:presLayoutVars>
          <dgm:bulletEnabled val="1"/>
        </dgm:presLayoutVars>
      </dgm:prSet>
      <dgm:spPr/>
    </dgm:pt>
    <dgm:pt modelId="{CEBF5780-35EA-4552-871B-17BA643943CA}" type="pres">
      <dgm:prSet presAssocID="{971E5065-FBB4-434B-8F69-048E3CE1DD2D}" presName="spNode" presStyleCnt="0"/>
      <dgm:spPr/>
    </dgm:pt>
    <dgm:pt modelId="{FEE87DD3-8FD8-42A1-8A2D-790B7B9631C9}" type="pres">
      <dgm:prSet presAssocID="{57AA8A8E-05D1-4BE9-8EFC-3DD7669E5D98}" presName="sibTrans" presStyleLbl="sibTrans1D1" presStyleIdx="3" presStyleCnt="5"/>
      <dgm:spPr/>
    </dgm:pt>
    <dgm:pt modelId="{1D14BF57-0DBF-45D6-B32D-C142C717249D}" type="pres">
      <dgm:prSet presAssocID="{4A39262B-7685-4B3A-BF16-489956A2B3F3}" presName="node" presStyleLbl="node1" presStyleIdx="4" presStyleCnt="5">
        <dgm:presLayoutVars>
          <dgm:bulletEnabled val="1"/>
        </dgm:presLayoutVars>
      </dgm:prSet>
      <dgm:spPr/>
    </dgm:pt>
    <dgm:pt modelId="{050249E5-3B73-4183-BADD-09E8CF44CA8D}" type="pres">
      <dgm:prSet presAssocID="{4A39262B-7685-4B3A-BF16-489956A2B3F3}" presName="spNode" presStyleCnt="0"/>
      <dgm:spPr/>
    </dgm:pt>
    <dgm:pt modelId="{73C68E3A-7E69-46DB-9CAA-1E88326AA26B}" type="pres">
      <dgm:prSet presAssocID="{08D7DCAB-FDD4-45F8-AB05-EC834E34972B}" presName="sibTrans" presStyleLbl="sibTrans1D1" presStyleIdx="4" presStyleCnt="5"/>
      <dgm:spPr/>
    </dgm:pt>
  </dgm:ptLst>
  <dgm:cxnLst>
    <dgm:cxn modelId="{9A443F03-2787-474C-96EA-0884907B41E0}" type="presOf" srcId="{357899E3-E3BA-462B-B337-856FD6555388}" destId="{44E5F7DC-2AB5-4D0A-B081-753533B34FF4}" srcOrd="0" destOrd="0" presId="urn:microsoft.com/office/officeart/2005/8/layout/cycle6"/>
    <dgm:cxn modelId="{378BD50F-3DE5-4FF3-AB61-67B32E54A7D4}" type="presOf" srcId="{4A39262B-7685-4B3A-BF16-489956A2B3F3}" destId="{1D14BF57-0DBF-45D6-B32D-C142C717249D}" srcOrd="0" destOrd="0" presId="urn:microsoft.com/office/officeart/2005/8/layout/cycle6"/>
    <dgm:cxn modelId="{165DB41E-E0FF-43B7-AFE3-5D9865F90CAF}" type="presOf" srcId="{168C3FDE-74E5-4CC3-8054-0E8E267326AD}" destId="{E67E8CCC-2CC7-4870-93EA-3F07714853CA}" srcOrd="0" destOrd="0" presId="urn:microsoft.com/office/officeart/2005/8/layout/cycle6"/>
    <dgm:cxn modelId="{9660C93D-ED52-4136-BD32-9327C9DB9973}" type="presOf" srcId="{AA06FE16-3436-420C-AABD-D8D4769875A3}" destId="{D377EC12-A715-4BFB-ABFA-90378B594FDD}" srcOrd="0" destOrd="0" presId="urn:microsoft.com/office/officeart/2005/8/layout/cycle6"/>
    <dgm:cxn modelId="{7D5C385B-773A-44CC-8BB7-13D12DC4A72D}" type="presOf" srcId="{A9D9D163-F12A-4AA8-BCE6-E3682307E6A5}" destId="{E456040A-09C1-4887-8075-2A6204497C6C}" srcOrd="0" destOrd="0" presId="urn:microsoft.com/office/officeart/2005/8/layout/cycle6"/>
    <dgm:cxn modelId="{40EF4A65-1833-4FF1-B299-7722CC98B0D1}" type="presOf" srcId="{1FB780F1-8B0E-47DB-AB05-A247309F1106}" destId="{DFA3B442-E671-4BC8-B8BB-549C072F336C}" srcOrd="0" destOrd="0" presId="urn:microsoft.com/office/officeart/2005/8/layout/cycle6"/>
    <dgm:cxn modelId="{B58C7D6D-EA47-495A-B897-C01EF7084CC9}" srcId="{B58EC12D-DD57-4486-994A-7CC9A8B7037F}" destId="{357899E3-E3BA-462B-B337-856FD6555388}" srcOrd="2" destOrd="0" parTransId="{5ED181D6-1B10-4E5B-A022-FEE2A71D2D2E}" sibTransId="{AA06FE16-3436-420C-AABD-D8D4769875A3}"/>
    <dgm:cxn modelId="{7D93797B-DA57-4CF3-90CF-097D1126737D}" type="presOf" srcId="{57AA8A8E-05D1-4BE9-8EFC-3DD7669E5D98}" destId="{FEE87DD3-8FD8-42A1-8A2D-790B7B9631C9}" srcOrd="0" destOrd="0" presId="urn:microsoft.com/office/officeart/2005/8/layout/cycle6"/>
    <dgm:cxn modelId="{55EA4986-CDE4-4A9F-AF69-24D9944BC853}" type="presOf" srcId="{B58EC12D-DD57-4486-994A-7CC9A8B7037F}" destId="{95381FB8-FE9F-4710-BAB8-CC2CC9BB305B}" srcOrd="0" destOrd="0" presId="urn:microsoft.com/office/officeart/2005/8/layout/cycle6"/>
    <dgm:cxn modelId="{56E18B8A-1608-4DFE-B0C3-25585BCC257A}" srcId="{B58EC12D-DD57-4486-994A-7CC9A8B7037F}" destId="{E20285FD-B88C-4E37-89B3-E1C76D67937E}" srcOrd="0" destOrd="0" parTransId="{C8B03122-5B25-4F96-AAAE-7CD090849FFB}" sibTransId="{1FB780F1-8B0E-47DB-AB05-A247309F1106}"/>
    <dgm:cxn modelId="{7DBE3F95-EE96-4B58-A4B8-A099AD38846F}" type="presOf" srcId="{971E5065-FBB4-434B-8F69-048E3CE1DD2D}" destId="{30D1C4A6-6BBD-44F4-B5B4-79AA0F0B75FB}" srcOrd="0" destOrd="0" presId="urn:microsoft.com/office/officeart/2005/8/layout/cycle6"/>
    <dgm:cxn modelId="{85757D9E-1753-41EB-A5A0-824E14FD717B}" srcId="{B58EC12D-DD57-4486-994A-7CC9A8B7037F}" destId="{168C3FDE-74E5-4CC3-8054-0E8E267326AD}" srcOrd="1" destOrd="0" parTransId="{7D5E2719-B704-4C73-9BB5-3EE6D5564EA1}" sibTransId="{A9D9D163-F12A-4AA8-BCE6-E3682307E6A5}"/>
    <dgm:cxn modelId="{68600FAB-F4C7-45FC-A8C2-57C5BE7CDAA6}" type="presOf" srcId="{08D7DCAB-FDD4-45F8-AB05-EC834E34972B}" destId="{73C68E3A-7E69-46DB-9CAA-1E88326AA26B}" srcOrd="0" destOrd="0" presId="urn:microsoft.com/office/officeart/2005/8/layout/cycle6"/>
    <dgm:cxn modelId="{763158DA-3E42-4C58-B788-8A09B61E3947}" type="presOf" srcId="{E20285FD-B88C-4E37-89B3-E1C76D67937E}" destId="{203378F8-F795-4977-AB34-588562AB1BF5}" srcOrd="0" destOrd="0" presId="urn:microsoft.com/office/officeart/2005/8/layout/cycle6"/>
    <dgm:cxn modelId="{4D711DE8-C5DF-4397-BC4E-6AEF1EDE3203}" srcId="{B58EC12D-DD57-4486-994A-7CC9A8B7037F}" destId="{4A39262B-7685-4B3A-BF16-489956A2B3F3}" srcOrd="4" destOrd="0" parTransId="{CE38F1DD-0ADF-497C-BA21-248057A74151}" sibTransId="{08D7DCAB-FDD4-45F8-AB05-EC834E34972B}"/>
    <dgm:cxn modelId="{DAE3ACFA-2C9C-4660-930F-F04C95B0BF81}" srcId="{B58EC12D-DD57-4486-994A-7CC9A8B7037F}" destId="{971E5065-FBB4-434B-8F69-048E3CE1DD2D}" srcOrd="3" destOrd="0" parTransId="{E21D75C5-00F0-4BB7-8677-92CDC7BA6D51}" sibTransId="{57AA8A8E-05D1-4BE9-8EFC-3DD7669E5D98}"/>
    <dgm:cxn modelId="{955A5974-4B41-49F3-838C-0E111F064CFC}" type="presParOf" srcId="{95381FB8-FE9F-4710-BAB8-CC2CC9BB305B}" destId="{203378F8-F795-4977-AB34-588562AB1BF5}" srcOrd="0" destOrd="0" presId="urn:microsoft.com/office/officeart/2005/8/layout/cycle6"/>
    <dgm:cxn modelId="{F671F0B2-9069-4AC4-8B1F-CC504B969AFC}" type="presParOf" srcId="{95381FB8-FE9F-4710-BAB8-CC2CC9BB305B}" destId="{8EE7E916-C2CD-46AF-A6EA-A4B673525E34}" srcOrd="1" destOrd="0" presId="urn:microsoft.com/office/officeart/2005/8/layout/cycle6"/>
    <dgm:cxn modelId="{2957BD11-3298-4A8F-B511-8D680DC1BA92}" type="presParOf" srcId="{95381FB8-FE9F-4710-BAB8-CC2CC9BB305B}" destId="{DFA3B442-E671-4BC8-B8BB-549C072F336C}" srcOrd="2" destOrd="0" presId="urn:microsoft.com/office/officeart/2005/8/layout/cycle6"/>
    <dgm:cxn modelId="{5AFB16E3-BD74-47D4-B990-909DD36A6AE8}" type="presParOf" srcId="{95381FB8-FE9F-4710-BAB8-CC2CC9BB305B}" destId="{E67E8CCC-2CC7-4870-93EA-3F07714853CA}" srcOrd="3" destOrd="0" presId="urn:microsoft.com/office/officeart/2005/8/layout/cycle6"/>
    <dgm:cxn modelId="{34478A9C-CB46-46CD-984E-61365F260254}" type="presParOf" srcId="{95381FB8-FE9F-4710-BAB8-CC2CC9BB305B}" destId="{E2D84B8E-B3D6-455C-BF5B-3974A2AF36B2}" srcOrd="4" destOrd="0" presId="urn:microsoft.com/office/officeart/2005/8/layout/cycle6"/>
    <dgm:cxn modelId="{D6E92DA8-4A66-4708-981C-5398E52E28F3}" type="presParOf" srcId="{95381FB8-FE9F-4710-BAB8-CC2CC9BB305B}" destId="{E456040A-09C1-4887-8075-2A6204497C6C}" srcOrd="5" destOrd="0" presId="urn:microsoft.com/office/officeart/2005/8/layout/cycle6"/>
    <dgm:cxn modelId="{51530F56-38F9-4EF2-8F4E-7042948F6837}" type="presParOf" srcId="{95381FB8-FE9F-4710-BAB8-CC2CC9BB305B}" destId="{44E5F7DC-2AB5-4D0A-B081-753533B34FF4}" srcOrd="6" destOrd="0" presId="urn:microsoft.com/office/officeart/2005/8/layout/cycle6"/>
    <dgm:cxn modelId="{909EA3A9-DB55-40FE-BDAA-D7EC117069AF}" type="presParOf" srcId="{95381FB8-FE9F-4710-BAB8-CC2CC9BB305B}" destId="{8466B0DD-CA16-4C6C-BF56-3E7747D9BF80}" srcOrd="7" destOrd="0" presId="urn:microsoft.com/office/officeart/2005/8/layout/cycle6"/>
    <dgm:cxn modelId="{FB791504-1B4C-47CD-83F0-B1C0E71F3728}" type="presParOf" srcId="{95381FB8-FE9F-4710-BAB8-CC2CC9BB305B}" destId="{D377EC12-A715-4BFB-ABFA-90378B594FDD}" srcOrd="8" destOrd="0" presId="urn:microsoft.com/office/officeart/2005/8/layout/cycle6"/>
    <dgm:cxn modelId="{47220E8E-EBA8-412E-BD33-86673CAB209F}" type="presParOf" srcId="{95381FB8-FE9F-4710-BAB8-CC2CC9BB305B}" destId="{30D1C4A6-6BBD-44F4-B5B4-79AA0F0B75FB}" srcOrd="9" destOrd="0" presId="urn:microsoft.com/office/officeart/2005/8/layout/cycle6"/>
    <dgm:cxn modelId="{56DF85C0-463F-458F-ABAB-2F6C7BC8D3EC}" type="presParOf" srcId="{95381FB8-FE9F-4710-BAB8-CC2CC9BB305B}" destId="{CEBF5780-35EA-4552-871B-17BA643943CA}" srcOrd="10" destOrd="0" presId="urn:microsoft.com/office/officeart/2005/8/layout/cycle6"/>
    <dgm:cxn modelId="{CF2DA042-DA20-41DE-B5D7-9A8005E07422}" type="presParOf" srcId="{95381FB8-FE9F-4710-BAB8-CC2CC9BB305B}" destId="{FEE87DD3-8FD8-42A1-8A2D-790B7B9631C9}" srcOrd="11" destOrd="0" presId="urn:microsoft.com/office/officeart/2005/8/layout/cycle6"/>
    <dgm:cxn modelId="{1DCF94F7-E96E-4D84-9AAB-206F2172ACA7}" type="presParOf" srcId="{95381FB8-FE9F-4710-BAB8-CC2CC9BB305B}" destId="{1D14BF57-0DBF-45D6-B32D-C142C717249D}" srcOrd="12" destOrd="0" presId="urn:microsoft.com/office/officeart/2005/8/layout/cycle6"/>
    <dgm:cxn modelId="{914AF208-ADD8-4A29-91DA-7CA4B9887878}" type="presParOf" srcId="{95381FB8-FE9F-4710-BAB8-CC2CC9BB305B}" destId="{050249E5-3B73-4183-BADD-09E8CF44CA8D}" srcOrd="13" destOrd="0" presId="urn:microsoft.com/office/officeart/2005/8/layout/cycle6"/>
    <dgm:cxn modelId="{930EFDEC-FD43-4705-AA51-F722748165E6}" type="presParOf" srcId="{95381FB8-FE9F-4710-BAB8-CC2CC9BB305B}" destId="{73C68E3A-7E69-46DB-9CAA-1E88326AA26B}"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378F8-F795-4977-AB34-588562AB1BF5}">
      <dsp:nvSpPr>
        <dsp:cNvPr id="0" name=""/>
        <dsp:cNvSpPr/>
      </dsp:nvSpPr>
      <dsp:spPr>
        <a:xfrm>
          <a:off x="3840828" y="1781"/>
          <a:ext cx="1621733" cy="1054126"/>
        </a:xfrm>
        <a:prstGeom prst="roundRect">
          <a:avLst/>
        </a:prstGeom>
        <a:solidFill>
          <a:srgbClr val="7A303F"/>
        </a:solidFill>
        <a:ln w="12700" cap="flat" cmpd="sng" algn="ctr">
          <a:no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Arial" panose="020B0604020202020204" pitchFamily="34" charset="0"/>
              <a:cs typeface="Arial" panose="020B0604020202020204" pitchFamily="34" charset="0"/>
            </a:rPr>
            <a:t>Citizens</a:t>
          </a:r>
        </a:p>
      </dsp:txBody>
      <dsp:txXfrm>
        <a:off x="3892286" y="53239"/>
        <a:ext cx="1518817" cy="951210"/>
      </dsp:txXfrm>
    </dsp:sp>
    <dsp:sp modelId="{DFA3B442-E671-4BC8-B8BB-549C072F336C}">
      <dsp:nvSpPr>
        <dsp:cNvPr id="0" name=""/>
        <dsp:cNvSpPr/>
      </dsp:nvSpPr>
      <dsp:spPr>
        <a:xfrm>
          <a:off x="2545852" y="528845"/>
          <a:ext cx="4211685" cy="4211685"/>
        </a:xfrm>
        <a:custGeom>
          <a:avLst/>
          <a:gdLst/>
          <a:ahLst/>
          <a:cxnLst/>
          <a:rect l="0" t="0" r="0" b="0"/>
          <a:pathLst>
            <a:path>
              <a:moveTo>
                <a:pt x="2927847" y="167059"/>
              </a:moveTo>
              <a:arcTo wR="2105842" hR="2105842" stAng="17578558" swAng="1961259"/>
            </a:path>
          </a:pathLst>
        </a:custGeom>
        <a:noFill/>
        <a:ln w="6350" cap="flat" cmpd="sng" algn="ctr">
          <a:solidFill>
            <a:srgbClr val="FDB927"/>
          </a:solidFill>
          <a:prstDash val="solid"/>
          <a:miter lim="800000"/>
        </a:ln>
        <a:effectLst/>
      </dsp:spPr>
      <dsp:style>
        <a:lnRef idx="1">
          <a:scrgbClr r="0" g="0" b="0"/>
        </a:lnRef>
        <a:fillRef idx="0">
          <a:scrgbClr r="0" g="0" b="0"/>
        </a:fillRef>
        <a:effectRef idx="0">
          <a:scrgbClr r="0" g="0" b="0"/>
        </a:effectRef>
        <a:fontRef idx="minor"/>
      </dsp:style>
    </dsp:sp>
    <dsp:sp modelId="{E67E8CCC-2CC7-4870-93EA-3F07714853CA}">
      <dsp:nvSpPr>
        <dsp:cNvPr id="0" name=""/>
        <dsp:cNvSpPr/>
      </dsp:nvSpPr>
      <dsp:spPr>
        <a:xfrm>
          <a:off x="5843603" y="1456883"/>
          <a:ext cx="1621733" cy="1054126"/>
        </a:xfrm>
        <a:prstGeom prst="roundRect">
          <a:avLst/>
        </a:prstGeom>
        <a:solidFill>
          <a:srgbClr val="7A303F"/>
        </a:solidFill>
        <a:ln w="12700" cap="flat" cmpd="sng" algn="ctr">
          <a:no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Management</a:t>
          </a:r>
        </a:p>
      </dsp:txBody>
      <dsp:txXfrm>
        <a:off x="5895061" y="1508341"/>
        <a:ext cx="1518817" cy="951210"/>
      </dsp:txXfrm>
    </dsp:sp>
    <dsp:sp modelId="{E456040A-09C1-4887-8075-2A6204497C6C}">
      <dsp:nvSpPr>
        <dsp:cNvPr id="0" name=""/>
        <dsp:cNvSpPr/>
      </dsp:nvSpPr>
      <dsp:spPr>
        <a:xfrm>
          <a:off x="2545852" y="528845"/>
          <a:ext cx="4211685" cy="4211685"/>
        </a:xfrm>
        <a:custGeom>
          <a:avLst/>
          <a:gdLst/>
          <a:ahLst/>
          <a:cxnLst/>
          <a:rect l="0" t="0" r="0" b="0"/>
          <a:pathLst>
            <a:path>
              <a:moveTo>
                <a:pt x="4208799" y="1995624"/>
              </a:moveTo>
              <a:arcTo wR="2105842" hR="2105842" stAng="21419989" swAng="2196088"/>
            </a:path>
          </a:pathLst>
        </a:custGeom>
        <a:noFill/>
        <a:ln w="6350" cap="flat" cmpd="sng" algn="ctr">
          <a:solidFill>
            <a:srgbClr val="FDB927"/>
          </a:solidFill>
          <a:prstDash val="solid"/>
          <a:miter lim="800000"/>
        </a:ln>
        <a:effectLst/>
      </dsp:spPr>
      <dsp:style>
        <a:lnRef idx="1">
          <a:scrgbClr r="0" g="0" b="0"/>
        </a:lnRef>
        <a:fillRef idx="0">
          <a:scrgbClr r="0" g="0" b="0"/>
        </a:fillRef>
        <a:effectRef idx="0">
          <a:scrgbClr r="0" g="0" b="0"/>
        </a:effectRef>
        <a:fontRef idx="minor"/>
      </dsp:style>
    </dsp:sp>
    <dsp:sp modelId="{44E5F7DC-2AB5-4D0A-B081-753533B34FF4}">
      <dsp:nvSpPr>
        <dsp:cNvPr id="0" name=""/>
        <dsp:cNvSpPr/>
      </dsp:nvSpPr>
      <dsp:spPr>
        <a:xfrm>
          <a:off x="5078611" y="3811287"/>
          <a:ext cx="1621733" cy="1054126"/>
        </a:xfrm>
        <a:prstGeom prst="roundRect">
          <a:avLst/>
        </a:prstGeom>
        <a:solidFill>
          <a:srgbClr val="7A303F"/>
        </a:solidFill>
        <a:ln w="12700" cap="flat" cmpd="sng" algn="ctr">
          <a:no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Arial" panose="020B0604020202020204" pitchFamily="34" charset="0"/>
              <a:cs typeface="Arial" panose="020B0604020202020204" pitchFamily="34" charset="0"/>
            </a:rPr>
            <a:t>Elected Officials</a:t>
          </a:r>
        </a:p>
      </dsp:txBody>
      <dsp:txXfrm>
        <a:off x="5130069" y="3862745"/>
        <a:ext cx="1518817" cy="951210"/>
      </dsp:txXfrm>
    </dsp:sp>
    <dsp:sp modelId="{D377EC12-A715-4BFB-ABFA-90378B594FDD}">
      <dsp:nvSpPr>
        <dsp:cNvPr id="0" name=""/>
        <dsp:cNvSpPr/>
      </dsp:nvSpPr>
      <dsp:spPr>
        <a:xfrm>
          <a:off x="2545852" y="528845"/>
          <a:ext cx="4211685" cy="4211685"/>
        </a:xfrm>
        <a:custGeom>
          <a:avLst/>
          <a:gdLst/>
          <a:ahLst/>
          <a:cxnLst/>
          <a:rect l="0" t="0" r="0" b="0"/>
          <a:pathLst>
            <a:path>
              <a:moveTo>
                <a:pt x="2524394" y="4169671"/>
              </a:moveTo>
              <a:arcTo wR="2105842" hR="2105842" stAng="4712141" swAng="1375717"/>
            </a:path>
          </a:pathLst>
        </a:custGeom>
        <a:noFill/>
        <a:ln w="6350" cap="flat" cmpd="sng" algn="ctr">
          <a:solidFill>
            <a:srgbClr val="FDB927"/>
          </a:solidFill>
          <a:prstDash val="solid"/>
          <a:miter lim="800000"/>
        </a:ln>
        <a:effectLst/>
      </dsp:spPr>
      <dsp:style>
        <a:lnRef idx="1">
          <a:scrgbClr r="0" g="0" b="0"/>
        </a:lnRef>
        <a:fillRef idx="0">
          <a:scrgbClr r="0" g="0" b="0"/>
        </a:fillRef>
        <a:effectRef idx="0">
          <a:scrgbClr r="0" g="0" b="0"/>
        </a:effectRef>
        <a:fontRef idx="minor"/>
      </dsp:style>
    </dsp:sp>
    <dsp:sp modelId="{30D1C4A6-6BBD-44F4-B5B4-79AA0F0B75FB}">
      <dsp:nvSpPr>
        <dsp:cNvPr id="0" name=""/>
        <dsp:cNvSpPr/>
      </dsp:nvSpPr>
      <dsp:spPr>
        <a:xfrm>
          <a:off x="2603044" y="3811287"/>
          <a:ext cx="1621733" cy="1054126"/>
        </a:xfrm>
        <a:prstGeom prst="roundRect">
          <a:avLst/>
        </a:prstGeom>
        <a:solidFill>
          <a:srgbClr val="7A303F"/>
        </a:solidFill>
        <a:ln w="12700" cap="flat" cmpd="sng" algn="ctr">
          <a:no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Arial" panose="020B0604020202020204" pitchFamily="34" charset="0"/>
              <a:cs typeface="Arial" panose="020B0604020202020204" pitchFamily="34" charset="0"/>
            </a:rPr>
            <a:t>Vendors</a:t>
          </a:r>
        </a:p>
      </dsp:txBody>
      <dsp:txXfrm>
        <a:off x="2654502" y="3862745"/>
        <a:ext cx="1518817" cy="951210"/>
      </dsp:txXfrm>
    </dsp:sp>
    <dsp:sp modelId="{FEE87DD3-8FD8-42A1-8A2D-790B7B9631C9}">
      <dsp:nvSpPr>
        <dsp:cNvPr id="0" name=""/>
        <dsp:cNvSpPr/>
      </dsp:nvSpPr>
      <dsp:spPr>
        <a:xfrm>
          <a:off x="2545852" y="528845"/>
          <a:ext cx="4211685" cy="4211685"/>
        </a:xfrm>
        <a:custGeom>
          <a:avLst/>
          <a:gdLst/>
          <a:ahLst/>
          <a:cxnLst/>
          <a:rect l="0" t="0" r="0" b="0"/>
          <a:pathLst>
            <a:path>
              <a:moveTo>
                <a:pt x="351867" y="3271237"/>
              </a:moveTo>
              <a:arcTo wR="2105842" hR="2105842" stAng="8783923" swAng="2196088"/>
            </a:path>
          </a:pathLst>
        </a:custGeom>
        <a:noFill/>
        <a:ln w="6350" cap="flat" cmpd="sng" algn="ctr">
          <a:solidFill>
            <a:srgbClr val="FDB927"/>
          </a:solidFill>
          <a:prstDash val="solid"/>
          <a:miter lim="800000"/>
        </a:ln>
        <a:effectLst/>
      </dsp:spPr>
      <dsp:style>
        <a:lnRef idx="1">
          <a:scrgbClr r="0" g="0" b="0"/>
        </a:lnRef>
        <a:fillRef idx="0">
          <a:scrgbClr r="0" g="0" b="0"/>
        </a:fillRef>
        <a:effectRef idx="0">
          <a:scrgbClr r="0" g="0" b="0"/>
        </a:effectRef>
        <a:fontRef idx="minor"/>
      </dsp:style>
    </dsp:sp>
    <dsp:sp modelId="{1D14BF57-0DBF-45D6-B32D-C142C717249D}">
      <dsp:nvSpPr>
        <dsp:cNvPr id="0" name=""/>
        <dsp:cNvSpPr/>
      </dsp:nvSpPr>
      <dsp:spPr>
        <a:xfrm>
          <a:off x="1838052" y="1456883"/>
          <a:ext cx="1621733" cy="1054126"/>
        </a:xfrm>
        <a:prstGeom prst="roundRect">
          <a:avLst/>
        </a:prstGeom>
        <a:solidFill>
          <a:srgbClr val="7A303F"/>
        </a:solidFill>
        <a:ln w="12700" cap="flat" cmpd="sng" algn="ctr">
          <a:no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Media</a:t>
          </a:r>
        </a:p>
      </dsp:txBody>
      <dsp:txXfrm>
        <a:off x="1889510" y="1508341"/>
        <a:ext cx="1518817" cy="951210"/>
      </dsp:txXfrm>
    </dsp:sp>
    <dsp:sp modelId="{73C68E3A-7E69-46DB-9CAA-1E88326AA26B}">
      <dsp:nvSpPr>
        <dsp:cNvPr id="0" name=""/>
        <dsp:cNvSpPr/>
      </dsp:nvSpPr>
      <dsp:spPr>
        <a:xfrm>
          <a:off x="2545852" y="528845"/>
          <a:ext cx="4211685" cy="4211685"/>
        </a:xfrm>
        <a:custGeom>
          <a:avLst/>
          <a:gdLst/>
          <a:ahLst/>
          <a:cxnLst/>
          <a:rect l="0" t="0" r="0" b="0"/>
          <a:pathLst>
            <a:path>
              <a:moveTo>
                <a:pt x="366963" y="918040"/>
              </a:moveTo>
              <a:arcTo wR="2105842" hR="2105842" stAng="12860183" swAng="1961259"/>
            </a:path>
          </a:pathLst>
        </a:custGeom>
        <a:noFill/>
        <a:ln w="6350" cap="flat" cmpd="sng" algn="ctr">
          <a:solidFill>
            <a:srgbClr val="FDB927"/>
          </a:solidFill>
          <a:prstDash val="solid"/>
          <a:miter lim="800000"/>
        </a:ln>
        <a:effectLst>
          <a:outerShdw blurRad="50800" dist="38100" dir="5400000" algn="t" rotWithShape="0">
            <a:prstClr val="black">
              <a:alpha val="40000"/>
            </a:prstClr>
          </a:outerShdw>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A51E2D-1478-442F-9C47-F79C0698E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3ECA02B-EDCB-46F8-AFDE-FC461CCF57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BBE70C-842D-4071-9791-1E45972D2B39}" type="datetimeFigureOut">
              <a:rPr lang="en-US" smtClean="0"/>
              <a:t>9/28/2023</a:t>
            </a:fld>
            <a:endParaRPr lang="en-US"/>
          </a:p>
        </p:txBody>
      </p:sp>
      <p:sp>
        <p:nvSpPr>
          <p:cNvPr id="4" name="Footer Placeholder 3">
            <a:extLst>
              <a:ext uri="{FF2B5EF4-FFF2-40B4-BE49-F238E27FC236}">
                <a16:creationId xmlns:a16="http://schemas.microsoft.com/office/drawing/2014/main" id="{CBF39D4A-373E-4A84-B329-ACAB96AF6D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8276A0-9470-4666-861E-BB3B730746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0E4360-3B02-4665-B1E9-7969983B2F04}" type="slidenum">
              <a:rPr lang="en-US" smtClean="0"/>
              <a:t>‹#›</a:t>
            </a:fld>
            <a:endParaRPr lang="en-US"/>
          </a:p>
        </p:txBody>
      </p:sp>
    </p:spTree>
    <p:extLst>
      <p:ext uri="{BB962C8B-B14F-4D97-AF65-F5344CB8AC3E}">
        <p14:creationId xmlns:p14="http://schemas.microsoft.com/office/powerpoint/2010/main" val="168834822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sunset over a body of water&#10;&#10;Description automatically generated with medium confidence">
            <a:extLst>
              <a:ext uri="{FF2B5EF4-FFF2-40B4-BE49-F238E27FC236}">
                <a16:creationId xmlns:a16="http://schemas.microsoft.com/office/drawing/2014/main" id="{5873167F-1AF6-4117-AD92-4001E960058B}"/>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11" name="Rectangle 10">
            <a:extLst>
              <a:ext uri="{FF2B5EF4-FFF2-40B4-BE49-F238E27FC236}">
                <a16:creationId xmlns:a16="http://schemas.microsoft.com/office/drawing/2014/main" id="{6A9F4A7B-AF07-4ABB-9220-4A586FB5061D}"/>
              </a:ext>
            </a:extLst>
          </p:cNvPr>
          <p:cNvSpPr/>
          <p:nvPr userDrawn="1"/>
        </p:nvSpPr>
        <p:spPr>
          <a:xfrm rot="16200000">
            <a:off x="3405282" y="-1928717"/>
            <a:ext cx="5381435"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0" name="Rectangle 9">
            <a:extLst>
              <a:ext uri="{FF2B5EF4-FFF2-40B4-BE49-F238E27FC236}">
                <a16:creationId xmlns:a16="http://schemas.microsoft.com/office/drawing/2014/main" id="{03C5167A-D165-4398-84A2-2F11EBEF1BE9}"/>
              </a:ext>
            </a:extLst>
          </p:cNvPr>
          <p:cNvSpPr/>
          <p:nvPr userDrawn="1"/>
        </p:nvSpPr>
        <p:spPr>
          <a:xfrm rot="5400000">
            <a:off x="3781150" y="-3779837"/>
            <a:ext cx="4629691"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2" name="Title 1">
            <a:extLst>
              <a:ext uri="{FF2B5EF4-FFF2-40B4-BE49-F238E27FC236}">
                <a16:creationId xmlns:a16="http://schemas.microsoft.com/office/drawing/2014/main" id="{91CA7F29-0FF1-4C20-A872-B4B07C139F47}"/>
              </a:ext>
            </a:extLst>
          </p:cNvPr>
          <p:cNvSpPr>
            <a:spLocks noGrp="1"/>
          </p:cNvSpPr>
          <p:nvPr>
            <p:ph type="ctrTitle"/>
          </p:nvPr>
        </p:nvSpPr>
        <p:spPr>
          <a:xfrm>
            <a:off x="1524000" y="1122363"/>
            <a:ext cx="9144000" cy="2387600"/>
          </a:xfrm>
        </p:spPr>
        <p:txBody>
          <a:bodyPr anchor="b"/>
          <a:lstStyle>
            <a:lvl1pPr algn="ctr">
              <a:defRPr sz="6000" b="1">
                <a:latin typeface="Garamond" panose="020204040303010108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BE11B23B-9482-4340-8DCA-3040ECA54ACC}"/>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descr="Calendar&#10;&#10;Description automatically generated">
            <a:extLst>
              <a:ext uri="{FF2B5EF4-FFF2-40B4-BE49-F238E27FC236}">
                <a16:creationId xmlns:a16="http://schemas.microsoft.com/office/drawing/2014/main" id="{C40F3BBE-FFF9-4D7C-A6E9-393F6CC8F0F9}"/>
              </a:ext>
            </a:extLst>
          </p:cNvPr>
          <p:cNvPicPr>
            <a:picLocks noChangeAspect="1"/>
          </p:cNvPicPr>
          <p:nvPr userDrawn="1"/>
        </p:nvPicPr>
        <p:blipFill>
          <a:blip r:embed="rId3"/>
          <a:stretch>
            <a:fillRect/>
          </a:stretch>
        </p:blipFill>
        <p:spPr>
          <a:xfrm>
            <a:off x="10977632" y="5759958"/>
            <a:ext cx="1317715" cy="1115009"/>
          </a:xfrm>
          <a:prstGeom prst="rect">
            <a:avLst/>
          </a:prstGeom>
        </p:spPr>
      </p:pic>
      <p:sp>
        <p:nvSpPr>
          <p:cNvPr id="13" name="TextBox 12">
            <a:extLst>
              <a:ext uri="{FF2B5EF4-FFF2-40B4-BE49-F238E27FC236}">
                <a16:creationId xmlns:a16="http://schemas.microsoft.com/office/drawing/2014/main" id="{EC6AEC05-6AC2-4F1F-BA82-2EB9A9F4C7E5}"/>
              </a:ext>
            </a:extLst>
          </p:cNvPr>
          <p:cNvSpPr txBox="1"/>
          <p:nvPr userDrawn="1"/>
        </p:nvSpPr>
        <p:spPr>
          <a:xfrm>
            <a:off x="8952807" y="6142420"/>
            <a:ext cx="2129630" cy="477054"/>
          </a:xfrm>
          <a:prstGeom prst="rect">
            <a:avLst/>
          </a:prstGeom>
          <a:noFill/>
        </p:spPr>
        <p:txBody>
          <a:bodyPr wrap="square" rtlCol="0">
            <a:spAutoFit/>
          </a:bodyPr>
          <a:lstStyle/>
          <a:p>
            <a:pPr algn="r"/>
            <a:r>
              <a:rPr lang="en-US" sz="900" b="1" dirty="0">
                <a:solidFill>
                  <a:srgbClr val="000000"/>
                </a:solidFill>
                <a:latin typeface="Garamond" panose="02020404030301010803" pitchFamily="18" charset="0"/>
              </a:rPr>
              <a:t>Ken Burke, CPA</a:t>
            </a:r>
          </a:p>
          <a:p>
            <a:pPr algn="r"/>
            <a:r>
              <a:rPr lang="en-US" sz="800" dirty="0">
                <a:solidFill>
                  <a:srgbClr val="000000"/>
                </a:solidFill>
                <a:latin typeface="Arial" panose="020B0604020202020204" pitchFamily="34" charset="0"/>
                <a:cs typeface="Arial" panose="020B0604020202020204" pitchFamily="34" charset="0"/>
              </a:rPr>
              <a:t>Clerk of the Circuit Court and Comptroller</a:t>
            </a:r>
          </a:p>
          <a:p>
            <a:pPr algn="r"/>
            <a:r>
              <a:rPr lang="en-US" sz="800" dirty="0">
                <a:solidFill>
                  <a:srgbClr val="000000"/>
                </a:solidFill>
                <a:latin typeface="Arial" panose="020B0604020202020204" pitchFamily="34" charset="0"/>
                <a:cs typeface="Arial" panose="020B0604020202020204" pitchFamily="34" charset="0"/>
              </a:rPr>
              <a:t>Pinellas County, Florida</a:t>
            </a:r>
          </a:p>
        </p:txBody>
      </p:sp>
      <p:pic>
        <p:nvPicPr>
          <p:cNvPr id="2052" name="Picture 4" descr="Spending in the Sunshine Link">
            <a:extLst>
              <a:ext uri="{FF2B5EF4-FFF2-40B4-BE49-F238E27FC236}">
                <a16:creationId xmlns:a16="http://schemas.microsoft.com/office/drawing/2014/main" id="{B46FCB28-9F2C-4A69-98DA-4DA7C4649A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7446" y="5841712"/>
            <a:ext cx="2210476" cy="88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664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sunset over a body of water&#10;&#10;Description automatically generated with medium confidence">
            <a:extLst>
              <a:ext uri="{FF2B5EF4-FFF2-40B4-BE49-F238E27FC236}">
                <a16:creationId xmlns:a16="http://schemas.microsoft.com/office/drawing/2014/main" id="{83089AFE-F748-4C1F-936F-6B99FBAB9A0E}"/>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7" name="Rectangle 6">
            <a:extLst>
              <a:ext uri="{FF2B5EF4-FFF2-40B4-BE49-F238E27FC236}">
                <a16:creationId xmlns:a16="http://schemas.microsoft.com/office/drawing/2014/main" id="{626AA2A9-F078-4E47-92C3-3D5E553DEE79}"/>
              </a:ext>
            </a:extLst>
          </p:cNvPr>
          <p:cNvSpPr/>
          <p:nvPr userDrawn="1"/>
        </p:nvSpPr>
        <p:spPr>
          <a:xfrm rot="16200000">
            <a:off x="3405282" y="-1928717"/>
            <a:ext cx="5381435"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8" name="Rectangle 7">
            <a:extLst>
              <a:ext uri="{FF2B5EF4-FFF2-40B4-BE49-F238E27FC236}">
                <a16:creationId xmlns:a16="http://schemas.microsoft.com/office/drawing/2014/main" id="{24AC3208-EF0C-4299-8ED4-145F3A3C32E0}"/>
              </a:ext>
            </a:extLst>
          </p:cNvPr>
          <p:cNvSpPr/>
          <p:nvPr userDrawn="1"/>
        </p:nvSpPr>
        <p:spPr>
          <a:xfrm rot="5400000">
            <a:off x="3781155" y="-3781155"/>
            <a:ext cx="4629691"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2" name="Title 1">
            <a:extLst>
              <a:ext uri="{FF2B5EF4-FFF2-40B4-BE49-F238E27FC236}">
                <a16:creationId xmlns:a16="http://schemas.microsoft.com/office/drawing/2014/main" id="{E6D91CAD-6AE1-45EA-8715-EF003E299CBE}"/>
              </a:ext>
            </a:extLst>
          </p:cNvPr>
          <p:cNvSpPr>
            <a:spLocks noGrp="1"/>
          </p:cNvSpPr>
          <p:nvPr>
            <p:ph type="title"/>
          </p:nvPr>
        </p:nvSpPr>
        <p:spPr/>
        <p:txBody>
          <a:bodyPr/>
          <a:lstStyle>
            <a:lvl1pPr>
              <a:defRPr b="1">
                <a:latin typeface="Garamond" panose="02020404030301010803" pitchFamily="18" charset="0"/>
              </a:defRPr>
            </a:lvl1pPr>
          </a:lstStyle>
          <a:p>
            <a:r>
              <a:rPr lang="en-US" dirty="0"/>
              <a:t>Click to edit Master title style</a:t>
            </a:r>
          </a:p>
        </p:txBody>
      </p:sp>
      <p:sp>
        <p:nvSpPr>
          <p:cNvPr id="9" name="Slide Number Placeholder 1">
            <a:extLst>
              <a:ext uri="{FF2B5EF4-FFF2-40B4-BE49-F238E27FC236}">
                <a16:creationId xmlns:a16="http://schemas.microsoft.com/office/drawing/2014/main" id="{66BF3399-FAF0-4ADF-B74F-8ABDF3B5C51E}"/>
              </a:ext>
            </a:extLst>
          </p:cNvPr>
          <p:cNvSpPr txBox="1">
            <a:spLocks/>
          </p:cNvSpPr>
          <p:nvPr userDrawn="1"/>
        </p:nvSpPr>
        <p:spPr>
          <a:xfrm>
            <a:off x="182761" y="6578077"/>
            <a:ext cx="1341239" cy="278606"/>
          </a:xfrm>
          <a:prstGeom prst="rect">
            <a:avLst/>
          </a:prstGeom>
          <a:solidFill>
            <a:srgbClr val="FDB927"/>
          </a:solidFill>
          <a:ln>
            <a:solidFill>
              <a:srgbClr val="FDB927"/>
            </a:solidFill>
          </a:ln>
        </p:spPr>
        <p:txBody>
          <a:bodyPr vert="horz" lIns="68580" tIns="34291" rIns="68580" bIns="34291" rtlCol="0" anchor="ctr"/>
          <a:lstStyle>
            <a:defPPr>
              <a:defRPr lang="en-US"/>
            </a:defPPr>
            <a:lvl1pPr marL="0" algn="r" defTabSz="457200" rtl="0" eaLnBrk="1" latinLnBrk="0" hangingPunct="1">
              <a:defRPr sz="10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F9442E-9437-4062-8DAD-965F8584E449}" type="slidenum">
              <a:rPr lang="en-US" sz="1200" b="0" smtClean="0">
                <a:solidFill>
                  <a:schemeClr val="tx2">
                    <a:lumMod val="10000"/>
                  </a:schemeClr>
                </a:solidFill>
                <a:latin typeface="Arial" panose="020B0604020202020204" pitchFamily="34" charset="0"/>
                <a:cs typeface="Arial" panose="020B0604020202020204" pitchFamily="34" charset="0"/>
              </a:rPr>
              <a:pPr algn="ctr"/>
              <a:t>‹#›</a:t>
            </a:fld>
            <a:endParaRPr lang="en-US" sz="1200" b="0" dirty="0">
              <a:solidFill>
                <a:schemeClr val="tx2">
                  <a:lumMod val="10000"/>
                </a:schemeClr>
              </a:solidFill>
              <a:latin typeface="Arial" panose="020B0604020202020204" pitchFamily="34" charset="0"/>
              <a:cs typeface="Arial" panose="020B0604020202020204" pitchFamily="34" charset="0"/>
            </a:endParaRPr>
          </a:p>
        </p:txBody>
      </p:sp>
      <p:pic>
        <p:nvPicPr>
          <p:cNvPr id="10" name="Picture 9" descr="Calendar&#10;&#10;Description automatically generated">
            <a:extLst>
              <a:ext uri="{FF2B5EF4-FFF2-40B4-BE49-F238E27FC236}">
                <a16:creationId xmlns:a16="http://schemas.microsoft.com/office/drawing/2014/main" id="{8C81CC52-5849-4B3D-B234-C4788581B590}"/>
              </a:ext>
            </a:extLst>
          </p:cNvPr>
          <p:cNvPicPr>
            <a:picLocks noChangeAspect="1"/>
          </p:cNvPicPr>
          <p:nvPr userDrawn="1"/>
        </p:nvPicPr>
        <p:blipFill>
          <a:blip r:embed="rId3"/>
          <a:stretch>
            <a:fillRect/>
          </a:stretch>
        </p:blipFill>
        <p:spPr>
          <a:xfrm>
            <a:off x="10977632" y="5759958"/>
            <a:ext cx="1317715" cy="1115009"/>
          </a:xfrm>
          <a:prstGeom prst="rect">
            <a:avLst/>
          </a:prstGeom>
        </p:spPr>
      </p:pic>
      <p:sp>
        <p:nvSpPr>
          <p:cNvPr id="11" name="TextBox 10">
            <a:extLst>
              <a:ext uri="{FF2B5EF4-FFF2-40B4-BE49-F238E27FC236}">
                <a16:creationId xmlns:a16="http://schemas.microsoft.com/office/drawing/2014/main" id="{740FD500-3FA0-4FCD-8D11-FCC5EAC493CF}"/>
              </a:ext>
            </a:extLst>
          </p:cNvPr>
          <p:cNvSpPr txBox="1"/>
          <p:nvPr userDrawn="1"/>
        </p:nvSpPr>
        <p:spPr>
          <a:xfrm>
            <a:off x="8952807" y="6142420"/>
            <a:ext cx="2129630" cy="477054"/>
          </a:xfrm>
          <a:prstGeom prst="rect">
            <a:avLst/>
          </a:prstGeom>
          <a:noFill/>
        </p:spPr>
        <p:txBody>
          <a:bodyPr wrap="square" rtlCol="0">
            <a:spAutoFit/>
          </a:bodyPr>
          <a:lstStyle/>
          <a:p>
            <a:pPr algn="r"/>
            <a:r>
              <a:rPr lang="en-US" sz="900" b="1" dirty="0">
                <a:solidFill>
                  <a:srgbClr val="000000"/>
                </a:solidFill>
                <a:latin typeface="Garamond" panose="02020404030301010803" pitchFamily="18" charset="0"/>
              </a:rPr>
              <a:t>Ken Burke, CPA</a:t>
            </a:r>
          </a:p>
          <a:p>
            <a:pPr algn="r"/>
            <a:r>
              <a:rPr lang="en-US" sz="800" dirty="0">
                <a:solidFill>
                  <a:srgbClr val="000000"/>
                </a:solidFill>
                <a:latin typeface="Arial" panose="020B0604020202020204" pitchFamily="34" charset="0"/>
                <a:cs typeface="Arial" panose="020B0604020202020204" pitchFamily="34" charset="0"/>
              </a:rPr>
              <a:t>Clerk of the Circuit Court and Comptroller</a:t>
            </a:r>
          </a:p>
          <a:p>
            <a:pPr algn="r"/>
            <a:r>
              <a:rPr lang="en-US" sz="800" dirty="0">
                <a:solidFill>
                  <a:srgbClr val="000000"/>
                </a:solidFill>
                <a:latin typeface="Arial" panose="020B0604020202020204" pitchFamily="34" charset="0"/>
                <a:cs typeface="Arial" panose="020B0604020202020204" pitchFamily="34" charset="0"/>
              </a:rPr>
              <a:t>Pinellas County, Florida</a:t>
            </a:r>
          </a:p>
        </p:txBody>
      </p:sp>
    </p:spTree>
    <p:extLst>
      <p:ext uri="{BB962C8B-B14F-4D97-AF65-F5344CB8AC3E}">
        <p14:creationId xmlns:p14="http://schemas.microsoft.com/office/powerpoint/2010/main" val="2377872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descr="A sunset over a body of water&#10;&#10;Description automatically generated with medium confidence">
            <a:extLst>
              <a:ext uri="{FF2B5EF4-FFF2-40B4-BE49-F238E27FC236}">
                <a16:creationId xmlns:a16="http://schemas.microsoft.com/office/drawing/2014/main" id="{2CC8A446-7944-4714-950B-30766D31B1F1}"/>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9" name="Rectangle 8">
            <a:extLst>
              <a:ext uri="{FF2B5EF4-FFF2-40B4-BE49-F238E27FC236}">
                <a16:creationId xmlns:a16="http://schemas.microsoft.com/office/drawing/2014/main" id="{38FAFF58-524B-4CBE-B980-9A556D83D639}"/>
              </a:ext>
            </a:extLst>
          </p:cNvPr>
          <p:cNvSpPr/>
          <p:nvPr userDrawn="1"/>
        </p:nvSpPr>
        <p:spPr>
          <a:xfrm rot="16200000">
            <a:off x="3405282" y="-1928717"/>
            <a:ext cx="5381435"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0" name="Rectangle 9">
            <a:extLst>
              <a:ext uri="{FF2B5EF4-FFF2-40B4-BE49-F238E27FC236}">
                <a16:creationId xmlns:a16="http://schemas.microsoft.com/office/drawing/2014/main" id="{646DD761-D546-4828-BF49-96F3A11B5156}"/>
              </a:ext>
            </a:extLst>
          </p:cNvPr>
          <p:cNvSpPr/>
          <p:nvPr userDrawn="1"/>
        </p:nvSpPr>
        <p:spPr>
          <a:xfrm rot="5400000">
            <a:off x="3781155" y="-3781155"/>
            <a:ext cx="4629691"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1" name="Slide Number Placeholder 1">
            <a:extLst>
              <a:ext uri="{FF2B5EF4-FFF2-40B4-BE49-F238E27FC236}">
                <a16:creationId xmlns:a16="http://schemas.microsoft.com/office/drawing/2014/main" id="{BB85FDAE-254A-4C78-848D-5A04CD3F643C}"/>
              </a:ext>
            </a:extLst>
          </p:cNvPr>
          <p:cNvSpPr txBox="1">
            <a:spLocks/>
          </p:cNvSpPr>
          <p:nvPr userDrawn="1"/>
        </p:nvSpPr>
        <p:spPr>
          <a:xfrm>
            <a:off x="182761" y="6578077"/>
            <a:ext cx="1341239" cy="278606"/>
          </a:xfrm>
          <a:prstGeom prst="rect">
            <a:avLst/>
          </a:prstGeom>
          <a:solidFill>
            <a:srgbClr val="FDB927"/>
          </a:solidFill>
          <a:ln>
            <a:solidFill>
              <a:srgbClr val="FDB927"/>
            </a:solidFill>
          </a:ln>
        </p:spPr>
        <p:txBody>
          <a:bodyPr vert="horz" lIns="68580" tIns="34291" rIns="68580" bIns="34291" rtlCol="0" anchor="ctr"/>
          <a:lstStyle>
            <a:defPPr>
              <a:defRPr lang="en-US"/>
            </a:defPPr>
            <a:lvl1pPr marL="0" algn="r" defTabSz="457200" rtl="0" eaLnBrk="1" latinLnBrk="0" hangingPunct="1">
              <a:defRPr sz="10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F9442E-9437-4062-8DAD-965F8584E449}" type="slidenum">
              <a:rPr lang="en-US" sz="1200" b="0" smtClean="0">
                <a:solidFill>
                  <a:schemeClr val="tx2">
                    <a:lumMod val="10000"/>
                  </a:schemeClr>
                </a:solidFill>
                <a:latin typeface="Arial" panose="020B0604020202020204" pitchFamily="34" charset="0"/>
                <a:cs typeface="Arial" panose="020B0604020202020204" pitchFamily="34" charset="0"/>
              </a:rPr>
              <a:pPr algn="ctr"/>
              <a:t>‹#›</a:t>
            </a:fld>
            <a:endParaRPr lang="en-US" sz="1200" b="0" dirty="0">
              <a:solidFill>
                <a:schemeClr val="tx2">
                  <a:lumMod val="10000"/>
                </a:schemeClr>
              </a:solidFill>
              <a:latin typeface="Arial" panose="020B0604020202020204" pitchFamily="34" charset="0"/>
              <a:cs typeface="Arial" panose="020B0604020202020204" pitchFamily="34" charset="0"/>
            </a:endParaRPr>
          </a:p>
        </p:txBody>
      </p:sp>
      <p:pic>
        <p:nvPicPr>
          <p:cNvPr id="14" name="Picture 13" descr="Calendar&#10;&#10;Description automatically generated">
            <a:extLst>
              <a:ext uri="{FF2B5EF4-FFF2-40B4-BE49-F238E27FC236}">
                <a16:creationId xmlns:a16="http://schemas.microsoft.com/office/drawing/2014/main" id="{0B96CF43-94AC-4BB9-9667-367E05BFBD46}"/>
              </a:ext>
            </a:extLst>
          </p:cNvPr>
          <p:cNvPicPr>
            <a:picLocks noChangeAspect="1"/>
          </p:cNvPicPr>
          <p:nvPr userDrawn="1"/>
        </p:nvPicPr>
        <p:blipFill>
          <a:blip r:embed="rId3"/>
          <a:stretch>
            <a:fillRect/>
          </a:stretch>
        </p:blipFill>
        <p:spPr>
          <a:xfrm>
            <a:off x="10977632" y="5759958"/>
            <a:ext cx="1317715" cy="1115009"/>
          </a:xfrm>
          <a:prstGeom prst="rect">
            <a:avLst/>
          </a:prstGeom>
        </p:spPr>
      </p:pic>
      <p:sp>
        <p:nvSpPr>
          <p:cNvPr id="15" name="TextBox 14">
            <a:extLst>
              <a:ext uri="{FF2B5EF4-FFF2-40B4-BE49-F238E27FC236}">
                <a16:creationId xmlns:a16="http://schemas.microsoft.com/office/drawing/2014/main" id="{A101A7BA-40D3-436B-8800-6833F86A36F0}"/>
              </a:ext>
            </a:extLst>
          </p:cNvPr>
          <p:cNvSpPr txBox="1"/>
          <p:nvPr userDrawn="1"/>
        </p:nvSpPr>
        <p:spPr>
          <a:xfrm>
            <a:off x="8952807" y="6142420"/>
            <a:ext cx="2129630" cy="477054"/>
          </a:xfrm>
          <a:prstGeom prst="rect">
            <a:avLst/>
          </a:prstGeom>
          <a:noFill/>
        </p:spPr>
        <p:txBody>
          <a:bodyPr wrap="square" rtlCol="0">
            <a:spAutoFit/>
          </a:bodyPr>
          <a:lstStyle/>
          <a:p>
            <a:pPr algn="r"/>
            <a:r>
              <a:rPr lang="en-US" sz="900" b="1" dirty="0">
                <a:solidFill>
                  <a:srgbClr val="000000"/>
                </a:solidFill>
                <a:latin typeface="Garamond" panose="02020404030301010803" pitchFamily="18" charset="0"/>
              </a:rPr>
              <a:t>Ken Burke, CPA</a:t>
            </a:r>
          </a:p>
          <a:p>
            <a:pPr algn="r"/>
            <a:r>
              <a:rPr lang="en-US" sz="800" dirty="0">
                <a:solidFill>
                  <a:srgbClr val="000000"/>
                </a:solidFill>
                <a:latin typeface="Arial" panose="020B0604020202020204" pitchFamily="34" charset="0"/>
                <a:cs typeface="Arial" panose="020B0604020202020204" pitchFamily="34" charset="0"/>
              </a:rPr>
              <a:t>Clerk of the Circuit Court and Comptroller</a:t>
            </a:r>
          </a:p>
          <a:p>
            <a:pPr algn="r"/>
            <a:r>
              <a:rPr lang="en-US" sz="800" dirty="0">
                <a:solidFill>
                  <a:srgbClr val="000000"/>
                </a:solidFill>
                <a:latin typeface="Arial" panose="020B0604020202020204" pitchFamily="34" charset="0"/>
                <a:cs typeface="Arial" panose="020B0604020202020204" pitchFamily="34" charset="0"/>
              </a:rPr>
              <a:t>Pinellas County, Florida</a:t>
            </a:r>
          </a:p>
        </p:txBody>
      </p:sp>
    </p:spTree>
    <p:extLst>
      <p:ext uri="{BB962C8B-B14F-4D97-AF65-F5344CB8AC3E}">
        <p14:creationId xmlns:p14="http://schemas.microsoft.com/office/powerpoint/2010/main" val="1097938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8" name="Picture 7" descr="A sunset over a body of water&#10;&#10;Description automatically generated with medium confidence">
            <a:extLst>
              <a:ext uri="{FF2B5EF4-FFF2-40B4-BE49-F238E27FC236}">
                <a16:creationId xmlns:a16="http://schemas.microsoft.com/office/drawing/2014/main" id="{2CC8A446-7944-4714-950B-30766D31B1F1}"/>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9" name="Rectangle 8">
            <a:extLst>
              <a:ext uri="{FF2B5EF4-FFF2-40B4-BE49-F238E27FC236}">
                <a16:creationId xmlns:a16="http://schemas.microsoft.com/office/drawing/2014/main" id="{38FAFF58-524B-4CBE-B980-9A556D83D639}"/>
              </a:ext>
            </a:extLst>
          </p:cNvPr>
          <p:cNvSpPr/>
          <p:nvPr userDrawn="1"/>
        </p:nvSpPr>
        <p:spPr>
          <a:xfrm rot="16200000">
            <a:off x="3405282" y="-1928717"/>
            <a:ext cx="5381435"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0" name="Rectangle 9">
            <a:extLst>
              <a:ext uri="{FF2B5EF4-FFF2-40B4-BE49-F238E27FC236}">
                <a16:creationId xmlns:a16="http://schemas.microsoft.com/office/drawing/2014/main" id="{646DD761-D546-4828-BF49-96F3A11B5156}"/>
              </a:ext>
            </a:extLst>
          </p:cNvPr>
          <p:cNvSpPr/>
          <p:nvPr userDrawn="1"/>
        </p:nvSpPr>
        <p:spPr>
          <a:xfrm rot="5400000">
            <a:off x="3781155" y="-3781155"/>
            <a:ext cx="4629691"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1" name="Slide Number Placeholder 1">
            <a:extLst>
              <a:ext uri="{FF2B5EF4-FFF2-40B4-BE49-F238E27FC236}">
                <a16:creationId xmlns:a16="http://schemas.microsoft.com/office/drawing/2014/main" id="{BB85FDAE-254A-4C78-848D-5A04CD3F643C}"/>
              </a:ext>
            </a:extLst>
          </p:cNvPr>
          <p:cNvSpPr txBox="1">
            <a:spLocks/>
          </p:cNvSpPr>
          <p:nvPr userDrawn="1"/>
        </p:nvSpPr>
        <p:spPr>
          <a:xfrm>
            <a:off x="182761" y="6578077"/>
            <a:ext cx="1341239" cy="278606"/>
          </a:xfrm>
          <a:prstGeom prst="rect">
            <a:avLst/>
          </a:prstGeom>
          <a:solidFill>
            <a:srgbClr val="FDB927"/>
          </a:solidFill>
          <a:ln>
            <a:solidFill>
              <a:srgbClr val="FDB927"/>
            </a:solidFill>
          </a:ln>
        </p:spPr>
        <p:txBody>
          <a:bodyPr vert="horz" lIns="68580" tIns="34291" rIns="68580" bIns="34291" rtlCol="0" anchor="ctr"/>
          <a:lstStyle>
            <a:defPPr>
              <a:defRPr lang="en-US"/>
            </a:defPPr>
            <a:lvl1pPr marL="0" algn="r" defTabSz="457200" rtl="0" eaLnBrk="1" latinLnBrk="0" hangingPunct="1">
              <a:defRPr sz="10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F9442E-9437-4062-8DAD-965F8584E449}" type="slidenum">
              <a:rPr lang="en-US" sz="1200" b="0" smtClean="0">
                <a:solidFill>
                  <a:schemeClr val="tx2">
                    <a:lumMod val="10000"/>
                  </a:schemeClr>
                </a:solidFill>
                <a:latin typeface="Arial" panose="020B0604020202020204" pitchFamily="34" charset="0"/>
                <a:cs typeface="Arial" panose="020B0604020202020204" pitchFamily="34" charset="0"/>
              </a:rPr>
              <a:pPr algn="ctr"/>
              <a:t>‹#›</a:t>
            </a:fld>
            <a:endParaRPr lang="en-US" sz="1200" b="0" dirty="0">
              <a:solidFill>
                <a:schemeClr val="tx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9885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8" name="Picture 7" descr="A sunset over a body of water&#10;&#10;Description automatically generated with medium confidence">
            <a:extLst>
              <a:ext uri="{FF2B5EF4-FFF2-40B4-BE49-F238E27FC236}">
                <a16:creationId xmlns:a16="http://schemas.microsoft.com/office/drawing/2014/main" id="{2CC8A446-7944-4714-950B-30766D31B1F1}"/>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9" name="Rectangle 8">
            <a:extLst>
              <a:ext uri="{FF2B5EF4-FFF2-40B4-BE49-F238E27FC236}">
                <a16:creationId xmlns:a16="http://schemas.microsoft.com/office/drawing/2014/main" id="{38FAFF58-524B-4CBE-B980-9A556D83D639}"/>
              </a:ext>
            </a:extLst>
          </p:cNvPr>
          <p:cNvSpPr/>
          <p:nvPr userDrawn="1"/>
        </p:nvSpPr>
        <p:spPr>
          <a:xfrm rot="16200000">
            <a:off x="3405282" y="-1928717"/>
            <a:ext cx="5381435"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0" name="Rectangle 9">
            <a:extLst>
              <a:ext uri="{FF2B5EF4-FFF2-40B4-BE49-F238E27FC236}">
                <a16:creationId xmlns:a16="http://schemas.microsoft.com/office/drawing/2014/main" id="{646DD761-D546-4828-BF49-96F3A11B5156}"/>
              </a:ext>
            </a:extLst>
          </p:cNvPr>
          <p:cNvSpPr/>
          <p:nvPr userDrawn="1"/>
        </p:nvSpPr>
        <p:spPr>
          <a:xfrm rot="5400000">
            <a:off x="3781155" y="-3781155"/>
            <a:ext cx="4629691"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Tree>
    <p:extLst>
      <p:ext uri="{BB962C8B-B14F-4D97-AF65-F5344CB8AC3E}">
        <p14:creationId xmlns:p14="http://schemas.microsoft.com/office/powerpoint/2010/main" val="655666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sunset over a body of water&#10;&#10;Description automatically generated with medium confidence">
            <a:extLst>
              <a:ext uri="{FF2B5EF4-FFF2-40B4-BE49-F238E27FC236}">
                <a16:creationId xmlns:a16="http://schemas.microsoft.com/office/drawing/2014/main" id="{C7423243-B867-40C1-81E3-9B37597C5007}"/>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9" name="Rectangle 8">
            <a:extLst>
              <a:ext uri="{FF2B5EF4-FFF2-40B4-BE49-F238E27FC236}">
                <a16:creationId xmlns:a16="http://schemas.microsoft.com/office/drawing/2014/main" id="{A871FDAA-9D63-44D0-A527-A5634F292BB0}"/>
              </a:ext>
            </a:extLst>
          </p:cNvPr>
          <p:cNvSpPr/>
          <p:nvPr userDrawn="1"/>
        </p:nvSpPr>
        <p:spPr>
          <a:xfrm rot="16200000">
            <a:off x="3405282" y="-1928717"/>
            <a:ext cx="5381435"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0" name="Rectangle 9">
            <a:extLst>
              <a:ext uri="{FF2B5EF4-FFF2-40B4-BE49-F238E27FC236}">
                <a16:creationId xmlns:a16="http://schemas.microsoft.com/office/drawing/2014/main" id="{1922287E-5B97-4EF2-A681-82127F8A8C49}"/>
              </a:ext>
            </a:extLst>
          </p:cNvPr>
          <p:cNvSpPr/>
          <p:nvPr userDrawn="1"/>
        </p:nvSpPr>
        <p:spPr>
          <a:xfrm rot="5400000">
            <a:off x="3781155" y="-3781154"/>
            <a:ext cx="4629691"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2" name="Title 1">
            <a:extLst>
              <a:ext uri="{FF2B5EF4-FFF2-40B4-BE49-F238E27FC236}">
                <a16:creationId xmlns:a16="http://schemas.microsoft.com/office/drawing/2014/main" id="{5D0852F0-3BC1-4624-A407-50899275211B}"/>
              </a:ext>
            </a:extLst>
          </p:cNvPr>
          <p:cNvSpPr>
            <a:spLocks noGrp="1"/>
          </p:cNvSpPr>
          <p:nvPr>
            <p:ph type="title"/>
          </p:nvPr>
        </p:nvSpPr>
        <p:spPr>
          <a:xfrm>
            <a:off x="839788" y="457200"/>
            <a:ext cx="3932237" cy="1600200"/>
          </a:xfrm>
        </p:spPr>
        <p:txBody>
          <a:bodyPr anchor="b"/>
          <a:lstStyle>
            <a:lvl1pPr>
              <a:defRPr sz="3200" b="1">
                <a:latin typeface="Garamond" panose="020204040303010108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CEC9320-162B-4723-9D0B-1049A6691FD4}"/>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8851E2E-0DB5-4A62-AF58-62734AA01165}"/>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Slide Number Placeholder 1">
            <a:extLst>
              <a:ext uri="{FF2B5EF4-FFF2-40B4-BE49-F238E27FC236}">
                <a16:creationId xmlns:a16="http://schemas.microsoft.com/office/drawing/2014/main" id="{DC4B4AEB-24FE-4DA3-8631-63EBC78D0545}"/>
              </a:ext>
            </a:extLst>
          </p:cNvPr>
          <p:cNvSpPr txBox="1">
            <a:spLocks/>
          </p:cNvSpPr>
          <p:nvPr userDrawn="1"/>
        </p:nvSpPr>
        <p:spPr>
          <a:xfrm>
            <a:off x="182761" y="6578077"/>
            <a:ext cx="1341239" cy="278606"/>
          </a:xfrm>
          <a:prstGeom prst="rect">
            <a:avLst/>
          </a:prstGeom>
          <a:solidFill>
            <a:srgbClr val="FDB927"/>
          </a:solidFill>
          <a:ln>
            <a:solidFill>
              <a:srgbClr val="FDB927"/>
            </a:solidFill>
          </a:ln>
        </p:spPr>
        <p:txBody>
          <a:bodyPr vert="horz" lIns="68580" tIns="34291" rIns="68580" bIns="34291" rtlCol="0" anchor="ctr"/>
          <a:lstStyle>
            <a:defPPr>
              <a:defRPr lang="en-US"/>
            </a:defPPr>
            <a:lvl1pPr marL="0" algn="r" defTabSz="457200" rtl="0" eaLnBrk="1" latinLnBrk="0" hangingPunct="1">
              <a:defRPr sz="10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F9442E-9437-4062-8DAD-965F8584E449}" type="slidenum">
              <a:rPr lang="en-US" sz="1200" b="0" smtClean="0">
                <a:solidFill>
                  <a:schemeClr val="tx2">
                    <a:lumMod val="10000"/>
                  </a:schemeClr>
                </a:solidFill>
                <a:latin typeface="Arial" panose="020B0604020202020204" pitchFamily="34" charset="0"/>
                <a:cs typeface="Arial" panose="020B0604020202020204" pitchFamily="34" charset="0"/>
              </a:rPr>
              <a:pPr algn="ctr"/>
              <a:t>‹#›</a:t>
            </a:fld>
            <a:endParaRPr lang="en-US" sz="1200" b="0" dirty="0">
              <a:solidFill>
                <a:schemeClr val="tx2">
                  <a:lumMod val="10000"/>
                </a:schemeClr>
              </a:solidFill>
              <a:latin typeface="Arial" panose="020B0604020202020204" pitchFamily="34" charset="0"/>
              <a:cs typeface="Arial" panose="020B0604020202020204" pitchFamily="34" charset="0"/>
            </a:endParaRPr>
          </a:p>
        </p:txBody>
      </p:sp>
      <p:pic>
        <p:nvPicPr>
          <p:cNvPr id="12" name="Picture 11" descr="Calendar&#10;&#10;Description automatically generated">
            <a:extLst>
              <a:ext uri="{FF2B5EF4-FFF2-40B4-BE49-F238E27FC236}">
                <a16:creationId xmlns:a16="http://schemas.microsoft.com/office/drawing/2014/main" id="{AC37483D-E6A1-4145-9218-5F6B7783670D}"/>
              </a:ext>
            </a:extLst>
          </p:cNvPr>
          <p:cNvPicPr>
            <a:picLocks noChangeAspect="1"/>
          </p:cNvPicPr>
          <p:nvPr userDrawn="1"/>
        </p:nvPicPr>
        <p:blipFill>
          <a:blip r:embed="rId3"/>
          <a:stretch>
            <a:fillRect/>
          </a:stretch>
        </p:blipFill>
        <p:spPr>
          <a:xfrm>
            <a:off x="10977632" y="5759958"/>
            <a:ext cx="1317715" cy="1115009"/>
          </a:xfrm>
          <a:prstGeom prst="rect">
            <a:avLst/>
          </a:prstGeom>
        </p:spPr>
      </p:pic>
      <p:sp>
        <p:nvSpPr>
          <p:cNvPr id="13" name="TextBox 12">
            <a:extLst>
              <a:ext uri="{FF2B5EF4-FFF2-40B4-BE49-F238E27FC236}">
                <a16:creationId xmlns:a16="http://schemas.microsoft.com/office/drawing/2014/main" id="{178947D2-E2EC-4283-B36A-658DDEF98666}"/>
              </a:ext>
            </a:extLst>
          </p:cNvPr>
          <p:cNvSpPr txBox="1"/>
          <p:nvPr userDrawn="1"/>
        </p:nvSpPr>
        <p:spPr>
          <a:xfrm>
            <a:off x="8952807" y="6142420"/>
            <a:ext cx="2129630" cy="477054"/>
          </a:xfrm>
          <a:prstGeom prst="rect">
            <a:avLst/>
          </a:prstGeom>
          <a:noFill/>
        </p:spPr>
        <p:txBody>
          <a:bodyPr wrap="square" rtlCol="0">
            <a:spAutoFit/>
          </a:bodyPr>
          <a:lstStyle/>
          <a:p>
            <a:pPr algn="r"/>
            <a:r>
              <a:rPr lang="en-US" sz="900" b="1" dirty="0">
                <a:solidFill>
                  <a:srgbClr val="000000"/>
                </a:solidFill>
                <a:latin typeface="Garamond" panose="02020404030301010803" pitchFamily="18" charset="0"/>
              </a:rPr>
              <a:t>Ken Burke, CPA</a:t>
            </a:r>
          </a:p>
          <a:p>
            <a:pPr algn="r"/>
            <a:r>
              <a:rPr lang="en-US" sz="800" dirty="0">
                <a:solidFill>
                  <a:srgbClr val="000000"/>
                </a:solidFill>
                <a:latin typeface="Arial" panose="020B0604020202020204" pitchFamily="34" charset="0"/>
                <a:cs typeface="Arial" panose="020B0604020202020204" pitchFamily="34" charset="0"/>
              </a:rPr>
              <a:t>Clerk of the Circuit Court and Comptroller</a:t>
            </a:r>
          </a:p>
          <a:p>
            <a:pPr algn="r"/>
            <a:r>
              <a:rPr lang="en-US" sz="800" dirty="0">
                <a:solidFill>
                  <a:srgbClr val="000000"/>
                </a:solidFill>
                <a:latin typeface="Arial" panose="020B0604020202020204" pitchFamily="34" charset="0"/>
                <a:cs typeface="Arial" panose="020B0604020202020204" pitchFamily="34" charset="0"/>
              </a:rPr>
              <a:t>Pinellas County, Florida</a:t>
            </a:r>
          </a:p>
        </p:txBody>
      </p:sp>
    </p:spTree>
    <p:extLst>
      <p:ext uri="{BB962C8B-B14F-4D97-AF65-F5344CB8AC3E}">
        <p14:creationId xmlns:p14="http://schemas.microsoft.com/office/powerpoint/2010/main" val="3103398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A sunset over a body of water&#10;&#10;Description automatically generated with medium confidence">
            <a:extLst>
              <a:ext uri="{FF2B5EF4-FFF2-40B4-BE49-F238E27FC236}">
                <a16:creationId xmlns:a16="http://schemas.microsoft.com/office/drawing/2014/main" id="{6C35F9F4-C566-47F2-8DA2-F5201E9C2274}"/>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9" name="Rectangle 8">
            <a:extLst>
              <a:ext uri="{FF2B5EF4-FFF2-40B4-BE49-F238E27FC236}">
                <a16:creationId xmlns:a16="http://schemas.microsoft.com/office/drawing/2014/main" id="{541E8C62-ADD5-4BD3-9569-000D86EAF120}"/>
              </a:ext>
            </a:extLst>
          </p:cNvPr>
          <p:cNvSpPr/>
          <p:nvPr userDrawn="1"/>
        </p:nvSpPr>
        <p:spPr>
          <a:xfrm rot="16200000">
            <a:off x="3405282" y="-1928717"/>
            <a:ext cx="5381435"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0" name="Rectangle 9">
            <a:extLst>
              <a:ext uri="{FF2B5EF4-FFF2-40B4-BE49-F238E27FC236}">
                <a16:creationId xmlns:a16="http://schemas.microsoft.com/office/drawing/2014/main" id="{A34987F0-E4A5-47FD-AB2D-0803BEC95696}"/>
              </a:ext>
            </a:extLst>
          </p:cNvPr>
          <p:cNvSpPr/>
          <p:nvPr userDrawn="1"/>
        </p:nvSpPr>
        <p:spPr>
          <a:xfrm rot="5400000">
            <a:off x="3781150" y="-3781154"/>
            <a:ext cx="4629691"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2" name="Title 1">
            <a:extLst>
              <a:ext uri="{FF2B5EF4-FFF2-40B4-BE49-F238E27FC236}">
                <a16:creationId xmlns:a16="http://schemas.microsoft.com/office/drawing/2014/main" id="{0D7A7E8D-8D01-4082-B90B-EBE5628D12AF}"/>
              </a:ext>
            </a:extLst>
          </p:cNvPr>
          <p:cNvSpPr>
            <a:spLocks noGrp="1"/>
          </p:cNvSpPr>
          <p:nvPr>
            <p:ph type="title"/>
          </p:nvPr>
        </p:nvSpPr>
        <p:spPr>
          <a:xfrm>
            <a:off x="839788" y="457200"/>
            <a:ext cx="3932237" cy="1600200"/>
          </a:xfrm>
        </p:spPr>
        <p:txBody>
          <a:bodyPr anchor="b"/>
          <a:lstStyle>
            <a:lvl1pPr>
              <a:defRPr sz="3200" b="1">
                <a:latin typeface="Garamond" panose="02020404030301010803" pitchFamily="18"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6FCE0E69-9200-4B77-ACDD-A19AAA9099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305C1D-E915-4D96-BC01-7762FDC23114}"/>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Slide Number Placeholder 1">
            <a:extLst>
              <a:ext uri="{FF2B5EF4-FFF2-40B4-BE49-F238E27FC236}">
                <a16:creationId xmlns:a16="http://schemas.microsoft.com/office/drawing/2014/main" id="{042D2A34-6325-4506-8398-FE37B1AF0BDD}"/>
              </a:ext>
            </a:extLst>
          </p:cNvPr>
          <p:cNvSpPr txBox="1">
            <a:spLocks/>
          </p:cNvSpPr>
          <p:nvPr userDrawn="1"/>
        </p:nvSpPr>
        <p:spPr>
          <a:xfrm>
            <a:off x="182761" y="6578077"/>
            <a:ext cx="1341239" cy="278606"/>
          </a:xfrm>
          <a:prstGeom prst="rect">
            <a:avLst/>
          </a:prstGeom>
          <a:solidFill>
            <a:srgbClr val="FDB927"/>
          </a:solidFill>
          <a:ln>
            <a:solidFill>
              <a:srgbClr val="FDB927"/>
            </a:solidFill>
          </a:ln>
        </p:spPr>
        <p:txBody>
          <a:bodyPr vert="horz" lIns="68580" tIns="34291" rIns="68580" bIns="34291" rtlCol="0" anchor="ctr"/>
          <a:lstStyle>
            <a:defPPr>
              <a:defRPr lang="en-US"/>
            </a:defPPr>
            <a:lvl1pPr marL="0" algn="r" defTabSz="457200" rtl="0" eaLnBrk="1" latinLnBrk="0" hangingPunct="1">
              <a:defRPr sz="10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F9442E-9437-4062-8DAD-965F8584E449}" type="slidenum">
              <a:rPr lang="en-US" sz="1200" b="0" smtClean="0">
                <a:solidFill>
                  <a:schemeClr val="tx2">
                    <a:lumMod val="10000"/>
                  </a:schemeClr>
                </a:solidFill>
                <a:latin typeface="Arial" panose="020B0604020202020204" pitchFamily="34" charset="0"/>
                <a:cs typeface="Arial" panose="020B0604020202020204" pitchFamily="34" charset="0"/>
              </a:rPr>
              <a:pPr algn="ctr"/>
              <a:t>‹#›</a:t>
            </a:fld>
            <a:endParaRPr lang="en-US" sz="1200" b="0" dirty="0">
              <a:solidFill>
                <a:schemeClr val="tx2">
                  <a:lumMod val="10000"/>
                </a:schemeClr>
              </a:solidFill>
              <a:latin typeface="Arial" panose="020B0604020202020204" pitchFamily="34" charset="0"/>
              <a:cs typeface="Arial" panose="020B0604020202020204" pitchFamily="34" charset="0"/>
            </a:endParaRPr>
          </a:p>
        </p:txBody>
      </p:sp>
      <p:pic>
        <p:nvPicPr>
          <p:cNvPr id="12" name="Picture 11" descr="Calendar&#10;&#10;Description automatically generated">
            <a:extLst>
              <a:ext uri="{FF2B5EF4-FFF2-40B4-BE49-F238E27FC236}">
                <a16:creationId xmlns:a16="http://schemas.microsoft.com/office/drawing/2014/main" id="{7A2DAAAA-7938-4C19-A829-FFBBB8D700D5}"/>
              </a:ext>
            </a:extLst>
          </p:cNvPr>
          <p:cNvPicPr>
            <a:picLocks noChangeAspect="1"/>
          </p:cNvPicPr>
          <p:nvPr userDrawn="1"/>
        </p:nvPicPr>
        <p:blipFill>
          <a:blip r:embed="rId3"/>
          <a:stretch>
            <a:fillRect/>
          </a:stretch>
        </p:blipFill>
        <p:spPr>
          <a:xfrm>
            <a:off x="10977632" y="5759958"/>
            <a:ext cx="1317715" cy="1115009"/>
          </a:xfrm>
          <a:prstGeom prst="rect">
            <a:avLst/>
          </a:prstGeom>
        </p:spPr>
      </p:pic>
      <p:sp>
        <p:nvSpPr>
          <p:cNvPr id="13" name="TextBox 12">
            <a:extLst>
              <a:ext uri="{FF2B5EF4-FFF2-40B4-BE49-F238E27FC236}">
                <a16:creationId xmlns:a16="http://schemas.microsoft.com/office/drawing/2014/main" id="{1993E705-FF43-426C-A461-0AAE9CF13ACF}"/>
              </a:ext>
            </a:extLst>
          </p:cNvPr>
          <p:cNvSpPr txBox="1"/>
          <p:nvPr userDrawn="1"/>
        </p:nvSpPr>
        <p:spPr>
          <a:xfrm>
            <a:off x="8952807" y="6142420"/>
            <a:ext cx="2129630" cy="477054"/>
          </a:xfrm>
          <a:prstGeom prst="rect">
            <a:avLst/>
          </a:prstGeom>
          <a:noFill/>
        </p:spPr>
        <p:txBody>
          <a:bodyPr wrap="square" rtlCol="0">
            <a:spAutoFit/>
          </a:bodyPr>
          <a:lstStyle/>
          <a:p>
            <a:pPr algn="r"/>
            <a:r>
              <a:rPr lang="en-US" sz="900" b="1" dirty="0">
                <a:solidFill>
                  <a:srgbClr val="000000"/>
                </a:solidFill>
                <a:latin typeface="Garamond" panose="02020404030301010803" pitchFamily="18" charset="0"/>
              </a:rPr>
              <a:t>Ken Burke, CPA</a:t>
            </a:r>
          </a:p>
          <a:p>
            <a:pPr algn="r"/>
            <a:r>
              <a:rPr lang="en-US" sz="800" dirty="0">
                <a:solidFill>
                  <a:srgbClr val="000000"/>
                </a:solidFill>
                <a:latin typeface="Arial" panose="020B0604020202020204" pitchFamily="34" charset="0"/>
                <a:cs typeface="Arial" panose="020B0604020202020204" pitchFamily="34" charset="0"/>
              </a:rPr>
              <a:t>Clerk of the Circuit Court and Comptroller</a:t>
            </a:r>
          </a:p>
          <a:p>
            <a:pPr algn="r"/>
            <a:r>
              <a:rPr lang="en-US" sz="800" dirty="0">
                <a:solidFill>
                  <a:srgbClr val="000000"/>
                </a:solidFill>
                <a:latin typeface="Arial" panose="020B0604020202020204" pitchFamily="34" charset="0"/>
                <a:cs typeface="Arial" panose="020B0604020202020204" pitchFamily="34" charset="0"/>
              </a:rPr>
              <a:t>Pinellas County, Florida</a:t>
            </a:r>
          </a:p>
        </p:txBody>
      </p:sp>
    </p:spTree>
    <p:extLst>
      <p:ext uri="{BB962C8B-B14F-4D97-AF65-F5344CB8AC3E}">
        <p14:creationId xmlns:p14="http://schemas.microsoft.com/office/powerpoint/2010/main" val="284921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A sunset over a body of water&#10;&#10;Description automatically generated with medium confidence">
            <a:extLst>
              <a:ext uri="{FF2B5EF4-FFF2-40B4-BE49-F238E27FC236}">
                <a16:creationId xmlns:a16="http://schemas.microsoft.com/office/drawing/2014/main" id="{5873167F-1AF6-4117-AD92-4001E960058B}"/>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10" name="Rectangle 9">
            <a:extLst>
              <a:ext uri="{FF2B5EF4-FFF2-40B4-BE49-F238E27FC236}">
                <a16:creationId xmlns:a16="http://schemas.microsoft.com/office/drawing/2014/main" id="{03C5167A-D165-4398-84A2-2F11EBEF1BE9}"/>
              </a:ext>
            </a:extLst>
          </p:cNvPr>
          <p:cNvSpPr/>
          <p:nvPr userDrawn="1"/>
        </p:nvSpPr>
        <p:spPr>
          <a:xfrm rot="5400000">
            <a:off x="3764355" y="-3763041"/>
            <a:ext cx="4663282"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2" name="Title 1">
            <a:extLst>
              <a:ext uri="{FF2B5EF4-FFF2-40B4-BE49-F238E27FC236}">
                <a16:creationId xmlns:a16="http://schemas.microsoft.com/office/drawing/2014/main" id="{91CA7F29-0FF1-4C20-A872-B4B07C139F47}"/>
              </a:ext>
            </a:extLst>
          </p:cNvPr>
          <p:cNvSpPr>
            <a:spLocks noGrp="1"/>
          </p:cNvSpPr>
          <p:nvPr>
            <p:ph type="ctrTitle"/>
          </p:nvPr>
        </p:nvSpPr>
        <p:spPr>
          <a:xfrm>
            <a:off x="1115023" y="1108893"/>
            <a:ext cx="9961944" cy="1513410"/>
          </a:xfrm>
        </p:spPr>
        <p:txBody>
          <a:bodyPr anchor="b"/>
          <a:lstStyle>
            <a:lvl1pPr algn="ctr">
              <a:defRPr sz="6000" b="1">
                <a:latin typeface="Garamond" panose="020204040303010108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BE11B23B-9482-4340-8DCA-3040ECA54ACC}"/>
              </a:ext>
            </a:extLst>
          </p:cNvPr>
          <p:cNvSpPr>
            <a:spLocks noGrp="1"/>
          </p:cNvSpPr>
          <p:nvPr>
            <p:ph type="subTitle" idx="1"/>
          </p:nvPr>
        </p:nvSpPr>
        <p:spPr>
          <a:xfrm>
            <a:off x="1523995" y="2649888"/>
            <a:ext cx="9144000" cy="510130"/>
          </a:xfrm>
        </p:spPr>
        <p:txBody>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descr="Calendar&#10;&#10;Description automatically generated">
            <a:extLst>
              <a:ext uri="{FF2B5EF4-FFF2-40B4-BE49-F238E27FC236}">
                <a16:creationId xmlns:a16="http://schemas.microsoft.com/office/drawing/2014/main" id="{C40F3BBE-FFF9-4D7C-A6E9-393F6CC8F0F9}"/>
              </a:ext>
            </a:extLst>
          </p:cNvPr>
          <p:cNvPicPr>
            <a:picLocks noChangeAspect="1"/>
          </p:cNvPicPr>
          <p:nvPr userDrawn="1"/>
        </p:nvPicPr>
        <p:blipFill>
          <a:blip r:embed="rId3"/>
          <a:stretch>
            <a:fillRect/>
          </a:stretch>
        </p:blipFill>
        <p:spPr>
          <a:xfrm>
            <a:off x="4734046" y="3187603"/>
            <a:ext cx="2723898" cy="2304876"/>
          </a:xfrm>
          <a:prstGeom prst="rect">
            <a:avLst/>
          </a:prstGeom>
        </p:spPr>
      </p:pic>
      <p:sp>
        <p:nvSpPr>
          <p:cNvPr id="13" name="TextBox 12">
            <a:extLst>
              <a:ext uri="{FF2B5EF4-FFF2-40B4-BE49-F238E27FC236}">
                <a16:creationId xmlns:a16="http://schemas.microsoft.com/office/drawing/2014/main" id="{EC6AEC05-6AC2-4F1F-BA82-2EB9A9F4C7E5}"/>
              </a:ext>
            </a:extLst>
          </p:cNvPr>
          <p:cNvSpPr txBox="1"/>
          <p:nvPr userDrawn="1"/>
        </p:nvSpPr>
        <p:spPr>
          <a:xfrm>
            <a:off x="4177653" y="5405798"/>
            <a:ext cx="3836684" cy="769441"/>
          </a:xfrm>
          <a:prstGeom prst="rect">
            <a:avLst/>
          </a:prstGeom>
          <a:noFill/>
        </p:spPr>
        <p:txBody>
          <a:bodyPr wrap="square" rtlCol="0">
            <a:spAutoFit/>
          </a:bodyPr>
          <a:lstStyle/>
          <a:p>
            <a:pPr algn="ctr"/>
            <a:r>
              <a:rPr lang="en-US" sz="1600" b="1" dirty="0">
                <a:solidFill>
                  <a:schemeClr val="tx1"/>
                </a:solidFill>
                <a:latin typeface="Garamond" panose="02020404030301010803" pitchFamily="18" charset="0"/>
              </a:rPr>
              <a:t>Ken Burke, CPA</a:t>
            </a:r>
          </a:p>
          <a:p>
            <a:pPr algn="ctr"/>
            <a:r>
              <a:rPr lang="en-US" sz="1400" dirty="0">
                <a:solidFill>
                  <a:schemeClr val="tx1"/>
                </a:solidFill>
                <a:latin typeface="Arial" panose="020B0604020202020204" pitchFamily="34" charset="0"/>
                <a:cs typeface="Arial" panose="020B0604020202020204" pitchFamily="34" charset="0"/>
              </a:rPr>
              <a:t>Clerk of the Circuit Court and Comptroller</a:t>
            </a:r>
          </a:p>
          <a:p>
            <a:pPr algn="ctr"/>
            <a:r>
              <a:rPr lang="en-US" sz="1400" dirty="0">
                <a:solidFill>
                  <a:schemeClr val="tx1"/>
                </a:solidFill>
                <a:latin typeface="Arial" panose="020B0604020202020204" pitchFamily="34" charset="0"/>
                <a:cs typeface="Arial" panose="020B0604020202020204" pitchFamily="34" charset="0"/>
              </a:rPr>
              <a:t>Pinellas County, Florida</a:t>
            </a:r>
            <a:endParaRPr lang="en-US" sz="800" dirty="0">
              <a:solidFill>
                <a:schemeClr val="tx1"/>
              </a:solidFill>
              <a:latin typeface="Arial" panose="020B0604020202020204" pitchFamily="34" charset="0"/>
              <a:cs typeface="Arial" panose="020B0604020202020204" pitchFamily="34" charset="0"/>
            </a:endParaRPr>
          </a:p>
        </p:txBody>
      </p:sp>
      <p:pic>
        <p:nvPicPr>
          <p:cNvPr id="2052" name="Picture 4" descr="Spending in the Sunshine Link">
            <a:extLst>
              <a:ext uri="{FF2B5EF4-FFF2-40B4-BE49-F238E27FC236}">
                <a16:creationId xmlns:a16="http://schemas.microsoft.com/office/drawing/2014/main" id="{B46FCB28-9F2C-4A69-98DA-4DA7C4649A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9573" y="149230"/>
            <a:ext cx="2210476" cy="88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49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descr="A sunset over a body of water&#10;&#10;Description automatically generated with medium confidence">
            <a:extLst>
              <a:ext uri="{FF2B5EF4-FFF2-40B4-BE49-F238E27FC236}">
                <a16:creationId xmlns:a16="http://schemas.microsoft.com/office/drawing/2014/main" id="{5E1E03F4-360A-4377-A062-760104D4A81D}"/>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11" name="Rectangle 10">
            <a:extLst>
              <a:ext uri="{FF2B5EF4-FFF2-40B4-BE49-F238E27FC236}">
                <a16:creationId xmlns:a16="http://schemas.microsoft.com/office/drawing/2014/main" id="{4D7CC9A0-7601-4D1A-91C0-07FDE45D755F}"/>
              </a:ext>
            </a:extLst>
          </p:cNvPr>
          <p:cNvSpPr/>
          <p:nvPr userDrawn="1"/>
        </p:nvSpPr>
        <p:spPr>
          <a:xfrm rot="16200000">
            <a:off x="3405282" y="-1928717"/>
            <a:ext cx="5381435"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2" name="Rectangle 11">
            <a:extLst>
              <a:ext uri="{FF2B5EF4-FFF2-40B4-BE49-F238E27FC236}">
                <a16:creationId xmlns:a16="http://schemas.microsoft.com/office/drawing/2014/main" id="{835D907B-8456-4218-A052-CAC1DCA21B46}"/>
              </a:ext>
            </a:extLst>
          </p:cNvPr>
          <p:cNvSpPr/>
          <p:nvPr userDrawn="1"/>
        </p:nvSpPr>
        <p:spPr>
          <a:xfrm rot="5400000">
            <a:off x="3781155" y="-3781154"/>
            <a:ext cx="4629691"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2" name="Title 1">
            <a:extLst>
              <a:ext uri="{FF2B5EF4-FFF2-40B4-BE49-F238E27FC236}">
                <a16:creationId xmlns:a16="http://schemas.microsoft.com/office/drawing/2014/main" id="{3BC0D56B-4A32-4E22-ACF5-A51862A1713E}"/>
              </a:ext>
            </a:extLst>
          </p:cNvPr>
          <p:cNvSpPr>
            <a:spLocks noGrp="1"/>
          </p:cNvSpPr>
          <p:nvPr>
            <p:ph type="title"/>
          </p:nvPr>
        </p:nvSpPr>
        <p:spPr>
          <a:xfrm>
            <a:off x="831850" y="1709738"/>
            <a:ext cx="10515600" cy="2852737"/>
          </a:xfrm>
        </p:spPr>
        <p:txBody>
          <a:bodyPr anchor="b"/>
          <a:lstStyle>
            <a:lvl1pPr>
              <a:defRPr sz="6000" b="1">
                <a:latin typeface="Garamond" panose="02020404030301010803"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8790018-6AB3-474C-8EC1-BC1E127349E3}"/>
              </a:ext>
            </a:extLst>
          </p:cNvPr>
          <p:cNvSpPr>
            <a:spLocks noGrp="1"/>
          </p:cNvSpPr>
          <p:nvPr>
            <p:ph type="body" idx="1"/>
          </p:nvPr>
        </p:nvSpPr>
        <p:spPr>
          <a:xfrm>
            <a:off x="831850" y="4589463"/>
            <a:ext cx="10515600" cy="1314431"/>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5" name="Picture 14" descr="Calendar&#10;&#10;Description automatically generated">
            <a:extLst>
              <a:ext uri="{FF2B5EF4-FFF2-40B4-BE49-F238E27FC236}">
                <a16:creationId xmlns:a16="http://schemas.microsoft.com/office/drawing/2014/main" id="{243E43C3-FB9A-4243-A7D5-0DC77BA9F902}"/>
              </a:ext>
            </a:extLst>
          </p:cNvPr>
          <p:cNvPicPr>
            <a:picLocks noChangeAspect="1"/>
          </p:cNvPicPr>
          <p:nvPr userDrawn="1"/>
        </p:nvPicPr>
        <p:blipFill>
          <a:blip r:embed="rId3"/>
          <a:stretch>
            <a:fillRect/>
          </a:stretch>
        </p:blipFill>
        <p:spPr>
          <a:xfrm>
            <a:off x="10977632" y="5759958"/>
            <a:ext cx="1317715" cy="1115009"/>
          </a:xfrm>
          <a:prstGeom prst="rect">
            <a:avLst/>
          </a:prstGeom>
        </p:spPr>
      </p:pic>
      <p:sp>
        <p:nvSpPr>
          <p:cNvPr id="16" name="TextBox 15">
            <a:extLst>
              <a:ext uri="{FF2B5EF4-FFF2-40B4-BE49-F238E27FC236}">
                <a16:creationId xmlns:a16="http://schemas.microsoft.com/office/drawing/2014/main" id="{EACD61C5-0022-47DD-932D-E42868058753}"/>
              </a:ext>
            </a:extLst>
          </p:cNvPr>
          <p:cNvSpPr txBox="1"/>
          <p:nvPr userDrawn="1"/>
        </p:nvSpPr>
        <p:spPr>
          <a:xfrm>
            <a:off x="8952807" y="6142420"/>
            <a:ext cx="2129630" cy="477054"/>
          </a:xfrm>
          <a:prstGeom prst="rect">
            <a:avLst/>
          </a:prstGeom>
          <a:noFill/>
        </p:spPr>
        <p:txBody>
          <a:bodyPr wrap="square" rtlCol="0">
            <a:spAutoFit/>
          </a:bodyPr>
          <a:lstStyle/>
          <a:p>
            <a:pPr algn="r"/>
            <a:r>
              <a:rPr lang="en-US" sz="900" b="1" dirty="0">
                <a:solidFill>
                  <a:srgbClr val="000000"/>
                </a:solidFill>
                <a:latin typeface="Garamond" panose="02020404030301010803" pitchFamily="18" charset="0"/>
              </a:rPr>
              <a:t>Ken Burke, CPA</a:t>
            </a:r>
          </a:p>
          <a:p>
            <a:pPr algn="r"/>
            <a:r>
              <a:rPr lang="en-US" sz="800" dirty="0">
                <a:solidFill>
                  <a:srgbClr val="000000"/>
                </a:solidFill>
                <a:latin typeface="Arial" panose="020B0604020202020204" pitchFamily="34" charset="0"/>
                <a:cs typeface="Arial" panose="020B0604020202020204" pitchFamily="34" charset="0"/>
              </a:rPr>
              <a:t>Clerk of the Circuit Court and Comptroller</a:t>
            </a:r>
          </a:p>
          <a:p>
            <a:pPr algn="r"/>
            <a:r>
              <a:rPr lang="en-US" sz="800" dirty="0">
                <a:solidFill>
                  <a:srgbClr val="000000"/>
                </a:solidFill>
                <a:latin typeface="Arial" panose="020B0604020202020204" pitchFamily="34" charset="0"/>
                <a:cs typeface="Arial" panose="020B0604020202020204" pitchFamily="34" charset="0"/>
              </a:rPr>
              <a:t>Pinellas County, Florida</a:t>
            </a:r>
          </a:p>
        </p:txBody>
      </p:sp>
      <p:pic>
        <p:nvPicPr>
          <p:cNvPr id="18" name="Picture 4" descr="Spending in the Sunshine Link">
            <a:extLst>
              <a:ext uri="{FF2B5EF4-FFF2-40B4-BE49-F238E27FC236}">
                <a16:creationId xmlns:a16="http://schemas.microsoft.com/office/drawing/2014/main" id="{936B6AA2-8D75-4975-B2C2-2E9F73E411A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7446" y="5841712"/>
            <a:ext cx="2210476" cy="88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12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sunset over a body of water&#10;&#10;Description automatically generated with medium confidence">
            <a:extLst>
              <a:ext uri="{FF2B5EF4-FFF2-40B4-BE49-F238E27FC236}">
                <a16:creationId xmlns:a16="http://schemas.microsoft.com/office/drawing/2014/main" id="{8DCA7C9E-4EFA-480D-8205-6A8049CF29D1}"/>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11" name="Rectangle 10">
            <a:extLst>
              <a:ext uri="{FF2B5EF4-FFF2-40B4-BE49-F238E27FC236}">
                <a16:creationId xmlns:a16="http://schemas.microsoft.com/office/drawing/2014/main" id="{9B9BC604-97B2-4DA5-9286-9D0EF3B446BB}"/>
              </a:ext>
            </a:extLst>
          </p:cNvPr>
          <p:cNvSpPr/>
          <p:nvPr userDrawn="1"/>
        </p:nvSpPr>
        <p:spPr>
          <a:xfrm rot="16200000">
            <a:off x="3405282" y="-1928717"/>
            <a:ext cx="5381435"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2" name="Rectangle 11">
            <a:extLst>
              <a:ext uri="{FF2B5EF4-FFF2-40B4-BE49-F238E27FC236}">
                <a16:creationId xmlns:a16="http://schemas.microsoft.com/office/drawing/2014/main" id="{EA2A4E2B-8E5F-477F-A89F-1A23D6B819A5}"/>
              </a:ext>
            </a:extLst>
          </p:cNvPr>
          <p:cNvSpPr/>
          <p:nvPr userDrawn="1"/>
        </p:nvSpPr>
        <p:spPr>
          <a:xfrm rot="5400000">
            <a:off x="3781150" y="-3781155"/>
            <a:ext cx="4629691"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4" name="Rectangle 13">
            <a:extLst>
              <a:ext uri="{FF2B5EF4-FFF2-40B4-BE49-F238E27FC236}">
                <a16:creationId xmlns:a16="http://schemas.microsoft.com/office/drawing/2014/main" id="{EEF39B08-686E-484D-B26A-A763C2E378C8}"/>
              </a:ext>
            </a:extLst>
          </p:cNvPr>
          <p:cNvSpPr/>
          <p:nvPr userDrawn="1"/>
        </p:nvSpPr>
        <p:spPr>
          <a:xfrm>
            <a:off x="0" y="-5454"/>
            <a:ext cx="12192000" cy="1696142"/>
          </a:xfrm>
          <a:prstGeom prst="rect">
            <a:avLst/>
          </a:prstGeom>
          <a:solidFill>
            <a:srgbClr val="7A303F"/>
          </a:solidFill>
          <a:ln>
            <a:solidFill>
              <a:srgbClr val="7A3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dirty="0">
              <a:solidFill>
                <a:srgbClr val="FDB927"/>
              </a:solidFill>
              <a:latin typeface="Garamond" panose="02020404030301010803" pitchFamily="18" charset="0"/>
            </a:endParaRPr>
          </a:p>
        </p:txBody>
      </p:sp>
      <p:sp>
        <p:nvSpPr>
          <p:cNvPr id="2" name="Title 1">
            <a:extLst>
              <a:ext uri="{FF2B5EF4-FFF2-40B4-BE49-F238E27FC236}">
                <a16:creationId xmlns:a16="http://schemas.microsoft.com/office/drawing/2014/main" id="{67693E79-7CAF-4DE6-87C5-2068860BF56F}"/>
              </a:ext>
            </a:extLst>
          </p:cNvPr>
          <p:cNvSpPr>
            <a:spLocks noGrp="1"/>
          </p:cNvSpPr>
          <p:nvPr>
            <p:ph type="title"/>
          </p:nvPr>
        </p:nvSpPr>
        <p:spPr>
          <a:xfrm>
            <a:off x="838195" y="188651"/>
            <a:ext cx="10515600" cy="1325563"/>
          </a:xfrm>
        </p:spPr>
        <p:txBody>
          <a:bodyPr/>
          <a:lstStyle>
            <a:lvl1pPr algn="ctr">
              <a:defRPr b="1">
                <a:solidFill>
                  <a:srgbClr val="FDB927"/>
                </a:solidFill>
                <a:latin typeface="Garamond" panose="020204040303010108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FE20C48-8FE0-4639-A67A-1923D34EC8D1}"/>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a:extLst>
              <a:ext uri="{FF2B5EF4-FFF2-40B4-BE49-F238E27FC236}">
                <a16:creationId xmlns:a16="http://schemas.microsoft.com/office/drawing/2014/main" id="{171D5B5D-FBEF-4A56-AEA2-B0D99FDE20F2}"/>
              </a:ext>
            </a:extLst>
          </p:cNvPr>
          <p:cNvSpPr txBox="1">
            <a:spLocks/>
          </p:cNvSpPr>
          <p:nvPr userDrawn="1"/>
        </p:nvSpPr>
        <p:spPr>
          <a:xfrm>
            <a:off x="182761" y="6578077"/>
            <a:ext cx="1341239" cy="278606"/>
          </a:xfrm>
          <a:prstGeom prst="rect">
            <a:avLst/>
          </a:prstGeom>
          <a:solidFill>
            <a:srgbClr val="FDB927"/>
          </a:solidFill>
          <a:ln>
            <a:solidFill>
              <a:srgbClr val="FDB927"/>
            </a:solidFill>
          </a:ln>
        </p:spPr>
        <p:txBody>
          <a:bodyPr vert="horz" lIns="68580" tIns="34291" rIns="68580" bIns="34291" rtlCol="0" anchor="ctr"/>
          <a:lstStyle>
            <a:defPPr>
              <a:defRPr lang="en-US"/>
            </a:defPPr>
            <a:lvl1pPr marL="0" algn="r" defTabSz="457200" rtl="0" eaLnBrk="1" latinLnBrk="0" hangingPunct="1">
              <a:defRPr sz="10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F9442E-9437-4062-8DAD-965F8584E449}" type="slidenum">
              <a:rPr lang="en-US" sz="1200" b="0" smtClean="0">
                <a:solidFill>
                  <a:schemeClr val="tx2">
                    <a:lumMod val="10000"/>
                  </a:schemeClr>
                </a:solidFill>
                <a:latin typeface="Arial" panose="020B0604020202020204" pitchFamily="34" charset="0"/>
                <a:cs typeface="Arial" panose="020B0604020202020204" pitchFamily="34" charset="0"/>
              </a:rPr>
              <a:pPr algn="ctr"/>
              <a:t>‹#›</a:t>
            </a:fld>
            <a:endParaRPr lang="en-US" sz="1200" b="0" dirty="0">
              <a:solidFill>
                <a:schemeClr val="tx2">
                  <a:lumMod val="10000"/>
                </a:schemeClr>
              </a:solidFill>
              <a:latin typeface="Arial" panose="020B0604020202020204" pitchFamily="34" charset="0"/>
              <a:cs typeface="Arial" panose="020B0604020202020204" pitchFamily="34" charset="0"/>
            </a:endParaRPr>
          </a:p>
        </p:txBody>
      </p:sp>
      <p:pic>
        <p:nvPicPr>
          <p:cNvPr id="16" name="Picture 15" descr="Calendar&#10;&#10;Description automatically generated">
            <a:extLst>
              <a:ext uri="{FF2B5EF4-FFF2-40B4-BE49-F238E27FC236}">
                <a16:creationId xmlns:a16="http://schemas.microsoft.com/office/drawing/2014/main" id="{633E1126-70C9-45F6-A7D3-E1F6A3056CF8}"/>
              </a:ext>
            </a:extLst>
          </p:cNvPr>
          <p:cNvPicPr>
            <a:picLocks noChangeAspect="1"/>
          </p:cNvPicPr>
          <p:nvPr userDrawn="1"/>
        </p:nvPicPr>
        <p:blipFill>
          <a:blip r:embed="rId3"/>
          <a:stretch>
            <a:fillRect/>
          </a:stretch>
        </p:blipFill>
        <p:spPr>
          <a:xfrm>
            <a:off x="10977632" y="5759958"/>
            <a:ext cx="1317715" cy="1115009"/>
          </a:xfrm>
          <a:prstGeom prst="rect">
            <a:avLst/>
          </a:prstGeom>
        </p:spPr>
      </p:pic>
      <p:sp>
        <p:nvSpPr>
          <p:cNvPr id="17" name="TextBox 16">
            <a:extLst>
              <a:ext uri="{FF2B5EF4-FFF2-40B4-BE49-F238E27FC236}">
                <a16:creationId xmlns:a16="http://schemas.microsoft.com/office/drawing/2014/main" id="{7BF898B6-3AE6-44CD-95D6-DF3574F98B2B}"/>
              </a:ext>
            </a:extLst>
          </p:cNvPr>
          <p:cNvSpPr txBox="1"/>
          <p:nvPr userDrawn="1"/>
        </p:nvSpPr>
        <p:spPr>
          <a:xfrm>
            <a:off x="8952807" y="6142420"/>
            <a:ext cx="2129630" cy="477054"/>
          </a:xfrm>
          <a:prstGeom prst="rect">
            <a:avLst/>
          </a:prstGeom>
          <a:noFill/>
        </p:spPr>
        <p:txBody>
          <a:bodyPr wrap="square" rtlCol="0">
            <a:spAutoFit/>
          </a:bodyPr>
          <a:lstStyle/>
          <a:p>
            <a:pPr algn="r"/>
            <a:r>
              <a:rPr lang="en-US" sz="900" b="1" dirty="0">
                <a:solidFill>
                  <a:srgbClr val="000000"/>
                </a:solidFill>
                <a:latin typeface="Garamond" panose="02020404030301010803" pitchFamily="18" charset="0"/>
              </a:rPr>
              <a:t>Ken Burke, CPA</a:t>
            </a:r>
          </a:p>
          <a:p>
            <a:pPr algn="r"/>
            <a:r>
              <a:rPr lang="en-US" sz="800" dirty="0">
                <a:solidFill>
                  <a:srgbClr val="000000"/>
                </a:solidFill>
                <a:latin typeface="Arial" panose="020B0604020202020204" pitchFamily="34" charset="0"/>
                <a:cs typeface="Arial" panose="020B0604020202020204" pitchFamily="34" charset="0"/>
              </a:rPr>
              <a:t>Clerk of the Circuit Court and Comptroller</a:t>
            </a:r>
          </a:p>
          <a:p>
            <a:pPr algn="r"/>
            <a:r>
              <a:rPr lang="en-US" sz="800" dirty="0">
                <a:solidFill>
                  <a:srgbClr val="000000"/>
                </a:solidFill>
                <a:latin typeface="Arial" panose="020B0604020202020204" pitchFamily="34" charset="0"/>
                <a:cs typeface="Arial" panose="020B0604020202020204" pitchFamily="34" charset="0"/>
              </a:rPr>
              <a:t>Pinellas County, Florida</a:t>
            </a:r>
          </a:p>
        </p:txBody>
      </p:sp>
    </p:spTree>
    <p:extLst>
      <p:ext uri="{BB962C8B-B14F-4D97-AF65-F5344CB8AC3E}">
        <p14:creationId xmlns:p14="http://schemas.microsoft.com/office/powerpoint/2010/main" val="4185528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F39B08-686E-484D-B26A-A763C2E378C8}"/>
              </a:ext>
            </a:extLst>
          </p:cNvPr>
          <p:cNvSpPr/>
          <p:nvPr userDrawn="1"/>
        </p:nvSpPr>
        <p:spPr>
          <a:xfrm>
            <a:off x="0" y="-5454"/>
            <a:ext cx="12192000" cy="1696142"/>
          </a:xfrm>
          <a:prstGeom prst="rect">
            <a:avLst/>
          </a:prstGeom>
          <a:solidFill>
            <a:srgbClr val="7A303F"/>
          </a:solidFill>
          <a:ln>
            <a:solidFill>
              <a:srgbClr val="7A3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dirty="0">
              <a:solidFill>
                <a:srgbClr val="FDB927"/>
              </a:solidFill>
              <a:latin typeface="Garamond" panose="02020404030301010803" pitchFamily="18" charset="0"/>
            </a:endParaRPr>
          </a:p>
        </p:txBody>
      </p:sp>
      <p:sp>
        <p:nvSpPr>
          <p:cNvPr id="2" name="Title 1">
            <a:extLst>
              <a:ext uri="{FF2B5EF4-FFF2-40B4-BE49-F238E27FC236}">
                <a16:creationId xmlns:a16="http://schemas.microsoft.com/office/drawing/2014/main" id="{67693E79-7CAF-4DE6-87C5-2068860BF56F}"/>
              </a:ext>
            </a:extLst>
          </p:cNvPr>
          <p:cNvSpPr>
            <a:spLocks noGrp="1"/>
          </p:cNvSpPr>
          <p:nvPr>
            <p:ph type="title"/>
          </p:nvPr>
        </p:nvSpPr>
        <p:spPr>
          <a:xfrm>
            <a:off x="838195" y="188651"/>
            <a:ext cx="10515600" cy="1325563"/>
          </a:xfrm>
        </p:spPr>
        <p:txBody>
          <a:bodyPr/>
          <a:lstStyle>
            <a:lvl1pPr algn="ctr">
              <a:defRPr b="1">
                <a:solidFill>
                  <a:srgbClr val="FDB927"/>
                </a:solidFill>
                <a:latin typeface="Garamond" panose="020204040303010108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FE20C48-8FE0-4639-A67A-1923D34EC8D1}"/>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a:extLst>
              <a:ext uri="{FF2B5EF4-FFF2-40B4-BE49-F238E27FC236}">
                <a16:creationId xmlns:a16="http://schemas.microsoft.com/office/drawing/2014/main" id="{171D5B5D-FBEF-4A56-AEA2-B0D99FDE20F2}"/>
              </a:ext>
            </a:extLst>
          </p:cNvPr>
          <p:cNvSpPr txBox="1">
            <a:spLocks/>
          </p:cNvSpPr>
          <p:nvPr userDrawn="1"/>
        </p:nvSpPr>
        <p:spPr>
          <a:xfrm>
            <a:off x="182761" y="6578077"/>
            <a:ext cx="1341239" cy="278606"/>
          </a:xfrm>
          <a:prstGeom prst="rect">
            <a:avLst/>
          </a:prstGeom>
          <a:solidFill>
            <a:srgbClr val="FDB927"/>
          </a:solidFill>
          <a:ln>
            <a:solidFill>
              <a:srgbClr val="FDB927"/>
            </a:solidFill>
          </a:ln>
        </p:spPr>
        <p:txBody>
          <a:bodyPr vert="horz" lIns="68580" tIns="34291" rIns="68580" bIns="34291" rtlCol="0" anchor="ctr"/>
          <a:lstStyle>
            <a:defPPr>
              <a:defRPr lang="en-US"/>
            </a:defPPr>
            <a:lvl1pPr marL="0" algn="r" defTabSz="457200" rtl="0" eaLnBrk="1" latinLnBrk="0" hangingPunct="1">
              <a:defRPr sz="10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F9442E-9437-4062-8DAD-965F8584E449}" type="slidenum">
              <a:rPr lang="en-US" sz="1200" b="0" smtClean="0">
                <a:solidFill>
                  <a:schemeClr val="tx2">
                    <a:lumMod val="10000"/>
                  </a:schemeClr>
                </a:solidFill>
                <a:latin typeface="Arial" panose="020B0604020202020204" pitchFamily="34" charset="0"/>
                <a:cs typeface="Arial" panose="020B0604020202020204" pitchFamily="34" charset="0"/>
              </a:rPr>
              <a:pPr algn="ctr"/>
              <a:t>‹#›</a:t>
            </a:fld>
            <a:endParaRPr lang="en-US" sz="1200" b="0" dirty="0">
              <a:solidFill>
                <a:schemeClr val="tx2">
                  <a:lumMod val="10000"/>
                </a:schemeClr>
              </a:solidFill>
              <a:latin typeface="Arial" panose="020B0604020202020204" pitchFamily="34" charset="0"/>
              <a:cs typeface="Arial" panose="020B0604020202020204" pitchFamily="34" charset="0"/>
            </a:endParaRPr>
          </a:p>
        </p:txBody>
      </p:sp>
      <p:pic>
        <p:nvPicPr>
          <p:cNvPr id="9" name="Picture 8" descr="Calendar&#10;&#10;Description automatically generated">
            <a:extLst>
              <a:ext uri="{FF2B5EF4-FFF2-40B4-BE49-F238E27FC236}">
                <a16:creationId xmlns:a16="http://schemas.microsoft.com/office/drawing/2014/main" id="{CA7A6854-1B13-46EF-9FF4-28FCDEA98F1A}"/>
              </a:ext>
            </a:extLst>
          </p:cNvPr>
          <p:cNvPicPr>
            <a:picLocks noChangeAspect="1"/>
          </p:cNvPicPr>
          <p:nvPr userDrawn="1"/>
        </p:nvPicPr>
        <p:blipFill>
          <a:blip r:embed="rId2"/>
          <a:stretch>
            <a:fillRect/>
          </a:stretch>
        </p:blipFill>
        <p:spPr>
          <a:xfrm>
            <a:off x="10977632" y="5759958"/>
            <a:ext cx="1317715" cy="1115009"/>
          </a:xfrm>
          <a:prstGeom prst="rect">
            <a:avLst/>
          </a:prstGeom>
        </p:spPr>
      </p:pic>
      <p:sp>
        <p:nvSpPr>
          <p:cNvPr id="15" name="TextBox 14">
            <a:extLst>
              <a:ext uri="{FF2B5EF4-FFF2-40B4-BE49-F238E27FC236}">
                <a16:creationId xmlns:a16="http://schemas.microsoft.com/office/drawing/2014/main" id="{0E3E794F-234C-4CF1-B0A1-52B2AB5AEFCD}"/>
              </a:ext>
            </a:extLst>
          </p:cNvPr>
          <p:cNvSpPr txBox="1"/>
          <p:nvPr userDrawn="1"/>
        </p:nvSpPr>
        <p:spPr>
          <a:xfrm>
            <a:off x="8952807" y="6142420"/>
            <a:ext cx="2129630" cy="477054"/>
          </a:xfrm>
          <a:prstGeom prst="rect">
            <a:avLst/>
          </a:prstGeom>
          <a:noFill/>
        </p:spPr>
        <p:txBody>
          <a:bodyPr wrap="square" rtlCol="0">
            <a:spAutoFit/>
          </a:bodyPr>
          <a:lstStyle/>
          <a:p>
            <a:pPr algn="r"/>
            <a:r>
              <a:rPr lang="en-US" sz="900" b="1" dirty="0">
                <a:solidFill>
                  <a:srgbClr val="000000"/>
                </a:solidFill>
                <a:latin typeface="Garamond" panose="02020404030301010803" pitchFamily="18" charset="0"/>
              </a:rPr>
              <a:t>Ken Burke, CPA</a:t>
            </a:r>
          </a:p>
          <a:p>
            <a:pPr algn="r"/>
            <a:r>
              <a:rPr lang="en-US" sz="800" dirty="0">
                <a:solidFill>
                  <a:srgbClr val="000000"/>
                </a:solidFill>
                <a:latin typeface="Arial" panose="020B0604020202020204" pitchFamily="34" charset="0"/>
                <a:cs typeface="Arial" panose="020B0604020202020204" pitchFamily="34" charset="0"/>
              </a:rPr>
              <a:t>Clerk of the Circuit Court and Comptroller</a:t>
            </a:r>
          </a:p>
          <a:p>
            <a:pPr algn="r"/>
            <a:r>
              <a:rPr lang="en-US" sz="800" dirty="0">
                <a:solidFill>
                  <a:srgbClr val="000000"/>
                </a:solidFill>
                <a:latin typeface="Arial" panose="020B0604020202020204" pitchFamily="34" charset="0"/>
                <a:cs typeface="Arial" panose="020B0604020202020204" pitchFamily="34" charset="0"/>
              </a:rPr>
              <a:t>Pinellas County, Florida</a:t>
            </a:r>
          </a:p>
        </p:txBody>
      </p:sp>
    </p:spTree>
    <p:extLst>
      <p:ext uri="{BB962C8B-B14F-4D97-AF65-F5344CB8AC3E}">
        <p14:creationId xmlns:p14="http://schemas.microsoft.com/office/powerpoint/2010/main" val="100538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E20C48-8FE0-4639-A67A-1923D34EC8D1}"/>
              </a:ext>
            </a:extLst>
          </p:cNvPr>
          <p:cNvSpPr>
            <a:spLocks noGrp="1"/>
          </p:cNvSpPr>
          <p:nvPr>
            <p:ph idx="1"/>
          </p:nvPr>
        </p:nvSpPr>
        <p:spPr>
          <a:xfrm>
            <a:off x="822900" y="1515789"/>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a:extLst>
              <a:ext uri="{FF2B5EF4-FFF2-40B4-BE49-F238E27FC236}">
                <a16:creationId xmlns:a16="http://schemas.microsoft.com/office/drawing/2014/main" id="{171D5B5D-FBEF-4A56-AEA2-B0D99FDE20F2}"/>
              </a:ext>
            </a:extLst>
          </p:cNvPr>
          <p:cNvSpPr txBox="1">
            <a:spLocks/>
          </p:cNvSpPr>
          <p:nvPr userDrawn="1"/>
        </p:nvSpPr>
        <p:spPr>
          <a:xfrm>
            <a:off x="182761" y="6578077"/>
            <a:ext cx="1341239" cy="278606"/>
          </a:xfrm>
          <a:prstGeom prst="rect">
            <a:avLst/>
          </a:prstGeom>
          <a:solidFill>
            <a:srgbClr val="FDB927"/>
          </a:solidFill>
          <a:ln>
            <a:solidFill>
              <a:srgbClr val="FDB927"/>
            </a:solidFill>
          </a:ln>
        </p:spPr>
        <p:txBody>
          <a:bodyPr vert="horz" lIns="68580" tIns="34291" rIns="68580" bIns="34291" rtlCol="0" anchor="ctr"/>
          <a:lstStyle>
            <a:defPPr>
              <a:defRPr lang="en-US"/>
            </a:defPPr>
            <a:lvl1pPr marL="0" algn="r" defTabSz="457200" rtl="0" eaLnBrk="1" latinLnBrk="0" hangingPunct="1">
              <a:defRPr sz="10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F9442E-9437-4062-8DAD-965F8584E449}" type="slidenum">
              <a:rPr lang="en-US" sz="1200" b="0" smtClean="0">
                <a:solidFill>
                  <a:schemeClr val="tx2">
                    <a:lumMod val="10000"/>
                  </a:schemeClr>
                </a:solidFill>
                <a:latin typeface="Arial" panose="020B0604020202020204" pitchFamily="34" charset="0"/>
                <a:cs typeface="Arial" panose="020B0604020202020204" pitchFamily="34" charset="0"/>
              </a:rPr>
              <a:pPr algn="ctr"/>
              <a:t>‹#›</a:t>
            </a:fld>
            <a:endParaRPr lang="en-US" sz="1200" b="0" dirty="0">
              <a:solidFill>
                <a:schemeClr val="tx2">
                  <a:lumMod val="10000"/>
                </a:schemeClr>
              </a:solidFill>
              <a:latin typeface="Arial" panose="020B0604020202020204" pitchFamily="34" charset="0"/>
              <a:cs typeface="Arial" panose="020B0604020202020204" pitchFamily="34" charset="0"/>
            </a:endParaRPr>
          </a:p>
        </p:txBody>
      </p:sp>
      <p:pic>
        <p:nvPicPr>
          <p:cNvPr id="9" name="Picture 8" descr="Calendar&#10;&#10;Description automatically generated">
            <a:extLst>
              <a:ext uri="{FF2B5EF4-FFF2-40B4-BE49-F238E27FC236}">
                <a16:creationId xmlns:a16="http://schemas.microsoft.com/office/drawing/2014/main" id="{CA7A6854-1B13-46EF-9FF4-28FCDEA98F1A}"/>
              </a:ext>
            </a:extLst>
          </p:cNvPr>
          <p:cNvPicPr>
            <a:picLocks noChangeAspect="1"/>
          </p:cNvPicPr>
          <p:nvPr userDrawn="1"/>
        </p:nvPicPr>
        <p:blipFill>
          <a:blip r:embed="rId2"/>
          <a:stretch>
            <a:fillRect/>
          </a:stretch>
        </p:blipFill>
        <p:spPr>
          <a:xfrm>
            <a:off x="10977632" y="5759958"/>
            <a:ext cx="1317715" cy="1115009"/>
          </a:xfrm>
          <a:prstGeom prst="rect">
            <a:avLst/>
          </a:prstGeom>
        </p:spPr>
      </p:pic>
      <p:sp>
        <p:nvSpPr>
          <p:cNvPr id="15" name="TextBox 14">
            <a:extLst>
              <a:ext uri="{FF2B5EF4-FFF2-40B4-BE49-F238E27FC236}">
                <a16:creationId xmlns:a16="http://schemas.microsoft.com/office/drawing/2014/main" id="{0E3E794F-234C-4CF1-B0A1-52B2AB5AEFCD}"/>
              </a:ext>
            </a:extLst>
          </p:cNvPr>
          <p:cNvSpPr txBox="1"/>
          <p:nvPr userDrawn="1"/>
        </p:nvSpPr>
        <p:spPr>
          <a:xfrm>
            <a:off x="8952807" y="6142420"/>
            <a:ext cx="2129630" cy="477054"/>
          </a:xfrm>
          <a:prstGeom prst="rect">
            <a:avLst/>
          </a:prstGeom>
          <a:noFill/>
        </p:spPr>
        <p:txBody>
          <a:bodyPr wrap="square" rtlCol="0">
            <a:spAutoFit/>
          </a:bodyPr>
          <a:lstStyle/>
          <a:p>
            <a:pPr algn="r"/>
            <a:r>
              <a:rPr lang="en-US" sz="900" b="1" dirty="0">
                <a:solidFill>
                  <a:srgbClr val="000000"/>
                </a:solidFill>
                <a:latin typeface="Garamond" panose="02020404030301010803" pitchFamily="18" charset="0"/>
              </a:rPr>
              <a:t>Ken Burke, CPA</a:t>
            </a:r>
          </a:p>
          <a:p>
            <a:pPr algn="r"/>
            <a:r>
              <a:rPr lang="en-US" sz="800" dirty="0">
                <a:solidFill>
                  <a:srgbClr val="000000"/>
                </a:solidFill>
                <a:latin typeface="Arial" panose="020B0604020202020204" pitchFamily="34" charset="0"/>
                <a:cs typeface="Arial" panose="020B0604020202020204" pitchFamily="34" charset="0"/>
              </a:rPr>
              <a:t>Clerk of the Circuit Court and Comptroller</a:t>
            </a:r>
          </a:p>
          <a:p>
            <a:pPr algn="r"/>
            <a:r>
              <a:rPr lang="en-US" sz="800" dirty="0">
                <a:solidFill>
                  <a:srgbClr val="000000"/>
                </a:solidFill>
                <a:latin typeface="Arial" panose="020B0604020202020204" pitchFamily="34" charset="0"/>
                <a:cs typeface="Arial" panose="020B0604020202020204" pitchFamily="34" charset="0"/>
              </a:rPr>
              <a:t>Pinellas County, Florida</a:t>
            </a:r>
          </a:p>
        </p:txBody>
      </p:sp>
    </p:spTree>
    <p:extLst>
      <p:ext uri="{BB962C8B-B14F-4D97-AF65-F5344CB8AC3E}">
        <p14:creationId xmlns:p14="http://schemas.microsoft.com/office/powerpoint/2010/main" val="406147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E20C48-8FE0-4639-A67A-1923D34EC8D1}"/>
              </a:ext>
            </a:extLst>
          </p:cNvPr>
          <p:cNvSpPr>
            <a:spLocks noGrp="1"/>
          </p:cNvSpPr>
          <p:nvPr>
            <p:ph idx="1"/>
          </p:nvPr>
        </p:nvSpPr>
        <p:spPr>
          <a:xfrm>
            <a:off x="822900" y="1515789"/>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4130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sunset over a body of water&#10;&#10;Description automatically generated with medium confidence">
            <a:extLst>
              <a:ext uri="{FF2B5EF4-FFF2-40B4-BE49-F238E27FC236}">
                <a16:creationId xmlns:a16="http://schemas.microsoft.com/office/drawing/2014/main" id="{E51FFB17-7D4A-408A-8236-A442E42F05FE}"/>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9" name="Rectangle 8">
            <a:extLst>
              <a:ext uri="{FF2B5EF4-FFF2-40B4-BE49-F238E27FC236}">
                <a16:creationId xmlns:a16="http://schemas.microsoft.com/office/drawing/2014/main" id="{A83E2823-4DC3-4CF4-8D08-7A6F7E8DD751}"/>
              </a:ext>
            </a:extLst>
          </p:cNvPr>
          <p:cNvSpPr/>
          <p:nvPr userDrawn="1"/>
        </p:nvSpPr>
        <p:spPr>
          <a:xfrm rot="16200000">
            <a:off x="3405282" y="-1928717"/>
            <a:ext cx="5381435"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0" name="Rectangle 9">
            <a:extLst>
              <a:ext uri="{FF2B5EF4-FFF2-40B4-BE49-F238E27FC236}">
                <a16:creationId xmlns:a16="http://schemas.microsoft.com/office/drawing/2014/main" id="{FE7CC2BC-14FF-498A-9F13-0F7F7D66EBB5}"/>
              </a:ext>
            </a:extLst>
          </p:cNvPr>
          <p:cNvSpPr/>
          <p:nvPr userDrawn="1"/>
        </p:nvSpPr>
        <p:spPr>
          <a:xfrm rot="5400000">
            <a:off x="3781155" y="-3781154"/>
            <a:ext cx="4629691"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2" name="Rectangle 11">
            <a:extLst>
              <a:ext uri="{FF2B5EF4-FFF2-40B4-BE49-F238E27FC236}">
                <a16:creationId xmlns:a16="http://schemas.microsoft.com/office/drawing/2014/main" id="{8EE1D28F-8A74-4558-BC52-9757794FBECF}"/>
              </a:ext>
            </a:extLst>
          </p:cNvPr>
          <p:cNvSpPr/>
          <p:nvPr userDrawn="1"/>
        </p:nvSpPr>
        <p:spPr>
          <a:xfrm>
            <a:off x="0" y="-5454"/>
            <a:ext cx="12192000" cy="1696142"/>
          </a:xfrm>
          <a:prstGeom prst="rect">
            <a:avLst/>
          </a:prstGeom>
          <a:solidFill>
            <a:srgbClr val="7A303F"/>
          </a:solidFill>
          <a:ln>
            <a:solidFill>
              <a:srgbClr val="7A3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dirty="0">
              <a:solidFill>
                <a:srgbClr val="FDB927"/>
              </a:solidFill>
              <a:latin typeface="Garamond" panose="02020404030301010803" pitchFamily="18" charset="0"/>
            </a:endParaRPr>
          </a:p>
        </p:txBody>
      </p:sp>
      <p:sp>
        <p:nvSpPr>
          <p:cNvPr id="2" name="Title 1">
            <a:extLst>
              <a:ext uri="{FF2B5EF4-FFF2-40B4-BE49-F238E27FC236}">
                <a16:creationId xmlns:a16="http://schemas.microsoft.com/office/drawing/2014/main" id="{FDCBC0B1-4988-49A0-BD2B-857E99A8EE06}"/>
              </a:ext>
            </a:extLst>
          </p:cNvPr>
          <p:cNvSpPr>
            <a:spLocks noGrp="1"/>
          </p:cNvSpPr>
          <p:nvPr>
            <p:ph type="title"/>
          </p:nvPr>
        </p:nvSpPr>
        <p:spPr>
          <a:xfrm>
            <a:off x="853380" y="188651"/>
            <a:ext cx="10515600" cy="1325563"/>
          </a:xfrm>
        </p:spPr>
        <p:txBody>
          <a:bodyPr/>
          <a:lstStyle>
            <a:lvl1pPr algn="ctr">
              <a:defRPr b="1">
                <a:solidFill>
                  <a:srgbClr val="FDB927"/>
                </a:solidFill>
                <a:latin typeface="Garamond" panose="020204040303010108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C29E60C-41F2-4EBE-A64E-D969769C4A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FC2CB8-7C9D-4E08-9A2D-D98DBF6D683A}"/>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
            <a:extLst>
              <a:ext uri="{FF2B5EF4-FFF2-40B4-BE49-F238E27FC236}">
                <a16:creationId xmlns:a16="http://schemas.microsoft.com/office/drawing/2014/main" id="{E348039D-8CC4-4FD3-A358-E37155562DEA}"/>
              </a:ext>
            </a:extLst>
          </p:cNvPr>
          <p:cNvSpPr txBox="1">
            <a:spLocks/>
          </p:cNvSpPr>
          <p:nvPr userDrawn="1"/>
        </p:nvSpPr>
        <p:spPr>
          <a:xfrm>
            <a:off x="182761" y="6578077"/>
            <a:ext cx="1341239" cy="278606"/>
          </a:xfrm>
          <a:prstGeom prst="rect">
            <a:avLst/>
          </a:prstGeom>
          <a:solidFill>
            <a:srgbClr val="FDB927"/>
          </a:solidFill>
          <a:ln>
            <a:solidFill>
              <a:srgbClr val="FDB927"/>
            </a:solidFill>
          </a:ln>
        </p:spPr>
        <p:txBody>
          <a:bodyPr vert="horz" lIns="68580" tIns="34291" rIns="68580" bIns="34291" rtlCol="0" anchor="ctr"/>
          <a:lstStyle>
            <a:defPPr>
              <a:defRPr lang="en-US"/>
            </a:defPPr>
            <a:lvl1pPr marL="0" algn="r" defTabSz="457200" rtl="0" eaLnBrk="1" latinLnBrk="0" hangingPunct="1">
              <a:defRPr sz="10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F9442E-9437-4062-8DAD-965F8584E449}" type="slidenum">
              <a:rPr lang="en-US" sz="1200" b="0" smtClean="0">
                <a:solidFill>
                  <a:schemeClr val="tx2">
                    <a:lumMod val="10000"/>
                  </a:schemeClr>
                </a:solidFill>
                <a:latin typeface="Arial" panose="020B0604020202020204" pitchFamily="34" charset="0"/>
                <a:cs typeface="Arial" panose="020B0604020202020204" pitchFamily="34" charset="0"/>
              </a:rPr>
              <a:pPr algn="ctr"/>
              <a:t>‹#›</a:t>
            </a:fld>
            <a:endParaRPr lang="en-US" sz="1200" b="0" dirty="0">
              <a:solidFill>
                <a:schemeClr val="tx2">
                  <a:lumMod val="10000"/>
                </a:schemeClr>
              </a:solidFill>
              <a:latin typeface="Arial" panose="020B0604020202020204" pitchFamily="34" charset="0"/>
              <a:cs typeface="Arial" panose="020B0604020202020204" pitchFamily="34" charset="0"/>
            </a:endParaRPr>
          </a:p>
        </p:txBody>
      </p:sp>
      <p:pic>
        <p:nvPicPr>
          <p:cNvPr id="14" name="Picture 13" descr="Calendar&#10;&#10;Description automatically generated">
            <a:extLst>
              <a:ext uri="{FF2B5EF4-FFF2-40B4-BE49-F238E27FC236}">
                <a16:creationId xmlns:a16="http://schemas.microsoft.com/office/drawing/2014/main" id="{C7C1724C-F7F7-45AE-A865-E11BDAC6A9C9}"/>
              </a:ext>
            </a:extLst>
          </p:cNvPr>
          <p:cNvPicPr>
            <a:picLocks noChangeAspect="1"/>
          </p:cNvPicPr>
          <p:nvPr userDrawn="1"/>
        </p:nvPicPr>
        <p:blipFill>
          <a:blip r:embed="rId3"/>
          <a:stretch>
            <a:fillRect/>
          </a:stretch>
        </p:blipFill>
        <p:spPr>
          <a:xfrm>
            <a:off x="10977632" y="5759958"/>
            <a:ext cx="1317715" cy="1115009"/>
          </a:xfrm>
          <a:prstGeom prst="rect">
            <a:avLst/>
          </a:prstGeom>
        </p:spPr>
      </p:pic>
      <p:sp>
        <p:nvSpPr>
          <p:cNvPr id="15" name="TextBox 14">
            <a:extLst>
              <a:ext uri="{FF2B5EF4-FFF2-40B4-BE49-F238E27FC236}">
                <a16:creationId xmlns:a16="http://schemas.microsoft.com/office/drawing/2014/main" id="{2A8DA5D6-C12C-4332-9717-53994355D4CC}"/>
              </a:ext>
            </a:extLst>
          </p:cNvPr>
          <p:cNvSpPr txBox="1"/>
          <p:nvPr userDrawn="1"/>
        </p:nvSpPr>
        <p:spPr>
          <a:xfrm>
            <a:off x="8952807" y="6142420"/>
            <a:ext cx="2129630" cy="477054"/>
          </a:xfrm>
          <a:prstGeom prst="rect">
            <a:avLst/>
          </a:prstGeom>
          <a:noFill/>
        </p:spPr>
        <p:txBody>
          <a:bodyPr wrap="square" rtlCol="0">
            <a:spAutoFit/>
          </a:bodyPr>
          <a:lstStyle/>
          <a:p>
            <a:pPr algn="r"/>
            <a:r>
              <a:rPr lang="en-US" sz="900" b="1" dirty="0">
                <a:solidFill>
                  <a:srgbClr val="000000"/>
                </a:solidFill>
                <a:latin typeface="Garamond" panose="02020404030301010803" pitchFamily="18" charset="0"/>
              </a:rPr>
              <a:t>Ken Burke, CPA</a:t>
            </a:r>
          </a:p>
          <a:p>
            <a:pPr algn="r"/>
            <a:r>
              <a:rPr lang="en-US" sz="800" dirty="0">
                <a:solidFill>
                  <a:srgbClr val="000000"/>
                </a:solidFill>
                <a:latin typeface="Arial" panose="020B0604020202020204" pitchFamily="34" charset="0"/>
                <a:cs typeface="Arial" panose="020B0604020202020204" pitchFamily="34" charset="0"/>
              </a:rPr>
              <a:t>Clerk of the Circuit Court and Comptroller</a:t>
            </a:r>
          </a:p>
          <a:p>
            <a:pPr algn="r"/>
            <a:r>
              <a:rPr lang="en-US" sz="800" dirty="0">
                <a:solidFill>
                  <a:srgbClr val="000000"/>
                </a:solidFill>
                <a:latin typeface="Arial" panose="020B0604020202020204" pitchFamily="34" charset="0"/>
                <a:cs typeface="Arial" panose="020B0604020202020204" pitchFamily="34" charset="0"/>
              </a:rPr>
              <a:t>Pinellas County, Florida</a:t>
            </a:r>
          </a:p>
        </p:txBody>
      </p:sp>
    </p:spTree>
    <p:extLst>
      <p:ext uri="{BB962C8B-B14F-4D97-AF65-F5344CB8AC3E}">
        <p14:creationId xmlns:p14="http://schemas.microsoft.com/office/powerpoint/2010/main" val="3586505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sunset over a body of water&#10;&#10;Description automatically generated with medium confidence">
            <a:extLst>
              <a:ext uri="{FF2B5EF4-FFF2-40B4-BE49-F238E27FC236}">
                <a16:creationId xmlns:a16="http://schemas.microsoft.com/office/drawing/2014/main" id="{A0FE9473-CF2B-480C-8233-5E0401262ED8}"/>
              </a:ext>
            </a:extLst>
          </p:cNvPr>
          <p:cNvPicPr>
            <a:picLocks noChangeAspect="1"/>
          </p:cNvPicPr>
          <p:nvPr userDrawn="1"/>
        </p:nvPicPr>
        <p:blipFill rotWithShape="1">
          <a:blip r:embed="rId2"/>
          <a:srcRect t="5524" b="8914"/>
          <a:stretch/>
        </p:blipFill>
        <p:spPr>
          <a:xfrm>
            <a:off x="-3" y="0"/>
            <a:ext cx="12192001" cy="6858000"/>
          </a:xfrm>
          <a:prstGeom prst="rect">
            <a:avLst/>
          </a:prstGeom>
        </p:spPr>
      </p:pic>
      <p:sp>
        <p:nvSpPr>
          <p:cNvPr id="11" name="Rectangle 10">
            <a:extLst>
              <a:ext uri="{FF2B5EF4-FFF2-40B4-BE49-F238E27FC236}">
                <a16:creationId xmlns:a16="http://schemas.microsoft.com/office/drawing/2014/main" id="{ED074D67-B5AD-4DBB-9194-4AC583758CBD}"/>
              </a:ext>
            </a:extLst>
          </p:cNvPr>
          <p:cNvSpPr/>
          <p:nvPr userDrawn="1"/>
        </p:nvSpPr>
        <p:spPr>
          <a:xfrm rot="16200000">
            <a:off x="3405282" y="-1928717"/>
            <a:ext cx="5381435"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2" name="Rectangle 11">
            <a:extLst>
              <a:ext uri="{FF2B5EF4-FFF2-40B4-BE49-F238E27FC236}">
                <a16:creationId xmlns:a16="http://schemas.microsoft.com/office/drawing/2014/main" id="{6F4F1D78-85D2-4B0A-9912-35122E67AEE8}"/>
              </a:ext>
            </a:extLst>
          </p:cNvPr>
          <p:cNvSpPr/>
          <p:nvPr userDrawn="1"/>
        </p:nvSpPr>
        <p:spPr>
          <a:xfrm rot="5400000">
            <a:off x="3781155" y="-3781155"/>
            <a:ext cx="4629691" cy="12192000"/>
          </a:xfrm>
          <a:prstGeom prst="rect">
            <a:avLst/>
          </a:prstGeom>
          <a:gradFill flip="none" rotWithShape="1">
            <a:gsLst>
              <a:gs pos="37000">
                <a:srgbClr val="FFFFFF"/>
              </a:gs>
              <a:gs pos="100000">
                <a:srgbClr val="FFFFF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dirty="0"/>
          </a:p>
        </p:txBody>
      </p:sp>
      <p:sp>
        <p:nvSpPr>
          <p:cNvPr id="14" name="Rectangle 13">
            <a:extLst>
              <a:ext uri="{FF2B5EF4-FFF2-40B4-BE49-F238E27FC236}">
                <a16:creationId xmlns:a16="http://schemas.microsoft.com/office/drawing/2014/main" id="{227DA033-5565-41BA-88E6-12E1AC190953}"/>
              </a:ext>
            </a:extLst>
          </p:cNvPr>
          <p:cNvSpPr/>
          <p:nvPr userDrawn="1"/>
        </p:nvSpPr>
        <p:spPr>
          <a:xfrm>
            <a:off x="0" y="-5454"/>
            <a:ext cx="12192000" cy="1696142"/>
          </a:xfrm>
          <a:prstGeom prst="rect">
            <a:avLst/>
          </a:prstGeom>
          <a:solidFill>
            <a:srgbClr val="7A303F"/>
          </a:solidFill>
          <a:ln>
            <a:solidFill>
              <a:srgbClr val="7A3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200" b="1" dirty="0">
              <a:solidFill>
                <a:srgbClr val="FDB927"/>
              </a:solidFill>
              <a:latin typeface="Garamond" panose="02020404030301010803" pitchFamily="18" charset="0"/>
            </a:endParaRPr>
          </a:p>
        </p:txBody>
      </p:sp>
      <p:sp>
        <p:nvSpPr>
          <p:cNvPr id="2" name="Title 1">
            <a:extLst>
              <a:ext uri="{FF2B5EF4-FFF2-40B4-BE49-F238E27FC236}">
                <a16:creationId xmlns:a16="http://schemas.microsoft.com/office/drawing/2014/main" id="{2F0D4781-5758-4779-A122-535A21A13667}"/>
              </a:ext>
            </a:extLst>
          </p:cNvPr>
          <p:cNvSpPr>
            <a:spLocks noGrp="1"/>
          </p:cNvSpPr>
          <p:nvPr>
            <p:ph type="title"/>
          </p:nvPr>
        </p:nvSpPr>
        <p:spPr>
          <a:xfrm>
            <a:off x="838197" y="203994"/>
            <a:ext cx="10515600" cy="1325563"/>
          </a:xfrm>
        </p:spPr>
        <p:txBody>
          <a:bodyPr/>
          <a:lstStyle>
            <a:lvl1pPr algn="ctr">
              <a:defRPr b="1">
                <a:solidFill>
                  <a:srgbClr val="FDB927"/>
                </a:solidFill>
                <a:latin typeface="Garamond" panose="02020404030301010803"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52C1723-D46B-4D9A-954D-1A066549C303}"/>
              </a:ext>
            </a:extLst>
          </p:cNvPr>
          <p:cNvSpPr>
            <a:spLocks noGrp="1"/>
          </p:cNvSpPr>
          <p:nvPr>
            <p:ph type="body" idx="1"/>
          </p:nvPr>
        </p:nvSpPr>
        <p:spPr>
          <a:xfrm>
            <a:off x="839788" y="1681163"/>
            <a:ext cx="5157787" cy="823912"/>
          </a:xfrm>
        </p:spPr>
        <p:txBody>
          <a:bodyPr anchor="b"/>
          <a:lstStyle>
            <a:lvl1pPr marL="0" indent="0">
              <a:buNone/>
              <a:defRPr sz="2400" b="1">
                <a:latin typeface="Garamond" panose="020204040303010108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58073DB-AB2A-4F61-9767-69BF9933047F}"/>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7D80280-1FB9-4ADE-9AF0-C06FD7E78355}"/>
              </a:ext>
            </a:extLst>
          </p:cNvPr>
          <p:cNvSpPr>
            <a:spLocks noGrp="1"/>
          </p:cNvSpPr>
          <p:nvPr>
            <p:ph type="body" sz="quarter" idx="3"/>
          </p:nvPr>
        </p:nvSpPr>
        <p:spPr>
          <a:xfrm>
            <a:off x="6172200" y="1681163"/>
            <a:ext cx="5183188" cy="823912"/>
          </a:xfrm>
        </p:spPr>
        <p:txBody>
          <a:bodyPr anchor="b"/>
          <a:lstStyle>
            <a:lvl1pPr marL="0" indent="0">
              <a:buNone/>
              <a:defRPr sz="2400" b="1">
                <a:latin typeface="Garamond" panose="020204040303010108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AA53D06-B514-4ECD-BD5B-6E73D790A930}"/>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a:extLst>
              <a:ext uri="{FF2B5EF4-FFF2-40B4-BE49-F238E27FC236}">
                <a16:creationId xmlns:a16="http://schemas.microsoft.com/office/drawing/2014/main" id="{FF4FF7C2-3594-4AEF-A508-43F969C876E9}"/>
              </a:ext>
            </a:extLst>
          </p:cNvPr>
          <p:cNvSpPr txBox="1">
            <a:spLocks/>
          </p:cNvSpPr>
          <p:nvPr userDrawn="1"/>
        </p:nvSpPr>
        <p:spPr>
          <a:xfrm>
            <a:off x="182761" y="6578077"/>
            <a:ext cx="1341239" cy="278606"/>
          </a:xfrm>
          <a:prstGeom prst="rect">
            <a:avLst/>
          </a:prstGeom>
          <a:solidFill>
            <a:srgbClr val="FDB927"/>
          </a:solidFill>
          <a:ln>
            <a:solidFill>
              <a:srgbClr val="FDB927"/>
            </a:solidFill>
          </a:ln>
        </p:spPr>
        <p:txBody>
          <a:bodyPr vert="horz" lIns="68580" tIns="34291" rIns="68580" bIns="34291" rtlCol="0" anchor="ctr"/>
          <a:lstStyle>
            <a:defPPr>
              <a:defRPr lang="en-US"/>
            </a:defPPr>
            <a:lvl1pPr marL="0" algn="r" defTabSz="457200" rtl="0" eaLnBrk="1" latinLnBrk="0" hangingPunct="1">
              <a:defRPr sz="10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4F9442E-9437-4062-8DAD-965F8584E449}" type="slidenum">
              <a:rPr lang="en-US" sz="1200" b="0" smtClean="0">
                <a:solidFill>
                  <a:schemeClr val="tx2">
                    <a:lumMod val="10000"/>
                  </a:schemeClr>
                </a:solidFill>
                <a:latin typeface="Arial" panose="020B0604020202020204" pitchFamily="34" charset="0"/>
                <a:cs typeface="Arial" panose="020B0604020202020204" pitchFamily="34" charset="0"/>
              </a:rPr>
              <a:pPr algn="ctr"/>
              <a:t>‹#›</a:t>
            </a:fld>
            <a:endParaRPr lang="en-US" sz="1200" b="0" dirty="0">
              <a:solidFill>
                <a:schemeClr val="tx2">
                  <a:lumMod val="10000"/>
                </a:schemeClr>
              </a:solidFill>
              <a:latin typeface="Arial" panose="020B0604020202020204" pitchFamily="34" charset="0"/>
              <a:cs typeface="Arial" panose="020B0604020202020204" pitchFamily="34" charset="0"/>
            </a:endParaRPr>
          </a:p>
        </p:txBody>
      </p:sp>
      <p:pic>
        <p:nvPicPr>
          <p:cNvPr id="15" name="Picture 14" descr="Calendar&#10;&#10;Description automatically generated">
            <a:extLst>
              <a:ext uri="{FF2B5EF4-FFF2-40B4-BE49-F238E27FC236}">
                <a16:creationId xmlns:a16="http://schemas.microsoft.com/office/drawing/2014/main" id="{8C2867A0-B1AC-4D91-AB61-A54ACE764D2D}"/>
              </a:ext>
            </a:extLst>
          </p:cNvPr>
          <p:cNvPicPr>
            <a:picLocks noChangeAspect="1"/>
          </p:cNvPicPr>
          <p:nvPr userDrawn="1"/>
        </p:nvPicPr>
        <p:blipFill>
          <a:blip r:embed="rId3"/>
          <a:stretch>
            <a:fillRect/>
          </a:stretch>
        </p:blipFill>
        <p:spPr>
          <a:xfrm>
            <a:off x="10977632" y="5759958"/>
            <a:ext cx="1317715" cy="1115009"/>
          </a:xfrm>
          <a:prstGeom prst="rect">
            <a:avLst/>
          </a:prstGeom>
        </p:spPr>
      </p:pic>
      <p:sp>
        <p:nvSpPr>
          <p:cNvPr id="16" name="TextBox 15">
            <a:extLst>
              <a:ext uri="{FF2B5EF4-FFF2-40B4-BE49-F238E27FC236}">
                <a16:creationId xmlns:a16="http://schemas.microsoft.com/office/drawing/2014/main" id="{90F83498-81B5-4723-B995-E597E71F6F30}"/>
              </a:ext>
            </a:extLst>
          </p:cNvPr>
          <p:cNvSpPr txBox="1"/>
          <p:nvPr userDrawn="1"/>
        </p:nvSpPr>
        <p:spPr>
          <a:xfrm>
            <a:off x="8952807" y="6142420"/>
            <a:ext cx="2129630" cy="477054"/>
          </a:xfrm>
          <a:prstGeom prst="rect">
            <a:avLst/>
          </a:prstGeom>
          <a:noFill/>
        </p:spPr>
        <p:txBody>
          <a:bodyPr wrap="square" rtlCol="0">
            <a:spAutoFit/>
          </a:bodyPr>
          <a:lstStyle/>
          <a:p>
            <a:pPr algn="r"/>
            <a:r>
              <a:rPr lang="en-US" sz="900" b="1" dirty="0">
                <a:solidFill>
                  <a:srgbClr val="000000"/>
                </a:solidFill>
                <a:latin typeface="Garamond" panose="02020404030301010803" pitchFamily="18" charset="0"/>
              </a:rPr>
              <a:t>Ken Burke, CPA</a:t>
            </a:r>
          </a:p>
          <a:p>
            <a:pPr algn="r"/>
            <a:r>
              <a:rPr lang="en-US" sz="800" dirty="0">
                <a:solidFill>
                  <a:srgbClr val="000000"/>
                </a:solidFill>
                <a:latin typeface="Arial" panose="020B0604020202020204" pitchFamily="34" charset="0"/>
                <a:cs typeface="Arial" panose="020B0604020202020204" pitchFamily="34" charset="0"/>
              </a:rPr>
              <a:t>Clerk of the Circuit Court and Comptroller</a:t>
            </a:r>
          </a:p>
          <a:p>
            <a:pPr algn="r"/>
            <a:r>
              <a:rPr lang="en-US" sz="800" dirty="0">
                <a:solidFill>
                  <a:srgbClr val="000000"/>
                </a:solidFill>
                <a:latin typeface="Arial" panose="020B0604020202020204" pitchFamily="34" charset="0"/>
                <a:cs typeface="Arial" panose="020B0604020202020204" pitchFamily="34" charset="0"/>
              </a:rPr>
              <a:t>Pinellas County, Florida</a:t>
            </a:r>
          </a:p>
        </p:txBody>
      </p:sp>
    </p:spTree>
    <p:extLst>
      <p:ext uri="{BB962C8B-B14F-4D97-AF65-F5344CB8AC3E}">
        <p14:creationId xmlns:p14="http://schemas.microsoft.com/office/powerpoint/2010/main" val="1009674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0CA2E1-5F50-4F78-B1F5-C25B515E89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674F69-1B32-4FDE-9992-729300307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7DE7A-29B6-42C1-8B37-B0FD44FEBC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302CE-48E0-4865-95B3-023E464CDED8}" type="datetimeFigureOut">
              <a:rPr lang="en-US" smtClean="0"/>
              <a:t>9/28/2023</a:t>
            </a:fld>
            <a:endParaRPr lang="en-US"/>
          </a:p>
        </p:txBody>
      </p:sp>
      <p:sp>
        <p:nvSpPr>
          <p:cNvPr id="5" name="Footer Placeholder 4">
            <a:extLst>
              <a:ext uri="{FF2B5EF4-FFF2-40B4-BE49-F238E27FC236}">
                <a16:creationId xmlns:a16="http://schemas.microsoft.com/office/drawing/2014/main" id="{08A2CACD-A753-4138-9A00-181A0313FB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4483AC-289A-41E1-9CE7-61B8993DF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22F9E-3C61-455B-9C3A-2E5DF99C810F}" type="slidenum">
              <a:rPr lang="en-US" smtClean="0"/>
              <a:t>‹#›</a:t>
            </a:fld>
            <a:endParaRPr lang="en-US"/>
          </a:p>
        </p:txBody>
      </p:sp>
    </p:spTree>
    <p:extLst>
      <p:ext uri="{BB962C8B-B14F-4D97-AF65-F5344CB8AC3E}">
        <p14:creationId xmlns:p14="http://schemas.microsoft.com/office/powerpoint/2010/main" val="3996332663"/>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1" r:id="rId3"/>
    <p:sldLayoutId id="2147483650" r:id="rId4"/>
    <p:sldLayoutId id="2147483658" r:id="rId5"/>
    <p:sldLayoutId id="2147483661" r:id="rId6"/>
    <p:sldLayoutId id="2147483662" r:id="rId7"/>
    <p:sldLayoutId id="2147483652" r:id="rId8"/>
    <p:sldLayoutId id="2147483653" r:id="rId9"/>
    <p:sldLayoutId id="2147483654" r:id="rId10"/>
    <p:sldLayoutId id="2147483655" r:id="rId11"/>
    <p:sldLayoutId id="2147483659" r:id="rId12"/>
    <p:sldLayoutId id="2147483660" r:id="rId13"/>
    <p:sldLayoutId id="2147483656" r:id="rId14"/>
    <p:sldLayoutId id="214748365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publicdomainpictures.net/en/view-image.php?image=177719&amp;picture=man-with-a-megaphone" TargetMode="External"/><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hyperlink" Target="mailto:dcoughenour@mypinellasclerk.gov"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sits.mypinellasclerk.gov"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A54BD-0502-4337-9A9F-ABBD751A83B0}"/>
              </a:ext>
            </a:extLst>
          </p:cNvPr>
          <p:cNvSpPr>
            <a:spLocks noGrp="1"/>
          </p:cNvSpPr>
          <p:nvPr>
            <p:ph type="ctrTitle"/>
          </p:nvPr>
        </p:nvSpPr>
        <p:spPr>
          <a:xfrm>
            <a:off x="910540" y="1273215"/>
            <a:ext cx="10370917" cy="1458410"/>
          </a:xfrm>
        </p:spPr>
        <p:txBody>
          <a:bodyPr anchor="b">
            <a:normAutofit/>
          </a:bodyPr>
          <a:lstStyle/>
          <a:p>
            <a:r>
              <a:rPr lang="en-US" sz="7200" dirty="0"/>
              <a:t>Financial Transparency</a:t>
            </a:r>
          </a:p>
        </p:txBody>
      </p:sp>
      <p:sp>
        <p:nvSpPr>
          <p:cNvPr id="3" name="Subtitle 2">
            <a:extLst>
              <a:ext uri="{FF2B5EF4-FFF2-40B4-BE49-F238E27FC236}">
                <a16:creationId xmlns:a16="http://schemas.microsoft.com/office/drawing/2014/main" id="{ED55780D-1798-48B5-8690-C0DDC45AD349}"/>
              </a:ext>
            </a:extLst>
          </p:cNvPr>
          <p:cNvSpPr>
            <a:spLocks noGrp="1"/>
          </p:cNvSpPr>
          <p:nvPr>
            <p:ph type="subTitle" idx="1"/>
          </p:nvPr>
        </p:nvSpPr>
        <p:spPr>
          <a:xfrm>
            <a:off x="1523999" y="2731625"/>
            <a:ext cx="9144000" cy="510130"/>
          </a:xfrm>
        </p:spPr>
        <p:txBody>
          <a:bodyPr/>
          <a:lstStyle/>
          <a:p>
            <a:r>
              <a:rPr lang="en-US" b="1" dirty="0"/>
              <a:t>Spending in the Sunshine</a:t>
            </a:r>
          </a:p>
          <a:p>
            <a:endParaRPr lang="en-US" dirty="0"/>
          </a:p>
        </p:txBody>
      </p:sp>
    </p:spTree>
    <p:extLst>
      <p:ext uri="{BB962C8B-B14F-4D97-AF65-F5344CB8AC3E}">
        <p14:creationId xmlns:p14="http://schemas.microsoft.com/office/powerpoint/2010/main" val="2963245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Instructional Videos</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729138" y="3033640"/>
            <a:ext cx="6477005" cy="2293369"/>
          </a:xfrm>
        </p:spPr>
        <p:txBody>
          <a:bodyPr>
            <a:normAutofit/>
          </a:bodyPr>
          <a:lstStyle/>
          <a:p>
            <a:r>
              <a:rPr lang="en-US" dirty="0"/>
              <a:t>Provide an overview of the website and functionality</a:t>
            </a:r>
          </a:p>
          <a:p>
            <a:r>
              <a:rPr lang="en-US" dirty="0"/>
              <a:t>Enable users to utilize features</a:t>
            </a:r>
          </a:p>
          <a:p>
            <a:r>
              <a:rPr lang="en-US" dirty="0"/>
              <a:t>Allow for successful navigation</a:t>
            </a:r>
          </a:p>
        </p:txBody>
      </p:sp>
      <p:pic>
        <p:nvPicPr>
          <p:cNvPr id="3" name="Picture 2">
            <a:extLst>
              <a:ext uri="{FF2B5EF4-FFF2-40B4-BE49-F238E27FC236}">
                <a16:creationId xmlns:a16="http://schemas.microsoft.com/office/drawing/2014/main" id="{AE356878-E599-43BE-9BE5-D3D484CAF4DC}"/>
              </a:ext>
            </a:extLst>
          </p:cNvPr>
          <p:cNvPicPr>
            <a:picLocks noChangeAspect="1"/>
          </p:cNvPicPr>
          <p:nvPr/>
        </p:nvPicPr>
        <p:blipFill rotWithShape="1">
          <a:blip r:embed="rId2"/>
          <a:srcRect l="11047" t="73204" r="20254" b="7498"/>
          <a:stretch/>
        </p:blipFill>
        <p:spPr>
          <a:xfrm>
            <a:off x="7345844" y="3340100"/>
            <a:ext cx="3774112" cy="1332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0814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Getting The Word Out</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6951008" y="2682467"/>
            <a:ext cx="4503262" cy="3454400"/>
          </a:xfrm>
        </p:spPr>
        <p:txBody>
          <a:bodyPr>
            <a:normAutofit/>
          </a:bodyPr>
          <a:lstStyle/>
          <a:p>
            <a:r>
              <a:rPr lang="en-US" dirty="0"/>
              <a:t>Social media</a:t>
            </a:r>
          </a:p>
          <a:p>
            <a:r>
              <a:rPr lang="en-US" dirty="0"/>
              <a:t>Board meetings</a:t>
            </a:r>
          </a:p>
          <a:p>
            <a:r>
              <a:rPr lang="en-US" dirty="0"/>
              <a:t>Department meetings</a:t>
            </a:r>
          </a:p>
          <a:p>
            <a:r>
              <a:rPr lang="en-US" dirty="0"/>
              <a:t>Citizen interactions</a:t>
            </a:r>
          </a:p>
          <a:p>
            <a:r>
              <a:rPr lang="en-US" dirty="0"/>
              <a:t>Conferences</a:t>
            </a:r>
          </a:p>
        </p:txBody>
      </p:sp>
      <p:pic>
        <p:nvPicPr>
          <p:cNvPr id="7" name="Picture 6">
            <a:extLst>
              <a:ext uri="{FF2B5EF4-FFF2-40B4-BE49-F238E27FC236}">
                <a16:creationId xmlns:a16="http://schemas.microsoft.com/office/drawing/2014/main" id="{C07372FA-B6CD-4C4A-83E4-3D93910D97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195" y="2341034"/>
            <a:ext cx="5384800" cy="3589866"/>
          </a:xfrm>
          <a:prstGeom prst="rect">
            <a:avLst/>
          </a:prstGeom>
        </p:spPr>
      </p:pic>
    </p:spTree>
    <p:extLst>
      <p:ext uri="{BB962C8B-B14F-4D97-AF65-F5344CB8AC3E}">
        <p14:creationId xmlns:p14="http://schemas.microsoft.com/office/powerpoint/2010/main" val="3055243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CA47-E308-4616-A500-0C10C11520A6}"/>
              </a:ext>
            </a:extLst>
          </p:cNvPr>
          <p:cNvSpPr>
            <a:spLocks noGrp="1"/>
          </p:cNvSpPr>
          <p:nvPr>
            <p:ph type="ctrTitle"/>
          </p:nvPr>
        </p:nvSpPr>
        <p:spPr/>
        <p:txBody>
          <a:bodyPr/>
          <a:lstStyle/>
          <a:p>
            <a:r>
              <a:rPr lang="en-US" dirty="0"/>
              <a:t>Payroll Expenses</a:t>
            </a:r>
          </a:p>
        </p:txBody>
      </p:sp>
      <p:sp>
        <p:nvSpPr>
          <p:cNvPr id="3" name="Subtitle 2">
            <a:extLst>
              <a:ext uri="{FF2B5EF4-FFF2-40B4-BE49-F238E27FC236}">
                <a16:creationId xmlns:a16="http://schemas.microsoft.com/office/drawing/2014/main" id="{177FE47F-1DF5-4EBB-B36A-A7928066FEA7}"/>
              </a:ext>
            </a:extLst>
          </p:cNvPr>
          <p:cNvSpPr>
            <a:spLocks noGrp="1"/>
          </p:cNvSpPr>
          <p:nvPr>
            <p:ph type="subTitle" idx="1"/>
          </p:nvPr>
        </p:nvSpPr>
        <p:spPr/>
        <p:txBody>
          <a:bodyPr/>
          <a:lstStyle/>
          <a:p>
            <a:r>
              <a:rPr lang="en-US" dirty="0"/>
              <a:t>Employee Spend</a:t>
            </a:r>
          </a:p>
        </p:txBody>
      </p:sp>
    </p:spTree>
    <p:extLst>
      <p:ext uri="{BB962C8B-B14F-4D97-AF65-F5344CB8AC3E}">
        <p14:creationId xmlns:p14="http://schemas.microsoft.com/office/powerpoint/2010/main" val="1783350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Payroll Expenses</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a:xfrm>
            <a:off x="838195" y="2018572"/>
            <a:ext cx="10515600" cy="4351338"/>
          </a:xfrm>
        </p:spPr>
        <p:txBody>
          <a:bodyPr/>
          <a:lstStyle/>
          <a:p>
            <a:r>
              <a:rPr lang="en-US" dirty="0"/>
              <a:t>Employee salaries and gross earnings before deductions</a:t>
            </a:r>
          </a:p>
          <a:p>
            <a:r>
              <a:rPr lang="en-US" dirty="0"/>
              <a:t>Organized by agency and fiscal year</a:t>
            </a:r>
          </a:p>
          <a:p>
            <a:r>
              <a:rPr lang="en-US" dirty="0"/>
              <a:t>Includes past five fiscal years</a:t>
            </a:r>
          </a:p>
          <a:p>
            <a:r>
              <a:rPr lang="en-US" dirty="0"/>
              <a:t>Visualizations on total payroll expenses, mean and median spend, and pay category</a:t>
            </a:r>
          </a:p>
          <a:p>
            <a:r>
              <a:rPr lang="en-US" dirty="0"/>
              <a:t>Comparative data on average salary vs. number of employees, regular vs overtime pay, and salary bands</a:t>
            </a:r>
          </a:p>
          <a:p>
            <a:r>
              <a:rPr lang="en-US" dirty="0"/>
              <a:t>Detail by employee, title, department, annual salary and gross earnings year to date</a:t>
            </a:r>
          </a:p>
        </p:txBody>
      </p:sp>
    </p:spTree>
    <p:extLst>
      <p:ext uri="{BB962C8B-B14F-4D97-AF65-F5344CB8AC3E}">
        <p14:creationId xmlns:p14="http://schemas.microsoft.com/office/powerpoint/2010/main" val="1897697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3F93E-EFBE-452D-85B5-FD446C17E87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84D2BD6-BB9F-4A04-9519-741714E4B224}"/>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E8649B37-351E-4318-9B08-72FED1596E86}"/>
              </a:ext>
            </a:extLst>
          </p:cNvPr>
          <p:cNvPicPr>
            <a:picLocks noChangeAspect="1"/>
          </p:cNvPicPr>
          <p:nvPr/>
        </p:nvPicPr>
        <p:blipFill rotWithShape="1">
          <a:blip r:embed="rId2"/>
          <a:srcRect l="11897" r="7886" b="7493"/>
          <a:stretch/>
        </p:blipFill>
        <p:spPr>
          <a:xfrm>
            <a:off x="0" y="0"/>
            <a:ext cx="12192000" cy="6858000"/>
          </a:xfrm>
          <a:prstGeom prst="rect">
            <a:avLst/>
          </a:prstGeom>
        </p:spPr>
      </p:pic>
    </p:spTree>
    <p:extLst>
      <p:ext uri="{BB962C8B-B14F-4D97-AF65-F5344CB8AC3E}">
        <p14:creationId xmlns:p14="http://schemas.microsoft.com/office/powerpoint/2010/main" val="1220356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3F93E-EFBE-452D-85B5-FD446C17E87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84D2BD6-BB9F-4A04-9519-741714E4B224}"/>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3CC04853-9AB3-4138-9A94-4EDF415F8833}"/>
              </a:ext>
            </a:extLst>
          </p:cNvPr>
          <p:cNvPicPr>
            <a:picLocks noChangeAspect="1"/>
          </p:cNvPicPr>
          <p:nvPr/>
        </p:nvPicPr>
        <p:blipFill rotWithShape="1">
          <a:blip r:embed="rId2"/>
          <a:srcRect l="9061" r="8856" b="5389"/>
          <a:stretch/>
        </p:blipFill>
        <p:spPr>
          <a:xfrm>
            <a:off x="-1" y="0"/>
            <a:ext cx="12192001" cy="6858000"/>
          </a:xfrm>
          <a:prstGeom prst="rect">
            <a:avLst/>
          </a:prstGeom>
        </p:spPr>
      </p:pic>
    </p:spTree>
    <p:extLst>
      <p:ext uri="{BB962C8B-B14F-4D97-AF65-F5344CB8AC3E}">
        <p14:creationId xmlns:p14="http://schemas.microsoft.com/office/powerpoint/2010/main" val="2155597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Payroll Expenses </a:t>
            </a:r>
            <a:br>
              <a:rPr lang="en-US" dirty="0"/>
            </a:br>
            <a:r>
              <a:rPr lang="en-US" dirty="0"/>
              <a:t>Employee Detail</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720749" y="2152796"/>
            <a:ext cx="6477005" cy="3811776"/>
          </a:xfrm>
        </p:spPr>
        <p:txBody>
          <a:bodyPr>
            <a:normAutofit/>
          </a:bodyPr>
          <a:lstStyle/>
          <a:p>
            <a:pPr marL="0" indent="0">
              <a:buNone/>
            </a:pPr>
            <a:r>
              <a:rPr lang="en-US" dirty="0"/>
              <a:t>Filters</a:t>
            </a:r>
          </a:p>
          <a:p>
            <a:pPr lvl="1"/>
            <a:r>
              <a:rPr lang="en-US" sz="2800" dirty="0"/>
              <a:t>Name</a:t>
            </a:r>
          </a:p>
          <a:p>
            <a:pPr lvl="1"/>
            <a:r>
              <a:rPr lang="en-US" sz="2800" dirty="0"/>
              <a:t>Job Title</a:t>
            </a:r>
          </a:p>
          <a:p>
            <a:pPr lvl="1"/>
            <a:r>
              <a:rPr lang="en-US" sz="2800" dirty="0"/>
              <a:t>Department</a:t>
            </a:r>
          </a:p>
          <a:p>
            <a:pPr lvl="1"/>
            <a:r>
              <a:rPr lang="en-US" sz="2800" dirty="0"/>
              <a:t>Annual Base Salary with parameters</a:t>
            </a:r>
          </a:p>
          <a:p>
            <a:pPr lvl="1"/>
            <a:r>
              <a:rPr lang="en-US" sz="2800" dirty="0"/>
              <a:t>Gross Earnings Year to Date with parameters</a:t>
            </a:r>
          </a:p>
        </p:txBody>
      </p:sp>
      <p:pic>
        <p:nvPicPr>
          <p:cNvPr id="3" name="Picture 2">
            <a:extLst>
              <a:ext uri="{FF2B5EF4-FFF2-40B4-BE49-F238E27FC236}">
                <a16:creationId xmlns:a16="http://schemas.microsoft.com/office/drawing/2014/main" id="{1C495B15-0562-4B75-8239-12E1F231B9E4}"/>
              </a:ext>
            </a:extLst>
          </p:cNvPr>
          <p:cNvPicPr>
            <a:picLocks noChangeAspect="1"/>
          </p:cNvPicPr>
          <p:nvPr/>
        </p:nvPicPr>
        <p:blipFill>
          <a:blip r:embed="rId2"/>
          <a:stretch>
            <a:fillRect/>
          </a:stretch>
        </p:blipFill>
        <p:spPr>
          <a:xfrm>
            <a:off x="7454899" y="1903060"/>
            <a:ext cx="3352802" cy="3998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0673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Payroll Expenses </a:t>
            </a:r>
            <a:br>
              <a:rPr lang="en-US" dirty="0"/>
            </a:br>
            <a:r>
              <a:rPr lang="en-US" dirty="0"/>
              <a:t>Employee Detail</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4670449" y="2194363"/>
            <a:ext cx="6477005" cy="3811776"/>
          </a:xfrm>
        </p:spPr>
        <p:txBody>
          <a:bodyPr>
            <a:normAutofit/>
          </a:bodyPr>
          <a:lstStyle/>
          <a:p>
            <a:pPr marL="0" indent="0">
              <a:buNone/>
            </a:pPr>
            <a:r>
              <a:rPr lang="en-US" sz="3200" dirty="0"/>
              <a:t>Sorting</a:t>
            </a:r>
          </a:p>
          <a:p>
            <a:pPr lvl="1"/>
            <a:r>
              <a:rPr lang="en-US" sz="3200" dirty="0"/>
              <a:t>Alphabetically</a:t>
            </a:r>
          </a:p>
          <a:p>
            <a:pPr lvl="1"/>
            <a:r>
              <a:rPr lang="en-US" sz="3200" dirty="0"/>
              <a:t>By amount</a:t>
            </a:r>
          </a:p>
          <a:p>
            <a:pPr lvl="1"/>
            <a:r>
              <a:rPr lang="en-US" sz="3200" dirty="0"/>
              <a:t>Combine with filters to narrow results</a:t>
            </a:r>
          </a:p>
        </p:txBody>
      </p:sp>
      <p:pic>
        <p:nvPicPr>
          <p:cNvPr id="6" name="Picture 5">
            <a:extLst>
              <a:ext uri="{FF2B5EF4-FFF2-40B4-BE49-F238E27FC236}">
                <a16:creationId xmlns:a16="http://schemas.microsoft.com/office/drawing/2014/main" id="{A739BC6F-C538-4E7A-B6FD-6CB5516E9724}"/>
              </a:ext>
            </a:extLst>
          </p:cNvPr>
          <p:cNvPicPr>
            <a:picLocks noChangeAspect="1"/>
          </p:cNvPicPr>
          <p:nvPr/>
        </p:nvPicPr>
        <p:blipFill rotWithShape="1">
          <a:blip r:embed="rId2"/>
          <a:srcRect l="878"/>
          <a:stretch/>
        </p:blipFill>
        <p:spPr>
          <a:xfrm>
            <a:off x="1193800" y="2045430"/>
            <a:ext cx="2867054" cy="41096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1277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Payroll Expenses </a:t>
            </a:r>
            <a:br>
              <a:rPr lang="en-US" dirty="0"/>
            </a:br>
            <a:r>
              <a:rPr lang="en-US" dirty="0"/>
              <a:t>Employee Detail</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720749" y="2152796"/>
            <a:ext cx="10887051" cy="666604"/>
          </a:xfrm>
        </p:spPr>
        <p:txBody>
          <a:bodyPr>
            <a:normAutofit/>
          </a:bodyPr>
          <a:lstStyle/>
          <a:p>
            <a:r>
              <a:rPr lang="en-US" dirty="0"/>
              <a:t>Export in a variety of formats for further analysis</a:t>
            </a:r>
          </a:p>
          <a:p>
            <a:endParaRPr lang="en-US" dirty="0"/>
          </a:p>
        </p:txBody>
      </p:sp>
      <p:pic>
        <p:nvPicPr>
          <p:cNvPr id="4" name="Picture 3">
            <a:extLst>
              <a:ext uri="{FF2B5EF4-FFF2-40B4-BE49-F238E27FC236}">
                <a16:creationId xmlns:a16="http://schemas.microsoft.com/office/drawing/2014/main" id="{8D7F72CC-E298-4756-B5FB-9BB6A2776694}"/>
              </a:ext>
            </a:extLst>
          </p:cNvPr>
          <p:cNvPicPr>
            <a:picLocks noChangeAspect="1"/>
          </p:cNvPicPr>
          <p:nvPr/>
        </p:nvPicPr>
        <p:blipFill rotWithShape="1">
          <a:blip r:embed="rId2"/>
          <a:srcRect l="38229"/>
          <a:stretch/>
        </p:blipFill>
        <p:spPr>
          <a:xfrm>
            <a:off x="1393768" y="3145932"/>
            <a:ext cx="7531095" cy="313778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84FA18D-E9AD-4B68-BA9F-E9A8C21C4A67}"/>
              </a:ext>
            </a:extLst>
          </p:cNvPr>
          <p:cNvPicPr>
            <a:picLocks noChangeAspect="1"/>
          </p:cNvPicPr>
          <p:nvPr/>
        </p:nvPicPr>
        <p:blipFill>
          <a:blip r:embed="rId3"/>
          <a:stretch>
            <a:fillRect/>
          </a:stretch>
        </p:blipFill>
        <p:spPr>
          <a:xfrm>
            <a:off x="9480425" y="1995148"/>
            <a:ext cx="1873370" cy="1150784"/>
          </a:xfrm>
          <a:prstGeom prst="rect">
            <a:avLst/>
          </a:prstGeom>
          <a:ln>
            <a:noFill/>
          </a:ln>
          <a:effectLst>
            <a:outerShdw blurRad="292100" dist="139700" dir="2700000" algn="tl" rotWithShape="0">
              <a:srgbClr val="333333">
                <a:alpha val="65000"/>
              </a:srgbClr>
            </a:outerShdw>
          </a:effectLst>
        </p:spPr>
      </p:pic>
      <p:cxnSp>
        <p:nvCxnSpPr>
          <p:cNvPr id="7" name="Straight Connector 6">
            <a:extLst>
              <a:ext uri="{FF2B5EF4-FFF2-40B4-BE49-F238E27FC236}">
                <a16:creationId xmlns:a16="http://schemas.microsoft.com/office/drawing/2014/main" id="{A39061AA-0105-4D01-9304-D69354C2E279}"/>
              </a:ext>
            </a:extLst>
          </p:cNvPr>
          <p:cNvCxnSpPr/>
          <p:nvPr/>
        </p:nvCxnSpPr>
        <p:spPr>
          <a:xfrm flipV="1">
            <a:off x="7962900" y="1995148"/>
            <a:ext cx="1517525" cy="143385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9242E8-B255-41DC-9060-7317A231E9F5}"/>
              </a:ext>
            </a:extLst>
          </p:cNvPr>
          <p:cNvCxnSpPr>
            <a:cxnSpLocks/>
          </p:cNvCxnSpPr>
          <p:nvPr/>
        </p:nvCxnSpPr>
        <p:spPr>
          <a:xfrm flipV="1">
            <a:off x="8924863" y="3145932"/>
            <a:ext cx="2428932" cy="63858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781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CA47-E308-4616-A500-0C10C11520A6}"/>
              </a:ext>
            </a:extLst>
          </p:cNvPr>
          <p:cNvSpPr>
            <a:spLocks noGrp="1"/>
          </p:cNvSpPr>
          <p:nvPr>
            <p:ph type="ctrTitle"/>
          </p:nvPr>
        </p:nvSpPr>
        <p:spPr/>
        <p:txBody>
          <a:bodyPr/>
          <a:lstStyle/>
          <a:p>
            <a:r>
              <a:rPr lang="en-US" dirty="0"/>
              <a:t>Vendor Expenses</a:t>
            </a:r>
          </a:p>
        </p:txBody>
      </p:sp>
      <p:sp>
        <p:nvSpPr>
          <p:cNvPr id="3" name="Subtitle 2">
            <a:extLst>
              <a:ext uri="{FF2B5EF4-FFF2-40B4-BE49-F238E27FC236}">
                <a16:creationId xmlns:a16="http://schemas.microsoft.com/office/drawing/2014/main" id="{177FE47F-1DF5-4EBB-B36A-A7928066FEA7}"/>
              </a:ext>
            </a:extLst>
          </p:cNvPr>
          <p:cNvSpPr>
            <a:spLocks noGrp="1"/>
          </p:cNvSpPr>
          <p:nvPr>
            <p:ph type="subTitle" idx="1"/>
          </p:nvPr>
        </p:nvSpPr>
        <p:spPr/>
        <p:txBody>
          <a:bodyPr/>
          <a:lstStyle/>
          <a:p>
            <a:r>
              <a:rPr lang="en-US" dirty="0"/>
              <a:t>Spend By Vendor Payee</a:t>
            </a:r>
          </a:p>
        </p:txBody>
      </p:sp>
    </p:spTree>
    <p:extLst>
      <p:ext uri="{BB962C8B-B14F-4D97-AF65-F5344CB8AC3E}">
        <p14:creationId xmlns:p14="http://schemas.microsoft.com/office/powerpoint/2010/main" val="55679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585BDC-E871-4BD1-9769-0E5EB3061E7E}"/>
              </a:ext>
            </a:extLst>
          </p:cNvPr>
          <p:cNvSpPr>
            <a:spLocks noGrp="1"/>
          </p:cNvSpPr>
          <p:nvPr>
            <p:ph type="body" idx="1"/>
          </p:nvPr>
        </p:nvSpPr>
        <p:spPr>
          <a:xfrm>
            <a:off x="838200" y="2485238"/>
            <a:ext cx="10515600" cy="1887523"/>
          </a:xfrm>
        </p:spPr>
        <p:txBody>
          <a:bodyPr>
            <a:normAutofit lnSpcReduction="10000"/>
          </a:bodyPr>
          <a:lstStyle/>
          <a:p>
            <a:pPr algn="just"/>
            <a:r>
              <a:rPr lang="en-US" i="1" dirty="0">
                <a:solidFill>
                  <a:schemeClr val="bg2">
                    <a:lumMod val="25000"/>
                  </a:schemeClr>
                </a:solidFill>
              </a:rPr>
              <a:t>“Spending in the Sunshine (SITS) is a state-of-the-art transparency website that allows users to view County spending for departments under the Pinellas County Board of County Commissioners and Clerk of the Circuit Court &amp; Comptroller. With real time data on payroll and operational spending, citizens get a first-hand look at how their tax dollars are being spent.”</a:t>
            </a:r>
          </a:p>
          <a:p>
            <a:endParaRPr lang="en-US" dirty="0"/>
          </a:p>
        </p:txBody>
      </p:sp>
    </p:spTree>
    <p:extLst>
      <p:ext uri="{BB962C8B-B14F-4D97-AF65-F5344CB8AC3E}">
        <p14:creationId xmlns:p14="http://schemas.microsoft.com/office/powerpoint/2010/main" val="137265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Vendor Expenses</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a:xfrm>
            <a:off x="838195" y="2018572"/>
            <a:ext cx="10515600" cy="4351338"/>
          </a:xfrm>
        </p:spPr>
        <p:txBody>
          <a:bodyPr>
            <a:normAutofit lnSpcReduction="10000"/>
          </a:bodyPr>
          <a:lstStyle/>
          <a:p>
            <a:r>
              <a:rPr lang="en-US" dirty="0"/>
              <a:t>Vendor spend data</a:t>
            </a:r>
          </a:p>
          <a:p>
            <a:r>
              <a:rPr lang="en-US" dirty="0"/>
              <a:t>Organized by agency and fiscal year</a:t>
            </a:r>
          </a:p>
          <a:p>
            <a:r>
              <a:rPr lang="en-US" dirty="0"/>
              <a:t>Includes past five fiscal years</a:t>
            </a:r>
          </a:p>
          <a:p>
            <a:r>
              <a:rPr lang="en-US" dirty="0"/>
              <a:t>Visualizations for total vendors, vendor spend to date, and new vendors</a:t>
            </a:r>
          </a:p>
          <a:p>
            <a:r>
              <a:rPr lang="en-US" dirty="0"/>
              <a:t>Detail by vendor name, years of association, associated departments, operating categories, current year spend, and obligation amount</a:t>
            </a:r>
          </a:p>
          <a:p>
            <a:r>
              <a:rPr lang="en-US" dirty="0"/>
              <a:t>Any spend that is protected legally from public disclosure or presents an operational concern is hidden</a:t>
            </a:r>
          </a:p>
          <a:p>
            <a:endParaRPr lang="en-US" dirty="0"/>
          </a:p>
        </p:txBody>
      </p:sp>
    </p:spTree>
    <p:extLst>
      <p:ext uri="{BB962C8B-B14F-4D97-AF65-F5344CB8AC3E}">
        <p14:creationId xmlns:p14="http://schemas.microsoft.com/office/powerpoint/2010/main" val="3109214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3F93E-EFBE-452D-85B5-FD446C17E87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84D2BD6-BB9F-4A04-9519-741714E4B224}"/>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3DEC9260-CF25-4413-9D37-7138EB701563}"/>
              </a:ext>
            </a:extLst>
          </p:cNvPr>
          <p:cNvPicPr>
            <a:picLocks noChangeAspect="1"/>
          </p:cNvPicPr>
          <p:nvPr/>
        </p:nvPicPr>
        <p:blipFill rotWithShape="1">
          <a:blip r:embed="rId2"/>
          <a:srcRect l="14817" r="16249" b="20547"/>
          <a:stretch/>
        </p:blipFill>
        <p:spPr>
          <a:xfrm>
            <a:off x="0" y="1"/>
            <a:ext cx="12192001" cy="6857999"/>
          </a:xfrm>
          <a:prstGeom prst="rect">
            <a:avLst/>
          </a:prstGeom>
        </p:spPr>
      </p:pic>
    </p:spTree>
    <p:extLst>
      <p:ext uri="{BB962C8B-B14F-4D97-AF65-F5344CB8AC3E}">
        <p14:creationId xmlns:p14="http://schemas.microsoft.com/office/powerpoint/2010/main" val="1563342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3F93E-EFBE-452D-85B5-FD446C17E87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84D2BD6-BB9F-4A04-9519-741714E4B224}"/>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0F401391-BD9A-41A1-A5C9-C5F76B3EE1AB}"/>
              </a:ext>
            </a:extLst>
          </p:cNvPr>
          <p:cNvPicPr>
            <a:picLocks noChangeAspect="1"/>
          </p:cNvPicPr>
          <p:nvPr/>
        </p:nvPicPr>
        <p:blipFill rotWithShape="1">
          <a:blip r:embed="rId2"/>
          <a:srcRect l="13864" r="13683" b="16490"/>
          <a:stretch/>
        </p:blipFill>
        <p:spPr>
          <a:xfrm>
            <a:off x="0" y="1"/>
            <a:ext cx="12192000" cy="6858000"/>
          </a:xfrm>
          <a:prstGeom prst="rect">
            <a:avLst/>
          </a:prstGeom>
        </p:spPr>
      </p:pic>
    </p:spTree>
    <p:extLst>
      <p:ext uri="{BB962C8B-B14F-4D97-AF65-F5344CB8AC3E}">
        <p14:creationId xmlns:p14="http://schemas.microsoft.com/office/powerpoint/2010/main" val="2925849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Vendor Expenses</a:t>
            </a:r>
            <a:br>
              <a:rPr lang="en-US" dirty="0"/>
            </a:br>
            <a:r>
              <a:rPr lang="en-US" dirty="0"/>
              <a:t>Expense Detail</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5330849" y="2194362"/>
            <a:ext cx="6477005" cy="3811776"/>
          </a:xfrm>
        </p:spPr>
        <p:txBody>
          <a:bodyPr>
            <a:normAutofit/>
          </a:bodyPr>
          <a:lstStyle/>
          <a:p>
            <a:pPr marL="0" indent="0">
              <a:buNone/>
            </a:pPr>
            <a:r>
              <a:rPr lang="en-US" sz="3200" dirty="0"/>
              <a:t>Sorting:</a:t>
            </a:r>
          </a:p>
          <a:p>
            <a:pPr lvl="1"/>
            <a:r>
              <a:rPr lang="en-US" sz="3200" dirty="0"/>
              <a:t>Alphabetically</a:t>
            </a:r>
          </a:p>
          <a:p>
            <a:pPr lvl="1"/>
            <a:r>
              <a:rPr lang="en-US" sz="3200" dirty="0"/>
              <a:t>By amount</a:t>
            </a:r>
          </a:p>
          <a:p>
            <a:pPr lvl="1"/>
            <a:r>
              <a:rPr lang="en-US" sz="3200" dirty="0"/>
              <a:t>Combine with filters to narrow results</a:t>
            </a:r>
          </a:p>
        </p:txBody>
      </p:sp>
      <p:pic>
        <p:nvPicPr>
          <p:cNvPr id="3" name="Picture 2">
            <a:extLst>
              <a:ext uri="{FF2B5EF4-FFF2-40B4-BE49-F238E27FC236}">
                <a16:creationId xmlns:a16="http://schemas.microsoft.com/office/drawing/2014/main" id="{F915EC97-ED08-4AC7-A8C6-52011701DEBA}"/>
              </a:ext>
            </a:extLst>
          </p:cNvPr>
          <p:cNvPicPr>
            <a:picLocks noChangeAspect="1"/>
          </p:cNvPicPr>
          <p:nvPr/>
        </p:nvPicPr>
        <p:blipFill>
          <a:blip r:embed="rId2"/>
          <a:stretch>
            <a:fillRect/>
          </a:stretch>
        </p:blipFill>
        <p:spPr>
          <a:xfrm>
            <a:off x="573357" y="2513195"/>
            <a:ext cx="4314286" cy="29238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2020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Vendor Expenses</a:t>
            </a:r>
            <a:br>
              <a:rPr lang="en-US" dirty="0"/>
            </a:br>
            <a:r>
              <a:rPr lang="en-US" dirty="0"/>
              <a:t>Expense Detail</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720749" y="2152796"/>
            <a:ext cx="10887051" cy="666604"/>
          </a:xfrm>
        </p:spPr>
        <p:txBody>
          <a:bodyPr>
            <a:normAutofit/>
          </a:bodyPr>
          <a:lstStyle/>
          <a:p>
            <a:r>
              <a:rPr lang="en-US" dirty="0"/>
              <a:t>Export in a variety of formats for further analysis</a:t>
            </a:r>
          </a:p>
          <a:p>
            <a:endParaRPr lang="en-US" dirty="0"/>
          </a:p>
        </p:txBody>
      </p:sp>
      <p:pic>
        <p:nvPicPr>
          <p:cNvPr id="6" name="Picture 5">
            <a:extLst>
              <a:ext uri="{FF2B5EF4-FFF2-40B4-BE49-F238E27FC236}">
                <a16:creationId xmlns:a16="http://schemas.microsoft.com/office/drawing/2014/main" id="{2A22AC58-16A9-4CA2-9BEF-49C845584787}"/>
              </a:ext>
            </a:extLst>
          </p:cNvPr>
          <p:cNvPicPr>
            <a:picLocks noChangeAspect="1"/>
          </p:cNvPicPr>
          <p:nvPr/>
        </p:nvPicPr>
        <p:blipFill>
          <a:blip r:embed="rId2"/>
          <a:stretch>
            <a:fillRect/>
          </a:stretch>
        </p:blipFill>
        <p:spPr>
          <a:xfrm>
            <a:off x="1990480" y="3145540"/>
            <a:ext cx="6866667" cy="352380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84FA18D-E9AD-4B68-BA9F-E9A8C21C4A67}"/>
              </a:ext>
            </a:extLst>
          </p:cNvPr>
          <p:cNvPicPr>
            <a:picLocks noChangeAspect="1"/>
          </p:cNvPicPr>
          <p:nvPr/>
        </p:nvPicPr>
        <p:blipFill>
          <a:blip r:embed="rId3"/>
          <a:stretch>
            <a:fillRect/>
          </a:stretch>
        </p:blipFill>
        <p:spPr>
          <a:xfrm>
            <a:off x="9480425" y="1995148"/>
            <a:ext cx="1873370" cy="1150784"/>
          </a:xfrm>
          <a:prstGeom prst="rect">
            <a:avLst/>
          </a:prstGeom>
          <a:ln>
            <a:noFill/>
          </a:ln>
          <a:effectLst>
            <a:outerShdw blurRad="292100" dist="139700" dir="2700000" algn="tl" rotWithShape="0">
              <a:srgbClr val="333333">
                <a:alpha val="65000"/>
              </a:srgbClr>
            </a:outerShdw>
          </a:effectLst>
        </p:spPr>
      </p:pic>
      <p:cxnSp>
        <p:nvCxnSpPr>
          <p:cNvPr id="7" name="Straight Connector 6">
            <a:extLst>
              <a:ext uri="{FF2B5EF4-FFF2-40B4-BE49-F238E27FC236}">
                <a16:creationId xmlns:a16="http://schemas.microsoft.com/office/drawing/2014/main" id="{A39061AA-0105-4D01-9304-D69354C2E279}"/>
              </a:ext>
            </a:extLst>
          </p:cNvPr>
          <p:cNvCxnSpPr/>
          <p:nvPr/>
        </p:nvCxnSpPr>
        <p:spPr>
          <a:xfrm flipV="1">
            <a:off x="7962900" y="1995148"/>
            <a:ext cx="1517525" cy="143385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9242E8-B255-41DC-9060-7317A231E9F5}"/>
              </a:ext>
            </a:extLst>
          </p:cNvPr>
          <p:cNvCxnSpPr>
            <a:cxnSpLocks/>
          </p:cNvCxnSpPr>
          <p:nvPr/>
        </p:nvCxnSpPr>
        <p:spPr>
          <a:xfrm flipV="1">
            <a:off x="8924863" y="3145932"/>
            <a:ext cx="2428932" cy="63858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925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Vendor Expenses</a:t>
            </a:r>
            <a:br>
              <a:rPr lang="en-US" dirty="0"/>
            </a:br>
            <a:r>
              <a:rPr lang="en-US" dirty="0"/>
              <a:t>Expense Detail</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276233" y="2516402"/>
            <a:ext cx="3355967" cy="3811776"/>
          </a:xfrm>
        </p:spPr>
        <p:txBody>
          <a:bodyPr>
            <a:normAutofit/>
          </a:bodyPr>
          <a:lstStyle/>
          <a:p>
            <a:pPr marL="0" indent="0">
              <a:buNone/>
            </a:pPr>
            <a:r>
              <a:rPr lang="en-US" dirty="0"/>
              <a:t>Drilldown vendor detail:</a:t>
            </a:r>
          </a:p>
          <a:p>
            <a:pPr lvl="1"/>
            <a:r>
              <a:rPr lang="en-US" sz="2800" dirty="0"/>
              <a:t>Year to year trend</a:t>
            </a:r>
          </a:p>
          <a:p>
            <a:pPr lvl="1"/>
            <a:r>
              <a:rPr lang="en-US" sz="2800" dirty="0"/>
              <a:t>PO spend</a:t>
            </a:r>
          </a:p>
          <a:p>
            <a:pPr lvl="1"/>
            <a:r>
              <a:rPr lang="en-US" sz="2800" dirty="0"/>
              <a:t>Contract spend</a:t>
            </a:r>
          </a:p>
        </p:txBody>
      </p:sp>
      <p:pic>
        <p:nvPicPr>
          <p:cNvPr id="6" name="Picture 5">
            <a:extLst>
              <a:ext uri="{FF2B5EF4-FFF2-40B4-BE49-F238E27FC236}">
                <a16:creationId xmlns:a16="http://schemas.microsoft.com/office/drawing/2014/main" id="{CA9B3D1F-7606-417E-9360-2DF9D2CC759C}"/>
              </a:ext>
            </a:extLst>
          </p:cNvPr>
          <p:cNvPicPr>
            <a:picLocks noChangeAspect="1"/>
          </p:cNvPicPr>
          <p:nvPr/>
        </p:nvPicPr>
        <p:blipFill rotWithShape="1">
          <a:blip r:embed="rId2"/>
          <a:srcRect l="722" t="1492" r="763" b="1124"/>
          <a:stretch/>
        </p:blipFill>
        <p:spPr>
          <a:xfrm>
            <a:off x="3831087" y="2114692"/>
            <a:ext cx="7754481" cy="3613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0810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Vendor Expenses</a:t>
            </a:r>
            <a:br>
              <a:rPr lang="en-US" dirty="0"/>
            </a:br>
            <a:r>
              <a:rPr lang="en-US" dirty="0"/>
              <a:t>Expense Detail</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8523867" y="2224302"/>
            <a:ext cx="3355967" cy="3811776"/>
          </a:xfrm>
        </p:spPr>
        <p:txBody>
          <a:bodyPr>
            <a:normAutofit/>
          </a:bodyPr>
          <a:lstStyle/>
          <a:p>
            <a:pPr marL="0" indent="0">
              <a:buNone/>
            </a:pPr>
            <a:r>
              <a:rPr lang="en-US" dirty="0"/>
              <a:t>Drilldown spend detail:</a:t>
            </a:r>
          </a:p>
          <a:p>
            <a:pPr lvl="1"/>
            <a:r>
              <a:rPr lang="en-US" sz="2800" dirty="0"/>
              <a:t>Invoices</a:t>
            </a:r>
          </a:p>
          <a:p>
            <a:pPr lvl="1"/>
            <a:r>
              <a:rPr lang="en-US" sz="2800" dirty="0"/>
              <a:t>Payments</a:t>
            </a:r>
          </a:p>
        </p:txBody>
      </p:sp>
      <p:pic>
        <p:nvPicPr>
          <p:cNvPr id="3" name="Picture 2">
            <a:extLst>
              <a:ext uri="{FF2B5EF4-FFF2-40B4-BE49-F238E27FC236}">
                <a16:creationId xmlns:a16="http://schemas.microsoft.com/office/drawing/2014/main" id="{40C82957-EEC7-4A78-8402-52F9B3E51BDD}"/>
              </a:ext>
            </a:extLst>
          </p:cNvPr>
          <p:cNvPicPr>
            <a:picLocks noChangeAspect="1"/>
          </p:cNvPicPr>
          <p:nvPr/>
        </p:nvPicPr>
        <p:blipFill>
          <a:blip r:embed="rId2"/>
          <a:stretch>
            <a:fillRect/>
          </a:stretch>
        </p:blipFill>
        <p:spPr>
          <a:xfrm>
            <a:off x="312166" y="2134952"/>
            <a:ext cx="8066667" cy="39904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0543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CA47-E308-4616-A500-0C10C11520A6}"/>
              </a:ext>
            </a:extLst>
          </p:cNvPr>
          <p:cNvSpPr>
            <a:spLocks noGrp="1"/>
          </p:cNvSpPr>
          <p:nvPr>
            <p:ph type="ctrTitle"/>
          </p:nvPr>
        </p:nvSpPr>
        <p:spPr/>
        <p:txBody>
          <a:bodyPr/>
          <a:lstStyle/>
          <a:p>
            <a:r>
              <a:rPr lang="en-US" dirty="0"/>
              <a:t>Expenses by Departments</a:t>
            </a:r>
          </a:p>
        </p:txBody>
      </p:sp>
      <p:sp>
        <p:nvSpPr>
          <p:cNvPr id="3" name="Subtitle 2">
            <a:extLst>
              <a:ext uri="{FF2B5EF4-FFF2-40B4-BE49-F238E27FC236}">
                <a16:creationId xmlns:a16="http://schemas.microsoft.com/office/drawing/2014/main" id="{177FE47F-1DF5-4EBB-B36A-A7928066FEA7}"/>
              </a:ext>
            </a:extLst>
          </p:cNvPr>
          <p:cNvSpPr>
            <a:spLocks noGrp="1"/>
          </p:cNvSpPr>
          <p:nvPr>
            <p:ph type="subTitle" idx="1"/>
          </p:nvPr>
        </p:nvSpPr>
        <p:spPr/>
        <p:txBody>
          <a:bodyPr/>
          <a:lstStyle/>
          <a:p>
            <a:r>
              <a:rPr lang="en-US" dirty="0"/>
              <a:t>Departmental spend</a:t>
            </a:r>
          </a:p>
        </p:txBody>
      </p:sp>
    </p:spTree>
    <p:extLst>
      <p:ext uri="{BB962C8B-B14F-4D97-AF65-F5344CB8AC3E}">
        <p14:creationId xmlns:p14="http://schemas.microsoft.com/office/powerpoint/2010/main" val="2554412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Expenses by Departments</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a:xfrm>
            <a:off x="838195" y="2018572"/>
            <a:ext cx="10515600" cy="4351338"/>
          </a:xfrm>
        </p:spPr>
        <p:txBody>
          <a:bodyPr>
            <a:normAutofit/>
          </a:bodyPr>
          <a:lstStyle/>
          <a:p>
            <a:r>
              <a:rPr lang="en-US" dirty="0"/>
              <a:t>Department spend data</a:t>
            </a:r>
          </a:p>
          <a:p>
            <a:r>
              <a:rPr lang="en-US" dirty="0"/>
              <a:t>Organized by agency and fiscal year</a:t>
            </a:r>
          </a:p>
          <a:p>
            <a:r>
              <a:rPr lang="en-US" dirty="0"/>
              <a:t>Includes past five fiscal years</a:t>
            </a:r>
          </a:p>
          <a:p>
            <a:r>
              <a:rPr lang="en-US" dirty="0"/>
              <a:t>Visualizations for total department spend, combined expenses, and top departments based on budget amount.</a:t>
            </a:r>
          </a:p>
          <a:p>
            <a:r>
              <a:rPr lang="en-US" dirty="0"/>
              <a:t>Detail by main department, cost center, current year spend, current year obligation, current year budget, and last year spend</a:t>
            </a:r>
          </a:p>
          <a:p>
            <a:endParaRPr lang="en-US" dirty="0"/>
          </a:p>
        </p:txBody>
      </p:sp>
    </p:spTree>
    <p:extLst>
      <p:ext uri="{BB962C8B-B14F-4D97-AF65-F5344CB8AC3E}">
        <p14:creationId xmlns:p14="http://schemas.microsoft.com/office/powerpoint/2010/main" val="2699847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3F93E-EFBE-452D-85B5-FD446C17E87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84D2BD6-BB9F-4A04-9519-741714E4B224}"/>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D020F044-82FC-49B0-8250-4AF9D938EC98}"/>
              </a:ext>
            </a:extLst>
          </p:cNvPr>
          <p:cNvPicPr>
            <a:picLocks noChangeAspect="1"/>
          </p:cNvPicPr>
          <p:nvPr/>
        </p:nvPicPr>
        <p:blipFill rotWithShape="1">
          <a:blip r:embed="rId2"/>
          <a:srcRect l="16280" r="17077" b="23188"/>
          <a:stretch/>
        </p:blipFill>
        <p:spPr>
          <a:xfrm>
            <a:off x="1" y="0"/>
            <a:ext cx="12192000" cy="6858000"/>
          </a:xfrm>
          <a:prstGeom prst="rect">
            <a:avLst/>
          </a:prstGeom>
        </p:spPr>
      </p:pic>
    </p:spTree>
    <p:extLst>
      <p:ext uri="{BB962C8B-B14F-4D97-AF65-F5344CB8AC3E}">
        <p14:creationId xmlns:p14="http://schemas.microsoft.com/office/powerpoint/2010/main" val="2328428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87C2283-1169-439D-B21A-6FEC54D7AD60}"/>
              </a:ext>
            </a:extLst>
          </p:cNvPr>
          <p:cNvSpPr>
            <a:spLocks noGrp="1"/>
          </p:cNvSpPr>
          <p:nvPr>
            <p:ph idx="1"/>
          </p:nvPr>
        </p:nvSpPr>
        <p:spPr>
          <a:xfrm>
            <a:off x="838195" y="2043739"/>
            <a:ext cx="10515600" cy="4351338"/>
          </a:xfrm>
        </p:spPr>
        <p:txBody>
          <a:bodyPr>
            <a:normAutofit/>
          </a:bodyPr>
          <a:lstStyle/>
          <a:p>
            <a:r>
              <a:rPr lang="en-US" dirty="0"/>
              <a:t>Key features </a:t>
            </a:r>
          </a:p>
          <a:p>
            <a:r>
              <a:rPr lang="en-US" dirty="0"/>
              <a:t>Website Overview</a:t>
            </a:r>
          </a:p>
          <a:p>
            <a:r>
              <a:rPr lang="en-US" dirty="0"/>
              <a:t>Payroll Expenses</a:t>
            </a:r>
          </a:p>
          <a:p>
            <a:r>
              <a:rPr lang="en-US" dirty="0"/>
              <a:t>Vendor, Department and Category Spend</a:t>
            </a:r>
          </a:p>
          <a:p>
            <a:r>
              <a:rPr lang="en-US" dirty="0"/>
              <a:t>Legal Concerns</a:t>
            </a:r>
          </a:p>
          <a:p>
            <a:r>
              <a:rPr lang="en-US" dirty="0"/>
              <a:t>Quality Control</a:t>
            </a:r>
          </a:p>
          <a:p>
            <a:r>
              <a:rPr lang="en-US" dirty="0"/>
              <a:t>Success Stories &amp; Impact</a:t>
            </a:r>
          </a:p>
          <a:p>
            <a:r>
              <a:rPr lang="en-US" dirty="0"/>
              <a:t>Q&amp;A</a:t>
            </a:r>
          </a:p>
        </p:txBody>
      </p:sp>
    </p:spTree>
    <p:extLst>
      <p:ext uri="{BB962C8B-B14F-4D97-AF65-F5344CB8AC3E}">
        <p14:creationId xmlns:p14="http://schemas.microsoft.com/office/powerpoint/2010/main" val="3401646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3F93E-EFBE-452D-85B5-FD446C17E87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84D2BD6-BB9F-4A04-9519-741714E4B224}"/>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098BA0B4-56B9-4460-9F7E-C0532EDAB692}"/>
              </a:ext>
            </a:extLst>
          </p:cNvPr>
          <p:cNvPicPr>
            <a:picLocks noChangeAspect="1"/>
          </p:cNvPicPr>
          <p:nvPr/>
        </p:nvPicPr>
        <p:blipFill rotWithShape="1">
          <a:blip r:embed="rId2"/>
          <a:srcRect l="14215" r="15483" b="18971"/>
          <a:stretch/>
        </p:blipFill>
        <p:spPr>
          <a:xfrm>
            <a:off x="0" y="0"/>
            <a:ext cx="12192000" cy="6858000"/>
          </a:xfrm>
          <a:prstGeom prst="rect">
            <a:avLst/>
          </a:prstGeom>
        </p:spPr>
      </p:pic>
    </p:spTree>
    <p:extLst>
      <p:ext uri="{BB962C8B-B14F-4D97-AF65-F5344CB8AC3E}">
        <p14:creationId xmlns:p14="http://schemas.microsoft.com/office/powerpoint/2010/main" val="1178778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Expenses by Departments</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250844" y="1777513"/>
            <a:ext cx="11102951" cy="882376"/>
          </a:xfrm>
        </p:spPr>
        <p:txBody>
          <a:bodyPr>
            <a:normAutofit/>
          </a:bodyPr>
          <a:lstStyle/>
          <a:p>
            <a:r>
              <a:rPr lang="en-US" sz="3200" dirty="0"/>
              <a:t>Year to year trend data by department</a:t>
            </a:r>
          </a:p>
        </p:txBody>
      </p:sp>
      <p:pic>
        <p:nvPicPr>
          <p:cNvPr id="3" name="Picture 2">
            <a:extLst>
              <a:ext uri="{FF2B5EF4-FFF2-40B4-BE49-F238E27FC236}">
                <a16:creationId xmlns:a16="http://schemas.microsoft.com/office/drawing/2014/main" id="{BE5CE903-8A3E-45BA-B8A5-ED5E0CACA8D4}"/>
              </a:ext>
            </a:extLst>
          </p:cNvPr>
          <p:cNvPicPr>
            <a:picLocks noChangeAspect="1"/>
          </p:cNvPicPr>
          <p:nvPr/>
        </p:nvPicPr>
        <p:blipFill>
          <a:blip r:embed="rId2"/>
          <a:stretch>
            <a:fillRect/>
          </a:stretch>
        </p:blipFill>
        <p:spPr>
          <a:xfrm>
            <a:off x="1572924" y="2438378"/>
            <a:ext cx="8397968" cy="38331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84081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Expenses by Departments</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232004" y="2862802"/>
            <a:ext cx="2858438" cy="3797121"/>
          </a:xfrm>
        </p:spPr>
        <p:txBody>
          <a:bodyPr>
            <a:normAutofit/>
          </a:bodyPr>
          <a:lstStyle/>
          <a:p>
            <a:r>
              <a:rPr lang="en-US" sz="3200" dirty="0"/>
              <a:t>Drilldown into departments by vendors</a:t>
            </a:r>
          </a:p>
        </p:txBody>
      </p:sp>
      <p:pic>
        <p:nvPicPr>
          <p:cNvPr id="3" name="Picture 2">
            <a:extLst>
              <a:ext uri="{FF2B5EF4-FFF2-40B4-BE49-F238E27FC236}">
                <a16:creationId xmlns:a16="http://schemas.microsoft.com/office/drawing/2014/main" id="{727A8136-5825-4FA5-87C3-45CC089A5696}"/>
              </a:ext>
            </a:extLst>
          </p:cNvPr>
          <p:cNvPicPr>
            <a:picLocks noChangeAspect="1"/>
          </p:cNvPicPr>
          <p:nvPr/>
        </p:nvPicPr>
        <p:blipFill>
          <a:blip r:embed="rId2"/>
          <a:stretch>
            <a:fillRect/>
          </a:stretch>
        </p:blipFill>
        <p:spPr>
          <a:xfrm>
            <a:off x="3457570" y="1877248"/>
            <a:ext cx="8375106" cy="3863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8303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Expenses by Departments</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9630643" y="2131434"/>
            <a:ext cx="2314427" cy="4067703"/>
          </a:xfrm>
        </p:spPr>
        <p:txBody>
          <a:bodyPr>
            <a:normAutofit/>
          </a:bodyPr>
          <a:lstStyle/>
          <a:p>
            <a:r>
              <a:rPr lang="en-US" dirty="0"/>
              <a:t>Drilldown into Department by Category</a:t>
            </a:r>
          </a:p>
        </p:txBody>
      </p:sp>
      <p:pic>
        <p:nvPicPr>
          <p:cNvPr id="5" name="Picture 4">
            <a:extLst>
              <a:ext uri="{FF2B5EF4-FFF2-40B4-BE49-F238E27FC236}">
                <a16:creationId xmlns:a16="http://schemas.microsoft.com/office/drawing/2014/main" id="{6546D8B4-4205-49B7-A70F-8A50047B5C8D}"/>
              </a:ext>
            </a:extLst>
          </p:cNvPr>
          <p:cNvPicPr>
            <a:picLocks noChangeAspect="1"/>
          </p:cNvPicPr>
          <p:nvPr/>
        </p:nvPicPr>
        <p:blipFill>
          <a:blip r:embed="rId2"/>
          <a:stretch>
            <a:fillRect/>
          </a:stretch>
        </p:blipFill>
        <p:spPr>
          <a:xfrm>
            <a:off x="428264" y="2131434"/>
            <a:ext cx="9014728" cy="36376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28938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Expenses by Departments</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250844" y="1777513"/>
            <a:ext cx="11102951" cy="882376"/>
          </a:xfrm>
        </p:spPr>
        <p:txBody>
          <a:bodyPr>
            <a:normAutofit/>
          </a:bodyPr>
          <a:lstStyle/>
          <a:p>
            <a:r>
              <a:rPr lang="en-US" sz="3200" dirty="0"/>
              <a:t>PO Detail for Department</a:t>
            </a:r>
          </a:p>
        </p:txBody>
      </p:sp>
      <p:pic>
        <p:nvPicPr>
          <p:cNvPr id="4" name="Picture 3">
            <a:extLst>
              <a:ext uri="{FF2B5EF4-FFF2-40B4-BE49-F238E27FC236}">
                <a16:creationId xmlns:a16="http://schemas.microsoft.com/office/drawing/2014/main" id="{A20BB649-DB78-4F77-906B-DE19BC7DF264}"/>
              </a:ext>
            </a:extLst>
          </p:cNvPr>
          <p:cNvPicPr>
            <a:picLocks noChangeAspect="1"/>
          </p:cNvPicPr>
          <p:nvPr/>
        </p:nvPicPr>
        <p:blipFill rotWithShape="1">
          <a:blip r:embed="rId2"/>
          <a:srcRect r="-21" b="8622"/>
          <a:stretch/>
        </p:blipFill>
        <p:spPr>
          <a:xfrm>
            <a:off x="1254891" y="2535890"/>
            <a:ext cx="9520161" cy="350963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2550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CA47-E308-4616-A500-0C10C11520A6}"/>
              </a:ext>
            </a:extLst>
          </p:cNvPr>
          <p:cNvSpPr>
            <a:spLocks noGrp="1"/>
          </p:cNvSpPr>
          <p:nvPr>
            <p:ph type="ctrTitle"/>
          </p:nvPr>
        </p:nvSpPr>
        <p:spPr/>
        <p:txBody>
          <a:bodyPr/>
          <a:lstStyle/>
          <a:p>
            <a:r>
              <a:rPr lang="en-US" dirty="0"/>
              <a:t>Expenses by Category</a:t>
            </a:r>
          </a:p>
        </p:txBody>
      </p:sp>
      <p:sp>
        <p:nvSpPr>
          <p:cNvPr id="3" name="Subtitle 2">
            <a:extLst>
              <a:ext uri="{FF2B5EF4-FFF2-40B4-BE49-F238E27FC236}">
                <a16:creationId xmlns:a16="http://schemas.microsoft.com/office/drawing/2014/main" id="{177FE47F-1DF5-4EBB-B36A-A7928066FEA7}"/>
              </a:ext>
            </a:extLst>
          </p:cNvPr>
          <p:cNvSpPr>
            <a:spLocks noGrp="1"/>
          </p:cNvSpPr>
          <p:nvPr>
            <p:ph type="subTitle" idx="1"/>
          </p:nvPr>
        </p:nvSpPr>
        <p:spPr/>
        <p:txBody>
          <a:bodyPr/>
          <a:lstStyle/>
          <a:p>
            <a:r>
              <a:rPr lang="en-US" dirty="0"/>
              <a:t>Spend by main category</a:t>
            </a:r>
          </a:p>
        </p:txBody>
      </p:sp>
    </p:spTree>
    <p:extLst>
      <p:ext uri="{BB962C8B-B14F-4D97-AF65-F5344CB8AC3E}">
        <p14:creationId xmlns:p14="http://schemas.microsoft.com/office/powerpoint/2010/main" val="3133907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Expenses by Category</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a:xfrm>
            <a:off x="838195" y="2018572"/>
            <a:ext cx="10515600" cy="4351338"/>
          </a:xfrm>
        </p:spPr>
        <p:txBody>
          <a:bodyPr>
            <a:normAutofit/>
          </a:bodyPr>
          <a:lstStyle/>
          <a:p>
            <a:r>
              <a:rPr lang="en-US" dirty="0"/>
              <a:t>Vendor spend data</a:t>
            </a:r>
          </a:p>
          <a:p>
            <a:r>
              <a:rPr lang="en-US" dirty="0"/>
              <a:t>Organized by agency and fiscal year</a:t>
            </a:r>
          </a:p>
          <a:p>
            <a:r>
              <a:rPr lang="en-US" dirty="0"/>
              <a:t>Includes past five fiscal years</a:t>
            </a:r>
          </a:p>
          <a:p>
            <a:r>
              <a:rPr lang="en-US" dirty="0"/>
              <a:t>Visualizations for top categories, personal services, and operating expenses</a:t>
            </a:r>
          </a:p>
          <a:p>
            <a:r>
              <a:rPr lang="en-US" dirty="0"/>
              <a:t>Detail by main category, associated vendors, departments, current year spend, obligation, and prior year spend</a:t>
            </a:r>
          </a:p>
          <a:p>
            <a:endParaRPr lang="en-US" dirty="0"/>
          </a:p>
        </p:txBody>
      </p:sp>
    </p:spTree>
    <p:extLst>
      <p:ext uri="{BB962C8B-B14F-4D97-AF65-F5344CB8AC3E}">
        <p14:creationId xmlns:p14="http://schemas.microsoft.com/office/powerpoint/2010/main" val="1540431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3F93E-EFBE-452D-85B5-FD446C17E87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84D2BD6-BB9F-4A04-9519-741714E4B224}"/>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50F50331-6949-4121-9AE9-1D0E98E10E3A}"/>
              </a:ext>
            </a:extLst>
          </p:cNvPr>
          <p:cNvPicPr>
            <a:picLocks noChangeAspect="1"/>
          </p:cNvPicPr>
          <p:nvPr/>
        </p:nvPicPr>
        <p:blipFill rotWithShape="1">
          <a:blip r:embed="rId2"/>
          <a:srcRect l="15398" t="1456" r="16392" b="19925"/>
          <a:stretch/>
        </p:blipFill>
        <p:spPr>
          <a:xfrm>
            <a:off x="0" y="1"/>
            <a:ext cx="12192000" cy="6858000"/>
          </a:xfrm>
          <a:prstGeom prst="rect">
            <a:avLst/>
          </a:prstGeom>
        </p:spPr>
      </p:pic>
    </p:spTree>
    <p:extLst>
      <p:ext uri="{BB962C8B-B14F-4D97-AF65-F5344CB8AC3E}">
        <p14:creationId xmlns:p14="http://schemas.microsoft.com/office/powerpoint/2010/main" val="1340604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3F93E-EFBE-452D-85B5-FD446C17E87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84D2BD6-BB9F-4A04-9519-741714E4B224}"/>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CDF74A5-494C-47F2-BDB1-0217D371F59A}"/>
              </a:ext>
            </a:extLst>
          </p:cNvPr>
          <p:cNvPicPr>
            <a:picLocks noChangeAspect="1"/>
          </p:cNvPicPr>
          <p:nvPr/>
        </p:nvPicPr>
        <p:blipFill rotWithShape="1">
          <a:blip r:embed="rId2"/>
          <a:srcRect l="9498" r="9498"/>
          <a:stretch/>
        </p:blipFill>
        <p:spPr>
          <a:xfrm>
            <a:off x="-1" y="0"/>
            <a:ext cx="12192001" cy="6858000"/>
          </a:xfrm>
          <a:prstGeom prst="rect">
            <a:avLst/>
          </a:prstGeom>
        </p:spPr>
      </p:pic>
    </p:spTree>
    <p:extLst>
      <p:ext uri="{BB962C8B-B14F-4D97-AF65-F5344CB8AC3E}">
        <p14:creationId xmlns:p14="http://schemas.microsoft.com/office/powerpoint/2010/main" val="3935797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Expenses by Category</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544519" y="1800662"/>
            <a:ext cx="11102951" cy="882376"/>
          </a:xfrm>
        </p:spPr>
        <p:txBody>
          <a:bodyPr>
            <a:normAutofit/>
          </a:bodyPr>
          <a:lstStyle/>
          <a:p>
            <a:r>
              <a:rPr lang="en-US" sz="3200" dirty="0"/>
              <a:t>Drilldown into categories by vendor</a:t>
            </a:r>
          </a:p>
        </p:txBody>
      </p:sp>
      <p:pic>
        <p:nvPicPr>
          <p:cNvPr id="4" name="Picture 3">
            <a:extLst>
              <a:ext uri="{FF2B5EF4-FFF2-40B4-BE49-F238E27FC236}">
                <a16:creationId xmlns:a16="http://schemas.microsoft.com/office/drawing/2014/main" id="{114C740C-F35C-4C7C-A4EE-24E3237F7F97}"/>
              </a:ext>
            </a:extLst>
          </p:cNvPr>
          <p:cNvPicPr>
            <a:picLocks noChangeAspect="1"/>
          </p:cNvPicPr>
          <p:nvPr/>
        </p:nvPicPr>
        <p:blipFill>
          <a:blip r:embed="rId2"/>
          <a:stretch>
            <a:fillRect/>
          </a:stretch>
        </p:blipFill>
        <p:spPr>
          <a:xfrm>
            <a:off x="1371600" y="2419650"/>
            <a:ext cx="8712200" cy="3825448"/>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696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Key Features</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a:xfrm>
            <a:off x="838195" y="1993405"/>
            <a:ext cx="10515600" cy="4130558"/>
          </a:xfrm>
        </p:spPr>
        <p:txBody>
          <a:bodyPr/>
          <a:lstStyle/>
          <a:p>
            <a:r>
              <a:rPr lang="en-US" dirty="0"/>
              <a:t>Real-time spend data</a:t>
            </a:r>
          </a:p>
          <a:p>
            <a:r>
              <a:rPr lang="en-US" dirty="0"/>
              <a:t>Access to payroll data for all employees</a:t>
            </a:r>
          </a:p>
          <a:p>
            <a:r>
              <a:rPr lang="en-US" dirty="0"/>
              <a:t>Access to spend data by vendor, department, and category</a:t>
            </a:r>
          </a:p>
          <a:p>
            <a:r>
              <a:rPr lang="en-US" dirty="0"/>
              <a:t>Drilldown and export functionality</a:t>
            </a:r>
          </a:p>
          <a:p>
            <a:r>
              <a:rPr lang="en-US" dirty="0"/>
              <a:t>No subscription fee</a:t>
            </a:r>
          </a:p>
          <a:p>
            <a:r>
              <a:rPr lang="en-US" dirty="0"/>
              <a:t>24/7 access</a:t>
            </a:r>
          </a:p>
          <a:p>
            <a:r>
              <a:rPr lang="en-US" dirty="0"/>
              <a:t>No sign up required</a:t>
            </a:r>
          </a:p>
        </p:txBody>
      </p:sp>
    </p:spTree>
    <p:extLst>
      <p:ext uri="{BB962C8B-B14F-4D97-AF65-F5344CB8AC3E}">
        <p14:creationId xmlns:p14="http://schemas.microsoft.com/office/powerpoint/2010/main" val="3582856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Expenses by Category</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544519" y="1800662"/>
            <a:ext cx="11102951" cy="882376"/>
          </a:xfrm>
        </p:spPr>
        <p:txBody>
          <a:bodyPr>
            <a:normAutofit/>
          </a:bodyPr>
          <a:lstStyle/>
          <a:p>
            <a:r>
              <a:rPr lang="en-US" sz="3200" dirty="0"/>
              <a:t>Drilldown into categories by departments</a:t>
            </a:r>
          </a:p>
        </p:txBody>
      </p:sp>
      <p:pic>
        <p:nvPicPr>
          <p:cNvPr id="3" name="Picture 2">
            <a:extLst>
              <a:ext uri="{FF2B5EF4-FFF2-40B4-BE49-F238E27FC236}">
                <a16:creationId xmlns:a16="http://schemas.microsoft.com/office/drawing/2014/main" id="{A83FE050-D60D-4FC7-B5B3-EBEF354B4E0C}"/>
              </a:ext>
            </a:extLst>
          </p:cNvPr>
          <p:cNvPicPr>
            <a:picLocks noChangeAspect="1"/>
          </p:cNvPicPr>
          <p:nvPr/>
        </p:nvPicPr>
        <p:blipFill>
          <a:blip r:embed="rId2"/>
          <a:stretch>
            <a:fillRect/>
          </a:stretch>
        </p:blipFill>
        <p:spPr>
          <a:xfrm>
            <a:off x="1130300" y="2354903"/>
            <a:ext cx="8755334" cy="384341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2031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CA47-E308-4616-A500-0C10C11520A6}"/>
              </a:ext>
            </a:extLst>
          </p:cNvPr>
          <p:cNvSpPr>
            <a:spLocks noGrp="1"/>
          </p:cNvSpPr>
          <p:nvPr>
            <p:ph type="ctrTitle"/>
          </p:nvPr>
        </p:nvSpPr>
        <p:spPr/>
        <p:txBody>
          <a:bodyPr/>
          <a:lstStyle/>
          <a:p>
            <a:r>
              <a:rPr lang="en-US" dirty="0"/>
              <a:t>Legal Concerns</a:t>
            </a:r>
          </a:p>
        </p:txBody>
      </p:sp>
      <p:sp>
        <p:nvSpPr>
          <p:cNvPr id="3" name="Subtitle 2">
            <a:extLst>
              <a:ext uri="{FF2B5EF4-FFF2-40B4-BE49-F238E27FC236}">
                <a16:creationId xmlns:a16="http://schemas.microsoft.com/office/drawing/2014/main" id="{177FE47F-1DF5-4EBB-B36A-A7928066FEA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93383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Legal Concerns</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p:txBody>
          <a:bodyPr/>
          <a:lstStyle/>
          <a:p>
            <a:r>
              <a:rPr lang="en-US" dirty="0"/>
              <a:t>Although the public has a right of access to the records of the state and local governments recognized in our Florida Constitution and state law, some of the records showing government expenditures contain information that is confidential or exempt from that law.</a:t>
            </a:r>
          </a:p>
          <a:p>
            <a:r>
              <a:rPr lang="en-US" dirty="0"/>
              <a:t>Because of this, and our desire to preserve the confidential and exempt nature of those records, a review before posting was needed. </a:t>
            </a:r>
          </a:p>
          <a:p>
            <a:r>
              <a:rPr lang="en-US" dirty="0"/>
              <a:t>As a result of that review, legal found the following areas where protection existed.</a:t>
            </a:r>
          </a:p>
          <a:p>
            <a:endParaRPr lang="en-US" dirty="0"/>
          </a:p>
        </p:txBody>
      </p:sp>
    </p:spTree>
    <p:extLst>
      <p:ext uri="{BB962C8B-B14F-4D97-AF65-F5344CB8AC3E}">
        <p14:creationId xmlns:p14="http://schemas.microsoft.com/office/powerpoint/2010/main" val="90868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Legal Concerns</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p:txBody>
          <a:bodyPr>
            <a:normAutofit fontScale="85000" lnSpcReduction="10000"/>
          </a:bodyPr>
          <a:lstStyle/>
          <a:p>
            <a:r>
              <a:rPr lang="en-US" dirty="0"/>
              <a:t>Examples of areas that have been identified as potentially containing exempt and/or confidential information under Chapter 119.</a:t>
            </a:r>
          </a:p>
          <a:p>
            <a:r>
              <a:rPr lang="en-US" dirty="0"/>
              <a:t>Claims files maintained by any risk management program administered by the State or its political subdivisions are confidential and exempt pursuant to § 768.28(16)(b) until the termination of all litigation and settlement of all claims arising out of the same incident.  Such file would include payments made to expert witnesses, surveillance companies and other vendors hired to evaluate such claims.</a:t>
            </a:r>
          </a:p>
          <a:p>
            <a:r>
              <a:rPr lang="en-US" dirty="0"/>
              <a:t>Attorney-client work product is exempt until the conclusion of litigation or adversarial proceedings pursuant to § 119.071(1)(d)1, Fla. Stat.  This exemption specifically applies to records that reflect “a mental impression, conclusion, litigation strategy, or legal theory of the attorney or the agency.”  Payment of expert witness fees are protected hereunder.</a:t>
            </a:r>
          </a:p>
          <a:p>
            <a:endParaRPr lang="en-US" dirty="0"/>
          </a:p>
        </p:txBody>
      </p:sp>
    </p:spTree>
    <p:extLst>
      <p:ext uri="{BB962C8B-B14F-4D97-AF65-F5344CB8AC3E}">
        <p14:creationId xmlns:p14="http://schemas.microsoft.com/office/powerpoint/2010/main" val="2609637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Legal Concerns</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p:txBody>
          <a:bodyPr>
            <a:normAutofit fontScale="92500" lnSpcReduction="20000"/>
          </a:bodyPr>
          <a:lstStyle/>
          <a:p>
            <a:r>
              <a:rPr lang="en-US" dirty="0"/>
              <a:t>Economic Development incentive agreements that contain an entity’s interest in or plans to locate or expand its business activities in Florida are temporarily confidential if the entity makes such request in writing.  See, § 288.075(2)(a)1, Fla. Stat.  </a:t>
            </a:r>
          </a:p>
          <a:p>
            <a:endParaRPr lang="en-US" dirty="0"/>
          </a:p>
          <a:p>
            <a:r>
              <a:rPr lang="en-US" dirty="0"/>
              <a:t>Development plans, financial records, financial commitment letters and draft memoranda of understanding may also fall within the protection provided by the exemption and are confidential.</a:t>
            </a:r>
          </a:p>
          <a:p>
            <a:endParaRPr lang="en-US" dirty="0"/>
          </a:p>
          <a:p>
            <a:r>
              <a:rPr lang="en-US" dirty="0"/>
              <a:t>Information given to the Convention and Visitor’s Bureau which, if released, would reveal the identity of persons or entities who respond to a promotion effort, advertisement, or research project is exempt from disclosure pursuant to §125.0104(9)(d)1, Fla. Stat. </a:t>
            </a:r>
          </a:p>
        </p:txBody>
      </p:sp>
    </p:spTree>
    <p:extLst>
      <p:ext uri="{BB962C8B-B14F-4D97-AF65-F5344CB8AC3E}">
        <p14:creationId xmlns:p14="http://schemas.microsoft.com/office/powerpoint/2010/main" val="3494894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Legal Concerns</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p:txBody>
          <a:bodyPr>
            <a:normAutofit fontScale="92500" lnSpcReduction="20000"/>
          </a:bodyPr>
          <a:lstStyle/>
          <a:p>
            <a:r>
              <a:rPr lang="en-US" dirty="0"/>
              <a:t>Emergency Medical Services has the potential to issue refunds to individuals transported by ambulance. Records of such refunds are confidential and exempt pursuant to HIPAA regulations and guidance issued by the federal government construing same. </a:t>
            </a:r>
          </a:p>
          <a:p>
            <a:endParaRPr lang="en-US" dirty="0"/>
          </a:p>
          <a:p>
            <a:r>
              <a:rPr lang="en-US" dirty="0"/>
              <a:t>Records identifying employees participating in deferred compensation/457(b) plans and any information about their elections or accounts are confidential and exempt.</a:t>
            </a:r>
          </a:p>
          <a:p>
            <a:endParaRPr lang="en-US" dirty="0"/>
          </a:p>
          <a:p>
            <a:r>
              <a:rPr lang="en-US" dirty="0"/>
              <a:t>Payments made to any medical provider that would identify the person receiving treatment, including but not limited to employees, claimants or clients served by the County (i.e., Health and Human Services) are confidential and exempt.</a:t>
            </a:r>
          </a:p>
          <a:p>
            <a:endParaRPr lang="en-US" dirty="0"/>
          </a:p>
        </p:txBody>
      </p:sp>
    </p:spTree>
    <p:extLst>
      <p:ext uri="{BB962C8B-B14F-4D97-AF65-F5344CB8AC3E}">
        <p14:creationId xmlns:p14="http://schemas.microsoft.com/office/powerpoint/2010/main" val="2077776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Legal Concerns</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p:txBody>
          <a:bodyPr>
            <a:normAutofit fontScale="70000" lnSpcReduction="20000"/>
          </a:bodyPr>
          <a:lstStyle/>
          <a:p>
            <a:r>
              <a:rPr lang="en-US" dirty="0"/>
              <a:t>Trade secrets or proprietary business information are exempt.</a:t>
            </a:r>
          </a:p>
          <a:p>
            <a:endParaRPr lang="en-US" dirty="0"/>
          </a:p>
          <a:p>
            <a:r>
              <a:rPr lang="en-US" dirty="0"/>
              <a:t>Payments made to laboratories that would identify individuals subject to drug or alcohol testing are confidential and exempt.</a:t>
            </a:r>
          </a:p>
          <a:p>
            <a:endParaRPr lang="en-US" dirty="0"/>
          </a:p>
          <a:p>
            <a:r>
              <a:rPr lang="en-US" dirty="0"/>
              <a:t>Security, including cybersecurity, of the design, construction, and operation of the network and associated services and products are exempt.</a:t>
            </a:r>
          </a:p>
          <a:p>
            <a:endParaRPr lang="en-US" dirty="0"/>
          </a:p>
          <a:p>
            <a:r>
              <a:rPr lang="en-US" dirty="0"/>
              <a:t>“Exemption” is defined to mean “a provision of general law which provides that a specified record or meeting, or portion thereof, is not subject to the access requirements of § 119.07(1), § 286.011, or § 24, Article I of the State Constitution.”</a:t>
            </a:r>
          </a:p>
          <a:p>
            <a:endParaRPr lang="en-US" dirty="0"/>
          </a:p>
          <a:p>
            <a:r>
              <a:rPr lang="en-US" dirty="0"/>
              <a:t>“Confidential” in the Statutes is not subject to inspection by the public and may only be released to those persons and entities designated in the Statute. </a:t>
            </a:r>
          </a:p>
        </p:txBody>
      </p:sp>
    </p:spTree>
    <p:extLst>
      <p:ext uri="{BB962C8B-B14F-4D97-AF65-F5344CB8AC3E}">
        <p14:creationId xmlns:p14="http://schemas.microsoft.com/office/powerpoint/2010/main" val="3036744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Legal Concerns</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a:xfrm>
            <a:off x="838195" y="1906648"/>
            <a:ext cx="10515600" cy="4351338"/>
          </a:xfrm>
        </p:spPr>
        <p:txBody>
          <a:bodyPr>
            <a:normAutofit fontScale="85000" lnSpcReduction="20000"/>
          </a:bodyPr>
          <a:lstStyle/>
          <a:p>
            <a:r>
              <a:rPr lang="en-US" i="1" dirty="0"/>
              <a:t>“Site Disclaimer” information presented on this website is collected, maintained, and provided for the citizens of Pinellas County. While every effort is made to keep such information accurate and up-to-date, the information presented is unaudited.  The Pinellas County Clerk of Court and Comptroller (Clerk) may make changes to information at any time to add or update the information provided. Persons using this website should understand it is their determination on how suitable the information is for their use. The data provided has been produced from records maintained by the Clerk in the normal course of business; however, the Clerk offers no warranty expressed or implied regarding accuracy, completeness, or usefulness of the data presented.  Additionally, information that is confidential or exempt from disclosure pursuant to Florida’s public records law is not included on this website.  Under no circumstances shall the Clerk  or its employees be held liable for any actions taken, proper or improper, incorrect use of, or omissions made from reliance on any information contained herein.</a:t>
            </a:r>
          </a:p>
        </p:txBody>
      </p:sp>
    </p:spTree>
    <p:extLst>
      <p:ext uri="{BB962C8B-B14F-4D97-AF65-F5344CB8AC3E}">
        <p14:creationId xmlns:p14="http://schemas.microsoft.com/office/powerpoint/2010/main" val="4074019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Legal Concerns</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a:xfrm>
            <a:off x="942372" y="2087315"/>
            <a:ext cx="3583329" cy="4089648"/>
          </a:xfrm>
        </p:spPr>
        <p:txBody>
          <a:bodyPr>
            <a:normAutofit/>
          </a:bodyPr>
          <a:lstStyle/>
          <a:p>
            <a:r>
              <a:rPr lang="en-US" dirty="0"/>
              <a:t>Remember, the right of access is broadly construed and the only exceptions to that right which are legally allowed are those established by law or by the Constitution.</a:t>
            </a:r>
          </a:p>
          <a:p>
            <a:pPr marL="0" indent="0">
              <a:buNone/>
            </a:pPr>
            <a:endParaRPr lang="en-US" dirty="0"/>
          </a:p>
        </p:txBody>
      </p:sp>
      <p:pic>
        <p:nvPicPr>
          <p:cNvPr id="4" name="Picture 3">
            <a:extLst>
              <a:ext uri="{FF2B5EF4-FFF2-40B4-BE49-F238E27FC236}">
                <a16:creationId xmlns:a16="http://schemas.microsoft.com/office/drawing/2014/main" id="{D62A1068-0C67-4389-81DC-C72EA3E9710F}"/>
              </a:ext>
            </a:extLst>
          </p:cNvPr>
          <p:cNvPicPr>
            <a:picLocks noChangeAspect="1"/>
          </p:cNvPicPr>
          <p:nvPr/>
        </p:nvPicPr>
        <p:blipFill>
          <a:blip r:embed="rId2" cstate="print"/>
          <a:stretch>
            <a:fillRect/>
          </a:stretch>
        </p:blipFill>
        <p:spPr>
          <a:xfrm>
            <a:off x="5416386" y="2087315"/>
            <a:ext cx="4901079" cy="3655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7699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CA47-E308-4616-A500-0C10C11520A6}"/>
              </a:ext>
            </a:extLst>
          </p:cNvPr>
          <p:cNvSpPr>
            <a:spLocks noGrp="1"/>
          </p:cNvSpPr>
          <p:nvPr>
            <p:ph type="ctrTitle"/>
          </p:nvPr>
        </p:nvSpPr>
        <p:spPr/>
        <p:txBody>
          <a:bodyPr/>
          <a:lstStyle/>
          <a:p>
            <a:r>
              <a:rPr lang="en-US" dirty="0"/>
              <a:t>Technical Architecture</a:t>
            </a:r>
          </a:p>
        </p:txBody>
      </p:sp>
      <p:sp>
        <p:nvSpPr>
          <p:cNvPr id="3" name="Subtitle 2">
            <a:extLst>
              <a:ext uri="{FF2B5EF4-FFF2-40B4-BE49-F238E27FC236}">
                <a16:creationId xmlns:a16="http://schemas.microsoft.com/office/drawing/2014/main" id="{177FE47F-1DF5-4EBB-B36A-A7928066FEA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17274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CA47-E308-4616-A500-0C10C11520A6}"/>
              </a:ext>
            </a:extLst>
          </p:cNvPr>
          <p:cNvSpPr>
            <a:spLocks noGrp="1"/>
          </p:cNvSpPr>
          <p:nvPr>
            <p:ph type="ctrTitle"/>
          </p:nvPr>
        </p:nvSpPr>
        <p:spPr/>
        <p:txBody>
          <a:bodyPr/>
          <a:lstStyle/>
          <a:p>
            <a:r>
              <a:rPr lang="en-US" dirty="0"/>
              <a:t>Website Overview</a:t>
            </a:r>
          </a:p>
        </p:txBody>
      </p:sp>
      <p:sp>
        <p:nvSpPr>
          <p:cNvPr id="5" name="Subtitle 4">
            <a:extLst>
              <a:ext uri="{FF2B5EF4-FFF2-40B4-BE49-F238E27FC236}">
                <a16:creationId xmlns:a16="http://schemas.microsoft.com/office/drawing/2014/main" id="{2C6AC183-2939-471B-A9F9-B02FB9568C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81431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44B6-DDDD-496F-8D00-A4C518BFA4BD}"/>
              </a:ext>
            </a:extLst>
          </p:cNvPr>
          <p:cNvSpPr>
            <a:spLocks noGrp="1"/>
          </p:cNvSpPr>
          <p:nvPr>
            <p:ph type="title"/>
          </p:nvPr>
        </p:nvSpPr>
        <p:spPr/>
        <p:txBody>
          <a:bodyPr/>
          <a:lstStyle/>
          <a:p>
            <a:r>
              <a:rPr lang="en-US" dirty="0"/>
              <a:t>High Level Process Flow</a:t>
            </a:r>
          </a:p>
        </p:txBody>
      </p:sp>
      <p:pic>
        <p:nvPicPr>
          <p:cNvPr id="4" name="Picture 3" descr="Graphical user interface, application, Word&#10;&#10;Description automatically generated">
            <a:extLst>
              <a:ext uri="{FF2B5EF4-FFF2-40B4-BE49-F238E27FC236}">
                <a16:creationId xmlns:a16="http://schemas.microsoft.com/office/drawing/2014/main" id="{B6F320BA-7A3D-4586-B290-FE025BC233E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74872" y="1853967"/>
            <a:ext cx="7799410" cy="4384669"/>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54317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692E-A766-48AE-A893-1A8271D22A21}"/>
              </a:ext>
            </a:extLst>
          </p:cNvPr>
          <p:cNvSpPr>
            <a:spLocks noGrp="1"/>
          </p:cNvSpPr>
          <p:nvPr>
            <p:ph type="title"/>
          </p:nvPr>
        </p:nvSpPr>
        <p:spPr/>
        <p:txBody>
          <a:bodyPr/>
          <a:lstStyle/>
          <a:p>
            <a:r>
              <a:rPr lang="en-US" dirty="0"/>
              <a:t>High Level Process Flow</a:t>
            </a:r>
          </a:p>
        </p:txBody>
      </p:sp>
      <p:sp>
        <p:nvSpPr>
          <p:cNvPr id="3" name="Content Placeholder 2">
            <a:extLst>
              <a:ext uri="{FF2B5EF4-FFF2-40B4-BE49-F238E27FC236}">
                <a16:creationId xmlns:a16="http://schemas.microsoft.com/office/drawing/2014/main" id="{CB92A89B-889C-4F00-ADB1-8CE58CBD261B}"/>
              </a:ext>
            </a:extLst>
          </p:cNvPr>
          <p:cNvSpPr>
            <a:spLocks noGrp="1"/>
          </p:cNvSpPr>
          <p:nvPr>
            <p:ph idx="1"/>
          </p:nvPr>
        </p:nvSpPr>
        <p:spPr/>
        <p:txBody>
          <a:bodyPr>
            <a:normAutofit fontScale="92500" lnSpcReduction="10000"/>
          </a:bodyPr>
          <a:lstStyle/>
          <a:p>
            <a:pPr marL="0" indent="0">
              <a:buNone/>
            </a:pPr>
            <a:r>
              <a:rPr lang="en-US" sz="2000" dirty="0"/>
              <a:t>On-Prem Pinellas Source</a:t>
            </a:r>
          </a:p>
          <a:p>
            <a:r>
              <a:rPr lang="en-US" sz="2000" dirty="0"/>
              <a:t>Source tables are available on the on-prem Pinellas Oracle database. The snapshot logs are created on top of all the source tables to identify changed source records for streaming. </a:t>
            </a:r>
          </a:p>
          <a:p>
            <a:pPr marL="0" indent="0">
              <a:buNone/>
            </a:pPr>
            <a:endParaRPr lang="en-US" sz="2000" dirty="0"/>
          </a:p>
          <a:p>
            <a:pPr marL="0" indent="0">
              <a:buNone/>
            </a:pPr>
            <a:r>
              <a:rPr lang="en-US" sz="2000" dirty="0"/>
              <a:t>Kafka</a:t>
            </a:r>
          </a:p>
          <a:p>
            <a:r>
              <a:rPr lang="en-US" sz="2000" dirty="0"/>
              <a:t>Kafka is a distributed event streaming platform which is used here for data sync between Oracle and Snowflake hosted on Azure virtual machine. There is a custom Kafka Java producer which connects to Oracle and reads the snapshot logs and gets the incremental data based on RowID.</a:t>
            </a:r>
          </a:p>
          <a:p>
            <a:endParaRPr lang="en-US" sz="2000" dirty="0"/>
          </a:p>
          <a:p>
            <a:pPr marL="0" indent="0">
              <a:buNone/>
            </a:pPr>
            <a:r>
              <a:rPr lang="en-US" sz="2000" dirty="0"/>
              <a:t>Snowflake (Target)</a:t>
            </a:r>
          </a:p>
          <a:p>
            <a:r>
              <a:rPr lang="en-US" sz="2000" dirty="0"/>
              <a:t>Snowflake is a landing area for Kafka. All the raw tables and other application related objects are created here which are explained in detailed in the detailed architecture diagram. </a:t>
            </a:r>
          </a:p>
        </p:txBody>
      </p:sp>
    </p:spTree>
    <p:extLst>
      <p:ext uri="{BB962C8B-B14F-4D97-AF65-F5344CB8AC3E}">
        <p14:creationId xmlns:p14="http://schemas.microsoft.com/office/powerpoint/2010/main" val="2941730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44B6-DDDD-496F-8D00-A4C518BFA4BD}"/>
              </a:ext>
            </a:extLst>
          </p:cNvPr>
          <p:cNvSpPr>
            <a:spLocks noGrp="1"/>
          </p:cNvSpPr>
          <p:nvPr>
            <p:ph type="title"/>
          </p:nvPr>
        </p:nvSpPr>
        <p:spPr/>
        <p:txBody>
          <a:bodyPr/>
          <a:lstStyle/>
          <a:p>
            <a:r>
              <a:rPr lang="en-US" dirty="0"/>
              <a:t>Detailed Flow for Streaming</a:t>
            </a:r>
          </a:p>
        </p:txBody>
      </p:sp>
      <p:pic>
        <p:nvPicPr>
          <p:cNvPr id="4" name="Picture 3">
            <a:extLst>
              <a:ext uri="{FF2B5EF4-FFF2-40B4-BE49-F238E27FC236}">
                <a16:creationId xmlns:a16="http://schemas.microsoft.com/office/drawing/2014/main" id="{154B6A99-203C-476B-9E2B-A4D02AAED129}"/>
              </a:ext>
            </a:extLst>
          </p:cNvPr>
          <p:cNvPicPr>
            <a:picLocks noChangeAspect="1"/>
          </p:cNvPicPr>
          <p:nvPr/>
        </p:nvPicPr>
        <p:blipFill>
          <a:blip r:embed="rId2"/>
          <a:stretch>
            <a:fillRect/>
          </a:stretch>
        </p:blipFill>
        <p:spPr>
          <a:xfrm>
            <a:off x="439001" y="1857376"/>
            <a:ext cx="11542598" cy="39242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0315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44B6-DDDD-496F-8D00-A4C518BFA4BD}"/>
              </a:ext>
            </a:extLst>
          </p:cNvPr>
          <p:cNvSpPr>
            <a:spLocks noGrp="1"/>
          </p:cNvSpPr>
          <p:nvPr>
            <p:ph type="title"/>
          </p:nvPr>
        </p:nvSpPr>
        <p:spPr/>
        <p:txBody>
          <a:bodyPr/>
          <a:lstStyle/>
          <a:p>
            <a:r>
              <a:rPr lang="en-US" dirty="0"/>
              <a:t>Detailed Architecture Diagram</a:t>
            </a:r>
          </a:p>
        </p:txBody>
      </p:sp>
      <p:pic>
        <p:nvPicPr>
          <p:cNvPr id="3" name="image2.png">
            <a:extLst>
              <a:ext uri="{FF2B5EF4-FFF2-40B4-BE49-F238E27FC236}">
                <a16:creationId xmlns:a16="http://schemas.microsoft.com/office/drawing/2014/main" id="{77C2BBD7-56F6-4329-B73F-9792F3D49BEB}"/>
              </a:ext>
            </a:extLst>
          </p:cNvPr>
          <p:cNvPicPr/>
          <p:nvPr/>
        </p:nvPicPr>
        <p:blipFill rotWithShape="1">
          <a:blip r:embed="rId2"/>
          <a:srcRect t="780" r="792" b="1780"/>
          <a:stretch/>
        </p:blipFill>
        <p:spPr>
          <a:xfrm>
            <a:off x="1496037" y="1912690"/>
            <a:ext cx="7362737" cy="4496499"/>
          </a:xfrm>
          <a:prstGeom prst="rect">
            <a:avLst/>
          </a:prstGeom>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40640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0FD21-30D2-4BE5-9DFF-A709D77BA0C4}"/>
              </a:ext>
            </a:extLst>
          </p:cNvPr>
          <p:cNvSpPr>
            <a:spLocks noGrp="1"/>
          </p:cNvSpPr>
          <p:nvPr>
            <p:ph type="title"/>
          </p:nvPr>
        </p:nvSpPr>
        <p:spPr/>
        <p:txBody>
          <a:bodyPr/>
          <a:lstStyle/>
          <a:p>
            <a:r>
              <a:rPr lang="en-US" dirty="0"/>
              <a:t>Detailed Architecture Diagram</a:t>
            </a:r>
          </a:p>
        </p:txBody>
      </p:sp>
      <p:sp>
        <p:nvSpPr>
          <p:cNvPr id="3" name="Content Placeholder 2">
            <a:extLst>
              <a:ext uri="{FF2B5EF4-FFF2-40B4-BE49-F238E27FC236}">
                <a16:creationId xmlns:a16="http://schemas.microsoft.com/office/drawing/2014/main" id="{0B615F46-C5B1-4929-A729-8D1D3FF31F8A}"/>
              </a:ext>
            </a:extLst>
          </p:cNvPr>
          <p:cNvSpPr>
            <a:spLocks noGrp="1"/>
          </p:cNvSpPr>
          <p:nvPr>
            <p:ph idx="1"/>
          </p:nvPr>
        </p:nvSpPr>
        <p:spPr>
          <a:xfrm>
            <a:off x="838200" y="1825624"/>
            <a:ext cx="10515600" cy="4558397"/>
          </a:xfrm>
        </p:spPr>
        <p:txBody>
          <a:bodyPr>
            <a:normAutofit fontScale="92500"/>
          </a:bodyPr>
          <a:lstStyle/>
          <a:p>
            <a:pPr marL="0" indent="0">
              <a:buNone/>
            </a:pPr>
            <a:r>
              <a:rPr lang="en-US" dirty="0"/>
              <a:t>Kafka Producer</a:t>
            </a:r>
          </a:p>
          <a:p>
            <a:r>
              <a:rPr lang="en-US" sz="2400" dirty="0"/>
              <a:t>Kafka Producer API allows applications to send streams of data to the Kafka cluster.</a:t>
            </a:r>
          </a:p>
          <a:p>
            <a:pPr marL="0" indent="0">
              <a:buNone/>
            </a:pPr>
            <a:endParaRPr lang="en-US" dirty="0"/>
          </a:p>
          <a:p>
            <a:pPr marL="0" indent="0">
              <a:buNone/>
            </a:pPr>
            <a:r>
              <a:rPr lang="en-US" dirty="0"/>
              <a:t>Kafka Consumer</a:t>
            </a:r>
          </a:p>
          <a:p>
            <a:r>
              <a:rPr lang="en-US" sz="2400" dirty="0"/>
              <a:t>Kafka Consumer API allows applications to read streams of data from the cluster.</a:t>
            </a:r>
          </a:p>
          <a:p>
            <a:endParaRPr lang="en-US" sz="2400" dirty="0"/>
          </a:p>
          <a:p>
            <a:pPr marL="0" indent="0">
              <a:buNone/>
            </a:pPr>
            <a:r>
              <a:rPr lang="en-US" dirty="0"/>
              <a:t>Kafka Broker</a:t>
            </a:r>
          </a:p>
          <a:p>
            <a:r>
              <a:rPr lang="en-US" sz="2400" dirty="0"/>
              <a:t>Kafka broker receives messages from producers and stores them on disk keyed by unique offset. A broker can return a unique message from topic, partition, and offset to the consumer on request</a:t>
            </a:r>
          </a:p>
        </p:txBody>
      </p:sp>
    </p:spTree>
    <p:extLst>
      <p:ext uri="{BB962C8B-B14F-4D97-AF65-F5344CB8AC3E}">
        <p14:creationId xmlns:p14="http://schemas.microsoft.com/office/powerpoint/2010/main" val="3017756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0FD21-30D2-4BE5-9DFF-A709D77BA0C4}"/>
              </a:ext>
            </a:extLst>
          </p:cNvPr>
          <p:cNvSpPr>
            <a:spLocks noGrp="1"/>
          </p:cNvSpPr>
          <p:nvPr>
            <p:ph type="title"/>
          </p:nvPr>
        </p:nvSpPr>
        <p:spPr/>
        <p:txBody>
          <a:bodyPr/>
          <a:lstStyle/>
          <a:p>
            <a:r>
              <a:rPr lang="en-US" dirty="0"/>
              <a:t>Detailed Architecture Diagram</a:t>
            </a:r>
          </a:p>
        </p:txBody>
      </p:sp>
      <p:sp>
        <p:nvSpPr>
          <p:cNvPr id="3" name="Content Placeholder 2">
            <a:extLst>
              <a:ext uri="{FF2B5EF4-FFF2-40B4-BE49-F238E27FC236}">
                <a16:creationId xmlns:a16="http://schemas.microsoft.com/office/drawing/2014/main" id="{0B615F46-C5B1-4929-A729-8D1D3FF31F8A}"/>
              </a:ext>
            </a:extLst>
          </p:cNvPr>
          <p:cNvSpPr>
            <a:spLocks noGrp="1"/>
          </p:cNvSpPr>
          <p:nvPr>
            <p:ph idx="1"/>
          </p:nvPr>
        </p:nvSpPr>
        <p:spPr>
          <a:xfrm>
            <a:off x="838200" y="1825624"/>
            <a:ext cx="10515600" cy="4558397"/>
          </a:xfrm>
        </p:spPr>
        <p:txBody>
          <a:bodyPr>
            <a:normAutofit fontScale="92500" lnSpcReduction="10000"/>
          </a:bodyPr>
          <a:lstStyle/>
          <a:p>
            <a:r>
              <a:rPr lang="en-US" sz="2400" dirty="0"/>
              <a:t>Azure-based Virtual machines are widely used in the architecture. The Kafka Components used in the above architecture are three Kafka Producers installed on one virtual machine and Kafka Brokers installed on three corresponding virtual machines. Zookeeper is running on a separate virtual machine, as mentioned in the diagram.</a:t>
            </a:r>
          </a:p>
          <a:p>
            <a:r>
              <a:rPr lang="en-US" sz="2400" dirty="0"/>
              <a:t>Java based connector and CDC (Change Data Capture) connector pulls data from Oracle and transforms the data into json, and delivers it to Kafka topic, the only Kafka Producer mentioned in the above diagram. Kafka Broker pulls the data from the Kafka Topic, and using Snowflake Kafka Connectivity, and data is pushed to Snowflake.  </a:t>
            </a:r>
          </a:p>
          <a:p>
            <a:r>
              <a:rPr lang="en-US" sz="2400" dirty="0"/>
              <a:t>The entire process is running in terms of daily load for 50 tables - moving from Oracle to Snowflake, scheduled every Sunday, and Payload for 14 tables scheduled every Wednesday. We are running the CDC for tables via airflow for 64 tables which is scheduled during weekdays only.  </a:t>
            </a:r>
          </a:p>
        </p:txBody>
      </p:sp>
    </p:spTree>
    <p:extLst>
      <p:ext uri="{BB962C8B-B14F-4D97-AF65-F5344CB8AC3E}">
        <p14:creationId xmlns:p14="http://schemas.microsoft.com/office/powerpoint/2010/main" val="3871518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44B6-DDDD-496F-8D00-A4C518BFA4BD}"/>
              </a:ext>
            </a:extLst>
          </p:cNvPr>
          <p:cNvSpPr>
            <a:spLocks noGrp="1"/>
          </p:cNvSpPr>
          <p:nvPr>
            <p:ph type="title"/>
          </p:nvPr>
        </p:nvSpPr>
        <p:spPr/>
        <p:txBody>
          <a:bodyPr/>
          <a:lstStyle/>
          <a:p>
            <a:r>
              <a:rPr lang="en-US" dirty="0"/>
              <a:t>Data Flow</a:t>
            </a:r>
          </a:p>
        </p:txBody>
      </p:sp>
      <p:pic>
        <p:nvPicPr>
          <p:cNvPr id="4" name="Picture 3" descr="Diagram&#10;&#10;Description automatically generated">
            <a:extLst>
              <a:ext uri="{FF2B5EF4-FFF2-40B4-BE49-F238E27FC236}">
                <a16:creationId xmlns:a16="http://schemas.microsoft.com/office/drawing/2014/main" id="{8F87401B-2BCC-4B17-885A-168D97141C72}"/>
              </a:ext>
            </a:extLst>
          </p:cNvPr>
          <p:cNvPicPr/>
          <p:nvPr/>
        </p:nvPicPr>
        <p:blipFill>
          <a:blip r:embed="rId2"/>
          <a:stretch>
            <a:fillRect/>
          </a:stretch>
        </p:blipFill>
        <p:spPr>
          <a:xfrm>
            <a:off x="1113141" y="1805506"/>
            <a:ext cx="8921034" cy="444336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99454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0FD21-30D2-4BE5-9DFF-A709D77BA0C4}"/>
              </a:ext>
            </a:extLst>
          </p:cNvPr>
          <p:cNvSpPr>
            <a:spLocks noGrp="1"/>
          </p:cNvSpPr>
          <p:nvPr>
            <p:ph type="title"/>
          </p:nvPr>
        </p:nvSpPr>
        <p:spPr/>
        <p:txBody>
          <a:bodyPr/>
          <a:lstStyle/>
          <a:p>
            <a:r>
              <a:rPr lang="en-US" dirty="0"/>
              <a:t>Data Flow</a:t>
            </a:r>
          </a:p>
        </p:txBody>
      </p:sp>
      <p:sp>
        <p:nvSpPr>
          <p:cNvPr id="3" name="Content Placeholder 2">
            <a:extLst>
              <a:ext uri="{FF2B5EF4-FFF2-40B4-BE49-F238E27FC236}">
                <a16:creationId xmlns:a16="http://schemas.microsoft.com/office/drawing/2014/main" id="{0B615F46-C5B1-4929-A729-8D1D3FF31F8A}"/>
              </a:ext>
            </a:extLst>
          </p:cNvPr>
          <p:cNvSpPr>
            <a:spLocks noGrp="1"/>
          </p:cNvSpPr>
          <p:nvPr>
            <p:ph idx="1"/>
          </p:nvPr>
        </p:nvSpPr>
        <p:spPr>
          <a:xfrm>
            <a:off x="838200" y="1825625"/>
            <a:ext cx="10515600" cy="4498976"/>
          </a:xfrm>
        </p:spPr>
        <p:txBody>
          <a:bodyPr>
            <a:normAutofit lnSpcReduction="10000"/>
          </a:bodyPr>
          <a:lstStyle/>
          <a:p>
            <a:pPr marL="0" indent="0">
              <a:buNone/>
            </a:pPr>
            <a:r>
              <a:rPr lang="en-US" sz="1800" dirty="0"/>
              <a:t>Snowflake Data Flow diagram shows detailed data flow across snowflake schemas (data layers). There are 3 schemas in snowflake database:</a:t>
            </a:r>
          </a:p>
          <a:p>
            <a:pPr marL="342900" indent="-342900">
              <a:buFont typeface="+mj-lt"/>
              <a:buAutoNum type="arabicPeriod"/>
            </a:pPr>
            <a:r>
              <a:rPr lang="en-US" sz="1800" dirty="0"/>
              <a:t>KAFKA_SITS_TEST_SCHEMA</a:t>
            </a:r>
          </a:p>
          <a:p>
            <a:pPr marL="800100" lvl="1" indent="-342900">
              <a:buFont typeface="+mj-lt"/>
              <a:buAutoNum type="alphaLcParenR"/>
            </a:pPr>
            <a:r>
              <a:rPr lang="en-US" sz="1400" dirty="0"/>
              <a:t>Raw Tables: This is the landing area for Kafka streaming. All the raw tables are created inside this schema.</a:t>
            </a:r>
          </a:p>
          <a:p>
            <a:pPr marL="800100" lvl="1" indent="-342900">
              <a:buFont typeface="+mj-lt"/>
              <a:buAutoNum type="alphaLcParenR"/>
            </a:pPr>
            <a:r>
              <a:rPr lang="en-US" sz="1400" dirty="0"/>
              <a:t>Views: Views are created on the top of raw tables to get all the latest records from source</a:t>
            </a:r>
          </a:p>
          <a:p>
            <a:pPr marL="800100" lvl="1" indent="-342900">
              <a:buFont typeface="+mj-lt"/>
              <a:buAutoNum type="alphaLcParenR"/>
            </a:pPr>
            <a:r>
              <a:rPr lang="en-US" sz="1400" dirty="0"/>
              <a:t>Streams: Streams are created on the top of raw tables to track changed records.</a:t>
            </a:r>
          </a:p>
          <a:p>
            <a:pPr marL="800100" lvl="1" indent="-342900">
              <a:buFont typeface="+mj-lt"/>
              <a:buAutoNum type="alphaLcParenR"/>
            </a:pPr>
            <a:r>
              <a:rPr lang="en-US" sz="1400" dirty="0"/>
              <a:t>Tasks: Tasks are created to push the data from the streams into incremental tables.</a:t>
            </a:r>
          </a:p>
          <a:p>
            <a:pPr marL="800100" lvl="1" indent="-342900">
              <a:buFont typeface="+mj-lt"/>
              <a:buAutoNum type="alphaLcParenR"/>
            </a:pPr>
            <a:r>
              <a:rPr lang="en-US" sz="1400" dirty="0"/>
              <a:t>Incremental Tables. These tables are populated once task runs.</a:t>
            </a:r>
          </a:p>
          <a:p>
            <a:pPr marL="342900" indent="-342900">
              <a:buFont typeface="+mj-lt"/>
              <a:buAutoNum type="arabicPeriod"/>
            </a:pPr>
            <a:r>
              <a:rPr lang="en-US" sz="1800" dirty="0"/>
              <a:t>INNIVE_INFORMATION</a:t>
            </a:r>
          </a:p>
          <a:p>
            <a:pPr marL="800100" lvl="1" indent="-342900">
              <a:buFont typeface="+mj-lt"/>
              <a:buAutoNum type="alphaLcParenR"/>
            </a:pPr>
            <a:r>
              <a:rPr lang="en-US" sz="1400" dirty="0"/>
              <a:t>Static Tables: There are 3 static tables – Category, Cost Center &amp; Pinellas Exclusion List</a:t>
            </a:r>
          </a:p>
          <a:p>
            <a:pPr marL="800100" lvl="1" indent="-342900">
              <a:buFont typeface="+mj-lt"/>
              <a:buAutoNum type="alphaLcParenR"/>
            </a:pPr>
            <a:r>
              <a:rPr lang="en-US" sz="1400" dirty="0"/>
              <a:t>Information Tables: Data transformation on top of raw tables</a:t>
            </a:r>
          </a:p>
          <a:p>
            <a:pPr marL="0" indent="0">
              <a:buNone/>
            </a:pPr>
            <a:r>
              <a:rPr lang="en-US" sz="1800" dirty="0"/>
              <a:t>3. INNIVE_REPORTING</a:t>
            </a:r>
          </a:p>
          <a:p>
            <a:pPr marL="800100" lvl="1" indent="-342900">
              <a:buFont typeface="+mj-lt"/>
              <a:buAutoNum type="alphaLcParenR"/>
            </a:pPr>
            <a:r>
              <a:rPr lang="en-US" sz="1400" dirty="0"/>
              <a:t>UI Tables: SITS application is pointed to this scheme to get data from UI tables.</a:t>
            </a:r>
          </a:p>
          <a:p>
            <a:pPr marL="800100" lvl="1" indent="-342900">
              <a:buFont typeface="+mj-lt"/>
              <a:buAutoNum type="alphaLcParenR"/>
            </a:pPr>
            <a:endParaRPr lang="en-US" sz="1400" dirty="0"/>
          </a:p>
          <a:p>
            <a:pPr marL="0" indent="0">
              <a:buNone/>
            </a:pPr>
            <a:r>
              <a:rPr lang="en-US" sz="1800" dirty="0"/>
              <a:t>DBT tool is used to load &amp; transform data in INNIVE_REPORTING &amp; INNIVE_INFORMATION schemas.</a:t>
            </a:r>
          </a:p>
        </p:txBody>
      </p:sp>
    </p:spTree>
    <p:extLst>
      <p:ext uri="{BB962C8B-B14F-4D97-AF65-F5344CB8AC3E}">
        <p14:creationId xmlns:p14="http://schemas.microsoft.com/office/powerpoint/2010/main" val="2321897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CA47-E308-4616-A500-0C10C11520A6}"/>
              </a:ext>
            </a:extLst>
          </p:cNvPr>
          <p:cNvSpPr>
            <a:spLocks noGrp="1"/>
          </p:cNvSpPr>
          <p:nvPr>
            <p:ph type="ctrTitle"/>
          </p:nvPr>
        </p:nvSpPr>
        <p:spPr/>
        <p:txBody>
          <a:bodyPr/>
          <a:lstStyle/>
          <a:p>
            <a:r>
              <a:rPr lang="en-US" dirty="0"/>
              <a:t>Quality Control</a:t>
            </a:r>
          </a:p>
        </p:txBody>
      </p:sp>
      <p:sp>
        <p:nvSpPr>
          <p:cNvPr id="3" name="Subtitle 2">
            <a:extLst>
              <a:ext uri="{FF2B5EF4-FFF2-40B4-BE49-F238E27FC236}">
                <a16:creationId xmlns:a16="http://schemas.microsoft.com/office/drawing/2014/main" id="{177FE47F-1DF5-4EBB-B36A-A7928066FEA7}"/>
              </a:ext>
            </a:extLst>
          </p:cNvPr>
          <p:cNvSpPr>
            <a:spLocks noGrp="1"/>
          </p:cNvSpPr>
          <p:nvPr>
            <p:ph type="subTitle" idx="1"/>
          </p:nvPr>
        </p:nvSpPr>
        <p:spPr/>
        <p:txBody>
          <a:bodyPr/>
          <a:lstStyle/>
          <a:p>
            <a:r>
              <a:rPr lang="en-US" dirty="0"/>
              <a:t>Transparency Website Maintenance</a:t>
            </a:r>
          </a:p>
        </p:txBody>
      </p:sp>
    </p:spTree>
    <p:extLst>
      <p:ext uri="{BB962C8B-B14F-4D97-AF65-F5344CB8AC3E}">
        <p14:creationId xmlns:p14="http://schemas.microsoft.com/office/powerpoint/2010/main" val="719111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Quality Control</a:t>
            </a:r>
          </a:p>
        </p:txBody>
      </p:sp>
      <p:sp>
        <p:nvSpPr>
          <p:cNvPr id="5" name="Content Placeholder 4">
            <a:extLst>
              <a:ext uri="{FF2B5EF4-FFF2-40B4-BE49-F238E27FC236}">
                <a16:creationId xmlns:a16="http://schemas.microsoft.com/office/drawing/2014/main" id="{EDB61A3D-5B77-4EC3-AD9A-EB3C91DBB1E6}"/>
              </a:ext>
            </a:extLst>
          </p:cNvPr>
          <p:cNvSpPr>
            <a:spLocks noGrp="1"/>
          </p:cNvSpPr>
          <p:nvPr>
            <p:ph idx="1"/>
          </p:nvPr>
        </p:nvSpPr>
        <p:spPr>
          <a:xfrm>
            <a:off x="988181" y="2184440"/>
            <a:ext cx="10215628" cy="4351338"/>
          </a:xfrm>
        </p:spPr>
        <p:txBody>
          <a:bodyPr/>
          <a:lstStyle/>
          <a:p>
            <a:pPr marL="0" indent="0">
              <a:buNone/>
            </a:pPr>
            <a:r>
              <a:rPr lang="en-US" dirty="0"/>
              <a:t>Even though the transparency site may be pulling from your financial system, it’s still important to perform routine reviews to verify: </a:t>
            </a:r>
          </a:p>
          <a:p>
            <a:pPr lvl="1"/>
            <a:r>
              <a:rPr lang="en-US" sz="2800" dirty="0"/>
              <a:t>Site stability</a:t>
            </a:r>
          </a:p>
          <a:p>
            <a:pPr lvl="1"/>
            <a:r>
              <a:rPr lang="en-US" sz="2800" dirty="0"/>
              <a:t>Up to date information</a:t>
            </a:r>
          </a:p>
          <a:p>
            <a:pPr lvl="1"/>
            <a:r>
              <a:rPr lang="en-US" sz="2800" dirty="0"/>
              <a:t>Financial accuracy</a:t>
            </a:r>
          </a:p>
          <a:p>
            <a:pPr lvl="1"/>
            <a:r>
              <a:rPr lang="en-US" sz="2800" dirty="0"/>
              <a:t>Proper display (and exclusion) of information</a:t>
            </a:r>
          </a:p>
          <a:p>
            <a:pPr lvl="1"/>
            <a:endParaRPr lang="en-US" dirty="0"/>
          </a:p>
        </p:txBody>
      </p:sp>
    </p:spTree>
    <p:extLst>
      <p:ext uri="{BB962C8B-B14F-4D97-AF65-F5344CB8AC3E}">
        <p14:creationId xmlns:p14="http://schemas.microsoft.com/office/powerpoint/2010/main" val="212932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Site History</a:t>
            </a:r>
          </a:p>
        </p:txBody>
      </p:sp>
      <p:sp>
        <p:nvSpPr>
          <p:cNvPr id="3" name="Content Placeholder 2">
            <a:extLst>
              <a:ext uri="{FF2B5EF4-FFF2-40B4-BE49-F238E27FC236}">
                <a16:creationId xmlns:a16="http://schemas.microsoft.com/office/drawing/2014/main" id="{336DF63D-EA7B-43B8-B066-FACABE802023}"/>
              </a:ext>
            </a:extLst>
          </p:cNvPr>
          <p:cNvSpPr>
            <a:spLocks noGrp="1"/>
          </p:cNvSpPr>
          <p:nvPr>
            <p:ph idx="1"/>
          </p:nvPr>
        </p:nvSpPr>
        <p:spPr>
          <a:xfrm>
            <a:off x="838195" y="2203062"/>
            <a:ext cx="10886959" cy="3082002"/>
          </a:xfrm>
        </p:spPr>
        <p:txBody>
          <a:bodyPr>
            <a:normAutofit/>
          </a:bodyPr>
          <a:lstStyle/>
          <a:p>
            <a:r>
              <a:rPr lang="en-US" sz="4400" dirty="0"/>
              <a:t>Legacy site go-live January 2014</a:t>
            </a:r>
            <a:endParaRPr lang="en-US" sz="4400" dirty="0">
              <a:solidFill>
                <a:srgbClr val="FF0000"/>
              </a:solidFill>
            </a:endParaRPr>
          </a:p>
          <a:p>
            <a:endParaRPr lang="en-US" sz="4400" dirty="0"/>
          </a:p>
          <a:p>
            <a:r>
              <a:rPr lang="en-US" sz="4400" dirty="0"/>
              <a:t>Current site go-live May 2022</a:t>
            </a:r>
          </a:p>
          <a:p>
            <a:pPr marL="0" indent="0">
              <a:buNone/>
            </a:pPr>
            <a:endParaRPr lang="en-US" dirty="0"/>
          </a:p>
        </p:txBody>
      </p:sp>
    </p:spTree>
    <p:extLst>
      <p:ext uri="{BB962C8B-B14F-4D97-AF65-F5344CB8AC3E}">
        <p14:creationId xmlns:p14="http://schemas.microsoft.com/office/powerpoint/2010/main" val="13205597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AD8A-6627-4A39-97D8-9011FF517032}"/>
              </a:ext>
            </a:extLst>
          </p:cNvPr>
          <p:cNvSpPr>
            <a:spLocks noGrp="1"/>
          </p:cNvSpPr>
          <p:nvPr>
            <p:ph type="title"/>
          </p:nvPr>
        </p:nvSpPr>
        <p:spPr/>
        <p:txBody>
          <a:bodyPr/>
          <a:lstStyle/>
          <a:p>
            <a:r>
              <a:rPr lang="en-US" dirty="0"/>
              <a:t>Quality Control</a:t>
            </a:r>
          </a:p>
        </p:txBody>
      </p:sp>
      <p:sp>
        <p:nvSpPr>
          <p:cNvPr id="3" name="Content Placeholder 2">
            <a:extLst>
              <a:ext uri="{FF2B5EF4-FFF2-40B4-BE49-F238E27FC236}">
                <a16:creationId xmlns:a16="http://schemas.microsoft.com/office/drawing/2014/main" id="{59142166-BBC2-4B2D-A882-535AD32F3388}"/>
              </a:ext>
            </a:extLst>
          </p:cNvPr>
          <p:cNvSpPr>
            <a:spLocks noGrp="1"/>
          </p:cNvSpPr>
          <p:nvPr>
            <p:ph idx="1"/>
          </p:nvPr>
        </p:nvSpPr>
        <p:spPr>
          <a:xfrm>
            <a:off x="838195" y="1987671"/>
            <a:ext cx="10515600" cy="4351338"/>
          </a:xfrm>
        </p:spPr>
        <p:txBody>
          <a:bodyPr/>
          <a:lstStyle/>
          <a:p>
            <a:pPr marL="0" indent="0">
              <a:buNone/>
            </a:pPr>
            <a:r>
              <a:rPr lang="en-US" dirty="0"/>
              <a:t>Factors to consider:</a:t>
            </a:r>
          </a:p>
          <a:p>
            <a:r>
              <a:rPr lang="en-US" dirty="0"/>
              <a:t>Accounting periods</a:t>
            </a:r>
          </a:p>
          <a:p>
            <a:r>
              <a:rPr lang="en-US" dirty="0"/>
              <a:t>Identify transactions that must be excluded</a:t>
            </a:r>
          </a:p>
          <a:p>
            <a:r>
              <a:rPr lang="en-US" dirty="0"/>
              <a:t>Determine how to group transactions to minimize maintenance</a:t>
            </a:r>
          </a:p>
          <a:p>
            <a:r>
              <a:rPr lang="en-US" dirty="0"/>
              <a:t>Manually exclude items that cannot be grouped</a:t>
            </a:r>
          </a:p>
        </p:txBody>
      </p:sp>
    </p:spTree>
    <p:extLst>
      <p:ext uri="{BB962C8B-B14F-4D97-AF65-F5344CB8AC3E}">
        <p14:creationId xmlns:p14="http://schemas.microsoft.com/office/powerpoint/2010/main" val="1144177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AD8A-6627-4A39-97D8-9011FF517032}"/>
              </a:ext>
            </a:extLst>
          </p:cNvPr>
          <p:cNvSpPr>
            <a:spLocks noGrp="1"/>
          </p:cNvSpPr>
          <p:nvPr>
            <p:ph type="title"/>
          </p:nvPr>
        </p:nvSpPr>
        <p:spPr/>
        <p:txBody>
          <a:bodyPr/>
          <a:lstStyle/>
          <a:p>
            <a:r>
              <a:rPr lang="en-US" dirty="0"/>
              <a:t>Quality Control</a:t>
            </a:r>
          </a:p>
        </p:txBody>
      </p:sp>
      <p:sp>
        <p:nvSpPr>
          <p:cNvPr id="6" name="Content Placeholder 4">
            <a:extLst>
              <a:ext uri="{FF2B5EF4-FFF2-40B4-BE49-F238E27FC236}">
                <a16:creationId xmlns:a16="http://schemas.microsoft.com/office/drawing/2014/main" id="{621FFF97-A3D4-4E2F-A049-72B308BD3C7F}"/>
              </a:ext>
            </a:extLst>
          </p:cNvPr>
          <p:cNvSpPr txBox="1">
            <a:spLocks/>
          </p:cNvSpPr>
          <p:nvPr/>
        </p:nvSpPr>
        <p:spPr>
          <a:xfrm>
            <a:off x="595132" y="2060294"/>
            <a:ext cx="3317111" cy="3862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Payroll</a:t>
            </a:r>
          </a:p>
          <a:p>
            <a:r>
              <a:rPr lang="en-US" sz="2000" dirty="0"/>
              <a:t>Performed after each Payroll</a:t>
            </a:r>
          </a:p>
          <a:p>
            <a:r>
              <a:rPr lang="en-US" sz="2000" dirty="0"/>
              <a:t>Confirm department, position title, base salary, YTD earnings</a:t>
            </a:r>
          </a:p>
          <a:p>
            <a:r>
              <a:rPr lang="en-US" sz="2000" dirty="0"/>
              <a:t>Spot check as needed</a:t>
            </a:r>
          </a:p>
          <a:p>
            <a:pPr marL="0" indent="0">
              <a:buFont typeface="Arial" panose="020B0604020202020204" pitchFamily="34" charset="0"/>
              <a:buNone/>
            </a:pPr>
            <a:endParaRPr lang="en-US" dirty="0"/>
          </a:p>
        </p:txBody>
      </p:sp>
      <p:sp>
        <p:nvSpPr>
          <p:cNvPr id="7" name="Content Placeholder 4">
            <a:extLst>
              <a:ext uri="{FF2B5EF4-FFF2-40B4-BE49-F238E27FC236}">
                <a16:creationId xmlns:a16="http://schemas.microsoft.com/office/drawing/2014/main" id="{7C12BD2A-980C-4740-879E-FC58936DC668}"/>
              </a:ext>
            </a:extLst>
          </p:cNvPr>
          <p:cNvSpPr txBox="1">
            <a:spLocks/>
          </p:cNvSpPr>
          <p:nvPr/>
        </p:nvSpPr>
        <p:spPr>
          <a:xfrm>
            <a:off x="4120587" y="2060294"/>
            <a:ext cx="3317111" cy="38628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Payables</a:t>
            </a:r>
          </a:p>
          <a:p>
            <a:r>
              <a:rPr lang="en-US" sz="2000" dirty="0"/>
              <a:t>Monthly, test to compare the website to Accounts Payable for transactions within a fiscal period</a:t>
            </a:r>
          </a:p>
          <a:p>
            <a:r>
              <a:rPr lang="en-US" sz="2000" dirty="0"/>
              <a:t>Confirm invoices either for a specific vendor, department, or spending category</a:t>
            </a:r>
          </a:p>
          <a:p>
            <a:r>
              <a:rPr lang="en-US" sz="2000" dirty="0"/>
              <a:t>Verify excluded invoices are not viewable either by category or vendor</a:t>
            </a:r>
          </a:p>
          <a:p>
            <a:r>
              <a:rPr lang="en-US" sz="2000" dirty="0"/>
              <a:t>Spot check as needed</a:t>
            </a:r>
          </a:p>
        </p:txBody>
      </p:sp>
      <p:sp>
        <p:nvSpPr>
          <p:cNvPr id="10" name="Content Placeholder 4">
            <a:extLst>
              <a:ext uri="{FF2B5EF4-FFF2-40B4-BE49-F238E27FC236}">
                <a16:creationId xmlns:a16="http://schemas.microsoft.com/office/drawing/2014/main" id="{0FDCBCC1-2924-43FF-83FA-DB3BA00582EE}"/>
              </a:ext>
            </a:extLst>
          </p:cNvPr>
          <p:cNvSpPr txBox="1">
            <a:spLocks/>
          </p:cNvSpPr>
          <p:nvPr/>
        </p:nvSpPr>
        <p:spPr>
          <a:xfrm>
            <a:off x="7784938" y="2060294"/>
            <a:ext cx="3317111" cy="3862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General Ledger</a:t>
            </a:r>
          </a:p>
          <a:p>
            <a:r>
              <a:rPr lang="en-US" sz="2000" dirty="0"/>
              <a:t>Monthly, compare department totals on website to same department in ledger</a:t>
            </a:r>
          </a:p>
          <a:p>
            <a:r>
              <a:rPr lang="en-US" sz="2000" dirty="0"/>
              <a:t>Spot check as needed</a:t>
            </a:r>
          </a:p>
        </p:txBody>
      </p:sp>
    </p:spTree>
    <p:extLst>
      <p:ext uri="{BB962C8B-B14F-4D97-AF65-F5344CB8AC3E}">
        <p14:creationId xmlns:p14="http://schemas.microsoft.com/office/powerpoint/2010/main" val="372428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CA47-E308-4616-A500-0C10C11520A6}"/>
              </a:ext>
            </a:extLst>
          </p:cNvPr>
          <p:cNvSpPr>
            <a:spLocks noGrp="1"/>
          </p:cNvSpPr>
          <p:nvPr>
            <p:ph type="ctrTitle"/>
          </p:nvPr>
        </p:nvSpPr>
        <p:spPr/>
        <p:txBody>
          <a:bodyPr/>
          <a:lstStyle/>
          <a:p>
            <a:r>
              <a:rPr lang="en-US" dirty="0"/>
              <a:t>Success Stories &amp; Impact</a:t>
            </a:r>
          </a:p>
        </p:txBody>
      </p:sp>
      <p:sp>
        <p:nvSpPr>
          <p:cNvPr id="3" name="Subtitle 2">
            <a:extLst>
              <a:ext uri="{FF2B5EF4-FFF2-40B4-BE49-F238E27FC236}">
                <a16:creationId xmlns:a16="http://schemas.microsoft.com/office/drawing/2014/main" id="{177FE47F-1DF5-4EBB-B36A-A7928066FEA7}"/>
              </a:ext>
            </a:extLst>
          </p:cNvPr>
          <p:cNvSpPr>
            <a:spLocks noGrp="1"/>
          </p:cNvSpPr>
          <p:nvPr>
            <p:ph type="subTitle" idx="1"/>
          </p:nvPr>
        </p:nvSpPr>
        <p:spPr/>
        <p:txBody>
          <a:bodyPr/>
          <a:lstStyle/>
          <a:p>
            <a:r>
              <a:rPr lang="en-US" dirty="0"/>
              <a:t>Examples from our implementation</a:t>
            </a:r>
          </a:p>
        </p:txBody>
      </p:sp>
    </p:spTree>
    <p:extLst>
      <p:ext uri="{BB962C8B-B14F-4D97-AF65-F5344CB8AC3E}">
        <p14:creationId xmlns:p14="http://schemas.microsoft.com/office/powerpoint/2010/main" val="3299689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87D8-B8B2-48BE-9743-3ACF2E955B84}"/>
              </a:ext>
            </a:extLst>
          </p:cNvPr>
          <p:cNvSpPr>
            <a:spLocks noGrp="1"/>
          </p:cNvSpPr>
          <p:nvPr>
            <p:ph type="title"/>
          </p:nvPr>
        </p:nvSpPr>
        <p:spPr/>
        <p:txBody>
          <a:bodyPr/>
          <a:lstStyle/>
          <a:p>
            <a:r>
              <a:rPr lang="en-US" dirty="0"/>
              <a:t>Success Stories &amp; Impact</a:t>
            </a:r>
          </a:p>
        </p:txBody>
      </p:sp>
      <p:sp>
        <p:nvSpPr>
          <p:cNvPr id="3" name="Content Placeholder 2">
            <a:extLst>
              <a:ext uri="{FF2B5EF4-FFF2-40B4-BE49-F238E27FC236}">
                <a16:creationId xmlns:a16="http://schemas.microsoft.com/office/drawing/2014/main" id="{1593F8CD-2173-4A43-9FE3-148909156303}"/>
              </a:ext>
            </a:extLst>
          </p:cNvPr>
          <p:cNvSpPr>
            <a:spLocks noGrp="1"/>
          </p:cNvSpPr>
          <p:nvPr>
            <p:ph idx="1"/>
          </p:nvPr>
        </p:nvSpPr>
        <p:spPr>
          <a:xfrm>
            <a:off x="838195" y="2103418"/>
            <a:ext cx="10515600" cy="4351338"/>
          </a:xfrm>
        </p:spPr>
        <p:txBody>
          <a:bodyPr>
            <a:normAutofit/>
          </a:bodyPr>
          <a:lstStyle/>
          <a:p>
            <a:r>
              <a:rPr lang="en-US" sz="4000" dirty="0"/>
              <a:t>Records requests from the media</a:t>
            </a:r>
          </a:p>
          <a:p>
            <a:r>
              <a:rPr lang="en-US" sz="4000" dirty="0"/>
              <a:t>Prospective vendors</a:t>
            </a:r>
          </a:p>
          <a:p>
            <a:r>
              <a:rPr lang="en-US" sz="4000" dirty="0"/>
              <a:t>On-demand information to Commissioners</a:t>
            </a:r>
          </a:p>
          <a:p>
            <a:r>
              <a:rPr lang="en-US" sz="4000" dirty="0"/>
              <a:t>Usage by internal departments</a:t>
            </a:r>
          </a:p>
        </p:txBody>
      </p:sp>
    </p:spTree>
    <p:extLst>
      <p:ext uri="{BB962C8B-B14F-4D97-AF65-F5344CB8AC3E}">
        <p14:creationId xmlns:p14="http://schemas.microsoft.com/office/powerpoint/2010/main" val="1334210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CA47-E308-4616-A500-0C10C11520A6}"/>
              </a:ext>
            </a:extLst>
          </p:cNvPr>
          <p:cNvSpPr>
            <a:spLocks noGrp="1"/>
          </p:cNvSpPr>
          <p:nvPr>
            <p:ph type="ctrTitle"/>
          </p:nvPr>
        </p:nvSpPr>
        <p:spPr>
          <a:xfrm>
            <a:off x="1524000" y="140182"/>
            <a:ext cx="9144000" cy="1514997"/>
          </a:xfrm>
        </p:spPr>
        <p:txBody>
          <a:bodyPr/>
          <a:lstStyle/>
          <a:p>
            <a:r>
              <a:rPr lang="en-US" dirty="0"/>
              <a:t>Thank you!</a:t>
            </a:r>
          </a:p>
        </p:txBody>
      </p:sp>
      <p:sp>
        <p:nvSpPr>
          <p:cNvPr id="5" name="Subtitle 2">
            <a:extLst>
              <a:ext uri="{FF2B5EF4-FFF2-40B4-BE49-F238E27FC236}">
                <a16:creationId xmlns:a16="http://schemas.microsoft.com/office/drawing/2014/main" id="{316F2060-5C5E-4638-9569-C74D8CBACA76}"/>
              </a:ext>
            </a:extLst>
          </p:cNvPr>
          <p:cNvSpPr txBox="1">
            <a:spLocks/>
          </p:cNvSpPr>
          <p:nvPr/>
        </p:nvSpPr>
        <p:spPr>
          <a:xfrm>
            <a:off x="4286491" y="2826534"/>
            <a:ext cx="3619018" cy="30418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Aft>
                <a:spcPts val="600"/>
              </a:spcAft>
            </a:pPr>
            <a:r>
              <a:rPr lang="en-US" sz="3200" b="1" dirty="0">
                <a:latin typeface="Garamond" panose="02020404030301010803" pitchFamily="18" charset="0"/>
              </a:rPr>
              <a:t>Daniel Coughenour</a:t>
            </a:r>
          </a:p>
          <a:p>
            <a:pPr>
              <a:lnSpc>
                <a:spcPct val="100000"/>
              </a:lnSpc>
              <a:spcAft>
                <a:spcPts val="600"/>
              </a:spcAft>
            </a:pPr>
            <a:r>
              <a:rPr lang="en-US" sz="2000" dirty="0"/>
              <a:t>Manager, Financial Accounting</a:t>
            </a:r>
          </a:p>
          <a:p>
            <a:pPr>
              <a:lnSpc>
                <a:spcPct val="100000"/>
              </a:lnSpc>
              <a:spcAft>
                <a:spcPts val="600"/>
              </a:spcAft>
            </a:pPr>
            <a:r>
              <a:rPr lang="en-US" sz="1600" dirty="0">
                <a:hlinkClick r:id="rId2">
                  <a:extLst>
                    <a:ext uri="{A12FA001-AC4F-418D-AE19-62706E023703}">
                      <ahyp:hlinkClr xmlns:ahyp="http://schemas.microsoft.com/office/drawing/2018/hyperlinkcolor" val="tx"/>
                    </a:ext>
                  </a:extLst>
                </a:hlinkClick>
              </a:rPr>
              <a:t>dcoughenour@mypinellasclerk.gov</a:t>
            </a:r>
            <a:endParaRPr lang="en-US" sz="1600" dirty="0"/>
          </a:p>
          <a:p>
            <a:endParaRPr lang="en-US" sz="1600" dirty="0"/>
          </a:p>
        </p:txBody>
      </p:sp>
    </p:spTree>
    <p:extLst>
      <p:ext uri="{BB962C8B-B14F-4D97-AF65-F5344CB8AC3E}">
        <p14:creationId xmlns:p14="http://schemas.microsoft.com/office/powerpoint/2010/main" val="25125959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CA47-E308-4616-A500-0C10C11520A6}"/>
              </a:ext>
            </a:extLst>
          </p:cNvPr>
          <p:cNvSpPr>
            <a:spLocks noGrp="1"/>
          </p:cNvSpPr>
          <p:nvPr>
            <p:ph type="ctrTitle"/>
          </p:nvPr>
        </p:nvSpPr>
        <p:spPr>
          <a:xfrm>
            <a:off x="1524000" y="2339373"/>
            <a:ext cx="9144000" cy="1514997"/>
          </a:xfrm>
        </p:spPr>
        <p:txBody>
          <a:bodyPr/>
          <a:lstStyle/>
          <a:p>
            <a:r>
              <a:rPr lang="en-US" dirty="0"/>
              <a:t>Q &amp; A</a:t>
            </a:r>
          </a:p>
        </p:txBody>
      </p:sp>
    </p:spTree>
    <p:extLst>
      <p:ext uri="{BB962C8B-B14F-4D97-AF65-F5344CB8AC3E}">
        <p14:creationId xmlns:p14="http://schemas.microsoft.com/office/powerpoint/2010/main" val="26971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820D-05EA-46B5-A153-E7784B9B8E53}"/>
              </a:ext>
            </a:extLst>
          </p:cNvPr>
          <p:cNvSpPr>
            <a:spLocks noGrp="1"/>
          </p:cNvSpPr>
          <p:nvPr>
            <p:ph type="title"/>
          </p:nvPr>
        </p:nvSpPr>
        <p:spPr/>
        <p:txBody>
          <a:bodyPr/>
          <a:lstStyle/>
          <a:p>
            <a:r>
              <a:rPr lang="en-US" dirty="0"/>
              <a:t>Transparency Spending Users</a:t>
            </a:r>
          </a:p>
        </p:txBody>
      </p:sp>
      <p:graphicFrame>
        <p:nvGraphicFramePr>
          <p:cNvPr id="4" name="Diagram 3">
            <a:extLst>
              <a:ext uri="{FF2B5EF4-FFF2-40B4-BE49-F238E27FC236}">
                <a16:creationId xmlns:a16="http://schemas.microsoft.com/office/drawing/2014/main" id="{BA7C78CD-CB5B-4AD7-B929-A1BFD7949869}"/>
              </a:ext>
            </a:extLst>
          </p:cNvPr>
          <p:cNvGraphicFramePr/>
          <p:nvPr>
            <p:extLst>
              <p:ext uri="{D42A27DB-BD31-4B8C-83A1-F6EECF244321}">
                <p14:modId xmlns:p14="http://schemas.microsoft.com/office/powerpoint/2010/main" val="2947068228"/>
              </p:ext>
            </p:extLst>
          </p:nvPr>
        </p:nvGraphicFramePr>
        <p:xfrm>
          <a:off x="1444300" y="1812534"/>
          <a:ext cx="9303390" cy="4936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a:extLst>
              <a:ext uri="{FF2B5EF4-FFF2-40B4-BE49-F238E27FC236}">
                <a16:creationId xmlns:a16="http://schemas.microsoft.com/office/drawing/2014/main" id="{0561CA08-56D0-4116-99A9-2908C6E55BD2}"/>
              </a:ext>
            </a:extLst>
          </p:cNvPr>
          <p:cNvSpPr/>
          <p:nvPr/>
        </p:nvSpPr>
        <p:spPr>
          <a:xfrm>
            <a:off x="5105142" y="3474698"/>
            <a:ext cx="1981706" cy="1981706"/>
          </a:xfrm>
          <a:prstGeom prst="ellipse">
            <a:avLst/>
          </a:prstGeom>
          <a:solidFill>
            <a:schemeClr val="accent1">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pending in the Sunshine Link">
            <a:extLst>
              <a:ext uri="{FF2B5EF4-FFF2-40B4-BE49-F238E27FC236}">
                <a16:creationId xmlns:a16="http://schemas.microsoft.com/office/drawing/2014/main" id="{8D18BBE8-FE84-4C2C-B73A-B42FA68E79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9270" y="4108132"/>
            <a:ext cx="1793450" cy="71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091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C7F-BEB1-4017-AD78-C150FA726603}"/>
              </a:ext>
            </a:extLst>
          </p:cNvPr>
          <p:cNvSpPr>
            <a:spLocks noGrp="1"/>
          </p:cNvSpPr>
          <p:nvPr>
            <p:ph type="title"/>
          </p:nvPr>
        </p:nvSpPr>
        <p:spPr/>
        <p:txBody>
          <a:bodyPr/>
          <a:lstStyle/>
          <a:p>
            <a:r>
              <a:rPr lang="en-US" dirty="0"/>
              <a:t>Website Overview</a:t>
            </a:r>
          </a:p>
        </p:txBody>
      </p:sp>
      <p:sp>
        <p:nvSpPr>
          <p:cNvPr id="11" name="Content Placeholder 2">
            <a:extLst>
              <a:ext uri="{FF2B5EF4-FFF2-40B4-BE49-F238E27FC236}">
                <a16:creationId xmlns:a16="http://schemas.microsoft.com/office/drawing/2014/main" id="{46625D85-394E-4613-A351-3BED1ABAD2E8}"/>
              </a:ext>
            </a:extLst>
          </p:cNvPr>
          <p:cNvSpPr>
            <a:spLocks noGrp="1"/>
          </p:cNvSpPr>
          <p:nvPr>
            <p:ph idx="1"/>
          </p:nvPr>
        </p:nvSpPr>
        <p:spPr>
          <a:xfrm>
            <a:off x="4697131" y="2991695"/>
            <a:ext cx="7433350" cy="2293369"/>
          </a:xfrm>
        </p:spPr>
        <p:txBody>
          <a:bodyPr>
            <a:normAutofit/>
          </a:bodyPr>
          <a:lstStyle/>
          <a:p>
            <a:r>
              <a:rPr lang="en-US" dirty="0"/>
              <a:t>Link: </a:t>
            </a:r>
            <a:r>
              <a:rPr lang="en-US" i="1" dirty="0">
                <a:hlinkClick r:id="rId2" action="ppaction://hlinkfile">
                  <a:extLst>
                    <a:ext uri="{A12FA001-AC4F-418D-AE19-62706E023703}">
                      <ahyp:hlinkClr xmlns:ahyp="http://schemas.microsoft.com/office/drawing/2018/hyperlinkcolor" val="tx"/>
                    </a:ext>
                  </a:extLst>
                </a:hlinkClick>
              </a:rPr>
              <a:t>sits.mypinellasclerk.gov</a:t>
            </a:r>
            <a:endParaRPr lang="en-US" i="1" dirty="0"/>
          </a:p>
          <a:p>
            <a:r>
              <a:rPr lang="en-US" dirty="0"/>
              <a:t>Numerous ways to access</a:t>
            </a:r>
          </a:p>
          <a:p>
            <a:r>
              <a:rPr lang="en-US" dirty="0"/>
              <a:t>Search browser accessible</a:t>
            </a:r>
          </a:p>
          <a:p>
            <a:r>
              <a:rPr lang="en-US" dirty="0"/>
              <a:t>Instructions for navigating website</a:t>
            </a:r>
          </a:p>
        </p:txBody>
      </p:sp>
      <p:pic>
        <p:nvPicPr>
          <p:cNvPr id="12" name="Picture 2" descr="Spending in the Sunshine Link">
            <a:extLst>
              <a:ext uri="{FF2B5EF4-FFF2-40B4-BE49-F238E27FC236}">
                <a16:creationId xmlns:a16="http://schemas.microsoft.com/office/drawing/2014/main" id="{687E095F-A3D6-428D-81C0-53022BF6E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15" y="3170345"/>
            <a:ext cx="3683216" cy="146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7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3F93E-EFBE-452D-85B5-FD446C17E87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F0D90162-F877-4952-9B0C-86F51D68F8EC}"/>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1B80578-B4BD-42C7-9523-8105677460F3}"/>
              </a:ext>
            </a:extLst>
          </p:cNvPr>
          <p:cNvPicPr>
            <a:picLocks noChangeAspect="1"/>
          </p:cNvPicPr>
          <p:nvPr/>
        </p:nvPicPr>
        <p:blipFill rotWithShape="1">
          <a:blip r:embed="rId2"/>
          <a:srcRect l="6801" r="6582"/>
          <a:stretch/>
        </p:blipFill>
        <p:spPr>
          <a:xfrm>
            <a:off x="0" y="0"/>
            <a:ext cx="12192001" cy="6858000"/>
          </a:xfrm>
          <a:prstGeom prst="rect">
            <a:avLst/>
          </a:prstGeom>
        </p:spPr>
      </p:pic>
    </p:spTree>
    <p:extLst>
      <p:ext uri="{BB962C8B-B14F-4D97-AF65-F5344CB8AC3E}">
        <p14:creationId xmlns:p14="http://schemas.microsoft.com/office/powerpoint/2010/main" val="1767814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1824</TotalTime>
  <Words>2228</Words>
  <Application>Microsoft Office PowerPoint</Application>
  <PresentationFormat>Widescreen</PresentationFormat>
  <Paragraphs>238</Paragraphs>
  <Slides>65</Slides>
  <Notes>0</Notes>
  <HiddenSlides>9</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Calibri Light</vt:lpstr>
      <vt:lpstr>Garamond</vt:lpstr>
      <vt:lpstr>Office Theme</vt:lpstr>
      <vt:lpstr>Financial Transparency</vt:lpstr>
      <vt:lpstr>PowerPoint Presentation</vt:lpstr>
      <vt:lpstr>Agenda</vt:lpstr>
      <vt:lpstr>Key Features</vt:lpstr>
      <vt:lpstr>Website Overview</vt:lpstr>
      <vt:lpstr>Site History</vt:lpstr>
      <vt:lpstr>Transparency Spending Users</vt:lpstr>
      <vt:lpstr>Website Overview</vt:lpstr>
      <vt:lpstr>PowerPoint Presentation</vt:lpstr>
      <vt:lpstr>Instructional Videos</vt:lpstr>
      <vt:lpstr>Getting The Word Out</vt:lpstr>
      <vt:lpstr>Payroll Expenses</vt:lpstr>
      <vt:lpstr>Payroll Expenses</vt:lpstr>
      <vt:lpstr>PowerPoint Presentation</vt:lpstr>
      <vt:lpstr>PowerPoint Presentation</vt:lpstr>
      <vt:lpstr>Payroll Expenses  Employee Detail</vt:lpstr>
      <vt:lpstr>Payroll Expenses  Employee Detail</vt:lpstr>
      <vt:lpstr>Payroll Expenses  Employee Detail</vt:lpstr>
      <vt:lpstr>Vendor Expenses</vt:lpstr>
      <vt:lpstr>Vendor Expenses</vt:lpstr>
      <vt:lpstr>PowerPoint Presentation</vt:lpstr>
      <vt:lpstr>PowerPoint Presentation</vt:lpstr>
      <vt:lpstr>Vendor Expenses Expense Detail</vt:lpstr>
      <vt:lpstr>Vendor Expenses Expense Detail</vt:lpstr>
      <vt:lpstr>Vendor Expenses Expense Detail</vt:lpstr>
      <vt:lpstr>Vendor Expenses Expense Detail</vt:lpstr>
      <vt:lpstr>Expenses by Departments</vt:lpstr>
      <vt:lpstr>Expenses by Departments</vt:lpstr>
      <vt:lpstr>PowerPoint Presentation</vt:lpstr>
      <vt:lpstr>PowerPoint Presentation</vt:lpstr>
      <vt:lpstr>Expenses by Departments</vt:lpstr>
      <vt:lpstr>Expenses by Departments</vt:lpstr>
      <vt:lpstr>Expenses by Departments</vt:lpstr>
      <vt:lpstr>Expenses by Departments</vt:lpstr>
      <vt:lpstr>Expenses by Category</vt:lpstr>
      <vt:lpstr>Expenses by Category</vt:lpstr>
      <vt:lpstr>PowerPoint Presentation</vt:lpstr>
      <vt:lpstr>PowerPoint Presentation</vt:lpstr>
      <vt:lpstr>Expenses by Category</vt:lpstr>
      <vt:lpstr>Expenses by Category</vt:lpstr>
      <vt:lpstr>Legal Concerns</vt:lpstr>
      <vt:lpstr>Legal Concerns</vt:lpstr>
      <vt:lpstr>Legal Concerns</vt:lpstr>
      <vt:lpstr>Legal Concerns</vt:lpstr>
      <vt:lpstr>Legal Concerns</vt:lpstr>
      <vt:lpstr>Legal Concerns</vt:lpstr>
      <vt:lpstr>Legal Concerns</vt:lpstr>
      <vt:lpstr>Legal Concerns</vt:lpstr>
      <vt:lpstr>Technical Architecture</vt:lpstr>
      <vt:lpstr>High Level Process Flow</vt:lpstr>
      <vt:lpstr>High Level Process Flow</vt:lpstr>
      <vt:lpstr>Detailed Flow for Streaming</vt:lpstr>
      <vt:lpstr>Detailed Architecture Diagram</vt:lpstr>
      <vt:lpstr>Detailed Architecture Diagram</vt:lpstr>
      <vt:lpstr>Detailed Architecture Diagram</vt:lpstr>
      <vt:lpstr>Data Flow</vt:lpstr>
      <vt:lpstr>Data Flow</vt:lpstr>
      <vt:lpstr>Quality Control</vt:lpstr>
      <vt:lpstr>Quality Control</vt:lpstr>
      <vt:lpstr>Quality Control</vt:lpstr>
      <vt:lpstr>Quality Control</vt:lpstr>
      <vt:lpstr>Success Stories &amp; Impact</vt:lpstr>
      <vt:lpstr>Success Stories &amp; Impact</vt:lpstr>
      <vt:lpstr>Thank you!</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Coughenour, Daniel J</dc:creator>
  <cp:lastModifiedBy>Coughenour, Daniel J</cp:lastModifiedBy>
  <cp:revision>111</cp:revision>
  <dcterms:created xsi:type="dcterms:W3CDTF">2023-06-14T13:24:17Z</dcterms:created>
  <dcterms:modified xsi:type="dcterms:W3CDTF">2023-09-28T18:59:14Z</dcterms:modified>
</cp:coreProperties>
</file>