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4"/>
  </p:notesMasterIdLst>
  <p:sldIdLst>
    <p:sldId id="302" r:id="rId5"/>
    <p:sldId id="261" r:id="rId6"/>
    <p:sldId id="304" r:id="rId7"/>
    <p:sldId id="264" r:id="rId8"/>
    <p:sldId id="305" r:id="rId9"/>
    <p:sldId id="306" r:id="rId10"/>
    <p:sldId id="307" r:id="rId11"/>
    <p:sldId id="308" r:id="rId12"/>
    <p:sldId id="312" r:id="rId13"/>
    <p:sldId id="325" r:id="rId14"/>
    <p:sldId id="326" r:id="rId15"/>
    <p:sldId id="314" r:id="rId16"/>
    <p:sldId id="315" r:id="rId17"/>
    <p:sldId id="317" r:id="rId18"/>
    <p:sldId id="328" r:id="rId19"/>
    <p:sldId id="327" r:id="rId20"/>
    <p:sldId id="318" r:id="rId21"/>
    <p:sldId id="319" r:id="rId22"/>
    <p:sldId id="320" r:id="rId23"/>
    <p:sldId id="321" r:id="rId24"/>
    <p:sldId id="322" r:id="rId25"/>
    <p:sldId id="323" r:id="rId26"/>
    <p:sldId id="324"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257" r:id="rId60"/>
    <p:sldId id="268" r:id="rId61"/>
    <p:sldId id="301" r:id="rId62"/>
    <p:sldId id="262" r:id="rId6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A2418-B966-1A45-A27D-908C6BB5CAB7}" v="2" dt="2022-10-05T16:58:09.491"/>
    <p1510:client id="{3EA83C59-CABA-A1F0-E25C-2D5070746542}" v="197" dt="2022-10-04T20:07:37.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117" autoAdjust="0"/>
  </p:normalViewPr>
  <p:slideViewPr>
    <p:cSldViewPr snapToGrid="0">
      <p:cViewPr varScale="1">
        <p:scale>
          <a:sx n="130" d="100"/>
          <a:sy n="130" d="100"/>
        </p:scale>
        <p:origin x="5232" y="12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84037-B6B0-45E8-8A68-D56C3B610B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49BC62-EEE7-41A7-A4E8-146B9F7132F3}">
      <dgm:prSet custT="1"/>
      <dgm:spPr/>
      <dgm:t>
        <a:bodyPr/>
        <a:lstStyle/>
        <a:p>
          <a:pPr rtl="0"/>
          <a:r>
            <a:rPr lang="en-US" sz="2000" dirty="0"/>
            <a:t>The existing standards for compensated absences, principally Statement 16, had been in effect for over 24 years when the GASB began to reexamine them in 2018</a:t>
          </a:r>
        </a:p>
      </dgm:t>
    </dgm:pt>
    <dgm:pt modelId="{103E0796-D9AA-4FD2-ADCF-96EC6DD587CC}" type="parTrans" cxnId="{A016F961-FB43-4EC4-857B-377FD1F7699F}">
      <dgm:prSet/>
      <dgm:spPr/>
      <dgm:t>
        <a:bodyPr/>
        <a:lstStyle/>
        <a:p>
          <a:endParaRPr lang="en-US" sz="6600"/>
        </a:p>
      </dgm:t>
    </dgm:pt>
    <dgm:pt modelId="{FC2C97DF-B6E8-4971-AD48-1F16C191274C}" type="sibTrans" cxnId="{A016F961-FB43-4EC4-857B-377FD1F7699F}">
      <dgm:prSet/>
      <dgm:spPr/>
      <dgm:t>
        <a:bodyPr/>
        <a:lstStyle/>
        <a:p>
          <a:endParaRPr lang="en-US" sz="6600"/>
        </a:p>
      </dgm:t>
    </dgm:pt>
    <dgm:pt modelId="{0171611C-BB67-4DFD-BDA6-52846B680767}">
      <dgm:prSet custT="1"/>
      <dgm:spPr/>
      <dgm:t>
        <a:bodyPr/>
        <a:lstStyle/>
        <a:p>
          <a:pPr rtl="0"/>
          <a:r>
            <a:rPr lang="en-US" sz="2000"/>
            <a:t>The GASB’s reexamination found:</a:t>
          </a:r>
        </a:p>
      </dgm:t>
    </dgm:pt>
    <dgm:pt modelId="{397BAC3E-5C67-431F-834F-E88B5A59C13C}" type="parTrans" cxnId="{3E197072-9F0D-48FF-85FD-5682C70F8153}">
      <dgm:prSet/>
      <dgm:spPr/>
      <dgm:t>
        <a:bodyPr/>
        <a:lstStyle/>
        <a:p>
          <a:endParaRPr lang="en-US" sz="6600"/>
        </a:p>
      </dgm:t>
    </dgm:pt>
    <dgm:pt modelId="{0CF17A4F-DA2B-4367-8D51-7474559B70D4}" type="sibTrans" cxnId="{3E197072-9F0D-48FF-85FD-5682C70F8153}">
      <dgm:prSet/>
      <dgm:spPr/>
      <dgm:t>
        <a:bodyPr/>
        <a:lstStyle/>
        <a:p>
          <a:endParaRPr lang="en-US" sz="6600"/>
        </a:p>
      </dgm:t>
    </dgm:pt>
    <dgm:pt modelId="{8B622DA0-06BC-4B74-84A5-CAA721EDDEE6}">
      <dgm:prSet custT="1"/>
      <dgm:spPr/>
      <dgm:t>
        <a:bodyPr/>
        <a:lstStyle/>
        <a:p>
          <a:pPr rtl="0"/>
          <a:r>
            <a:rPr lang="en-US" sz="2000"/>
            <a:t>Variation in how the standards were being applied</a:t>
          </a:r>
        </a:p>
      </dgm:t>
    </dgm:pt>
    <dgm:pt modelId="{4B74A8E1-6AC8-4C75-AEA0-019E912993C9}" type="parTrans" cxnId="{60F0D972-328C-447F-9F0F-B23EBF7405B0}">
      <dgm:prSet/>
      <dgm:spPr/>
      <dgm:t>
        <a:bodyPr/>
        <a:lstStyle/>
        <a:p>
          <a:endParaRPr lang="en-US" sz="6600"/>
        </a:p>
      </dgm:t>
    </dgm:pt>
    <dgm:pt modelId="{D66682BD-5031-47EE-8773-6782C693FC08}" type="sibTrans" cxnId="{60F0D972-328C-447F-9F0F-B23EBF7405B0}">
      <dgm:prSet/>
      <dgm:spPr/>
      <dgm:t>
        <a:bodyPr/>
        <a:lstStyle/>
        <a:p>
          <a:endParaRPr lang="en-US" sz="6600"/>
        </a:p>
      </dgm:t>
    </dgm:pt>
    <dgm:pt modelId="{6B000146-2BA1-4E17-BF33-67AAFF0DEDD8}">
      <dgm:prSet custT="1"/>
      <dgm:spPr/>
      <dgm:t>
        <a:bodyPr/>
        <a:lstStyle/>
        <a:p>
          <a:pPr rtl="0"/>
          <a:r>
            <a:rPr lang="en-US" sz="2000"/>
            <a:t>A need for guidance for certain types of leave, such as paid time off (PTO)</a:t>
          </a:r>
        </a:p>
      </dgm:t>
    </dgm:pt>
    <dgm:pt modelId="{C1049656-A566-4EC7-81F1-A574ED9431A5}" type="parTrans" cxnId="{08AD01AC-8258-4778-B01B-F8A7566ED09A}">
      <dgm:prSet/>
      <dgm:spPr/>
      <dgm:t>
        <a:bodyPr/>
        <a:lstStyle/>
        <a:p>
          <a:endParaRPr lang="en-US" sz="6600"/>
        </a:p>
      </dgm:t>
    </dgm:pt>
    <dgm:pt modelId="{8C9953C0-D9C1-48DA-B6C8-AF58F2EB28CB}" type="sibTrans" cxnId="{08AD01AC-8258-4778-B01B-F8A7566ED09A}">
      <dgm:prSet/>
      <dgm:spPr/>
      <dgm:t>
        <a:bodyPr/>
        <a:lstStyle/>
        <a:p>
          <a:endParaRPr lang="en-US" sz="6600"/>
        </a:p>
      </dgm:t>
    </dgm:pt>
    <dgm:pt modelId="{7D6FC3C2-4CDA-45C9-A2C6-16E8978A22FD}">
      <dgm:prSet custT="1"/>
      <dgm:spPr/>
      <dgm:t>
        <a:bodyPr/>
        <a:lstStyle/>
        <a:p>
          <a:pPr rtl="0"/>
          <a:r>
            <a:rPr lang="en-US" sz="2000"/>
            <a:t>Provisions of the standards that were inconsistent with the Conceptual Framework, including using different recognition for conceptually similar leave and allowing two different methods of accounting for sick leave</a:t>
          </a:r>
        </a:p>
      </dgm:t>
    </dgm:pt>
    <dgm:pt modelId="{3C7C538B-DDE6-4C09-A3DF-1576EA88534D}" type="parTrans" cxnId="{E7719BFE-A1A1-4E03-8422-3ABEBFBE0F99}">
      <dgm:prSet/>
      <dgm:spPr/>
      <dgm:t>
        <a:bodyPr/>
        <a:lstStyle/>
        <a:p>
          <a:endParaRPr lang="en-US" sz="6600"/>
        </a:p>
      </dgm:t>
    </dgm:pt>
    <dgm:pt modelId="{DC3FC5A3-53C8-4E0F-859D-C23288FD2E88}" type="sibTrans" cxnId="{E7719BFE-A1A1-4E03-8422-3ABEBFBE0F99}">
      <dgm:prSet/>
      <dgm:spPr/>
      <dgm:t>
        <a:bodyPr/>
        <a:lstStyle/>
        <a:p>
          <a:endParaRPr lang="en-US" sz="6600"/>
        </a:p>
      </dgm:t>
    </dgm:pt>
    <dgm:pt modelId="{DBAC59DF-B07E-43F9-AB4C-997356062336}">
      <dgm:prSet custT="1"/>
      <dgm:spPr/>
      <dgm:t>
        <a:bodyPr/>
        <a:lstStyle/>
        <a:p>
          <a:pPr rtl="0"/>
          <a:r>
            <a:rPr lang="en-US" sz="2000"/>
            <a:t>Certain required disclosures were not as valuable to users as others</a:t>
          </a:r>
        </a:p>
      </dgm:t>
    </dgm:pt>
    <dgm:pt modelId="{26C906BA-9DDE-4A0B-AD33-403C2E6195BF}" type="parTrans" cxnId="{7129676F-7FA0-4CCB-B530-F3EAB6798BC9}">
      <dgm:prSet/>
      <dgm:spPr/>
      <dgm:t>
        <a:bodyPr/>
        <a:lstStyle/>
        <a:p>
          <a:endParaRPr lang="en-US" sz="6600"/>
        </a:p>
      </dgm:t>
    </dgm:pt>
    <dgm:pt modelId="{5432B778-1F1F-4539-9845-139245328534}" type="sibTrans" cxnId="{7129676F-7FA0-4CCB-B530-F3EAB6798BC9}">
      <dgm:prSet/>
      <dgm:spPr/>
      <dgm:t>
        <a:bodyPr/>
        <a:lstStyle/>
        <a:p>
          <a:endParaRPr lang="en-US" sz="6600"/>
        </a:p>
      </dgm:t>
    </dgm:pt>
    <dgm:pt modelId="{E908F158-FAA9-446A-98BD-BC0B0A9EDFC9}" type="pres">
      <dgm:prSet presAssocID="{8BF84037-B6B0-45E8-8A68-D56C3B610BC2}" presName="linear" presStyleCnt="0">
        <dgm:presLayoutVars>
          <dgm:dir/>
          <dgm:animLvl val="lvl"/>
          <dgm:resizeHandles val="exact"/>
        </dgm:presLayoutVars>
      </dgm:prSet>
      <dgm:spPr/>
    </dgm:pt>
    <dgm:pt modelId="{836ADFC9-7EEF-4AE0-9723-E3346F818951}" type="pres">
      <dgm:prSet presAssocID="{AE49BC62-EEE7-41A7-A4E8-146B9F7132F3}" presName="parentLin" presStyleCnt="0"/>
      <dgm:spPr/>
    </dgm:pt>
    <dgm:pt modelId="{FE846B97-6E58-4CBA-B061-EFF139964A8D}" type="pres">
      <dgm:prSet presAssocID="{AE49BC62-EEE7-41A7-A4E8-146B9F7132F3}" presName="parentLeftMargin" presStyleLbl="node1" presStyleIdx="0" presStyleCnt="2"/>
      <dgm:spPr/>
    </dgm:pt>
    <dgm:pt modelId="{0C60C519-BB19-4E58-BCA4-543E71D70744}" type="pres">
      <dgm:prSet presAssocID="{AE49BC62-EEE7-41A7-A4E8-146B9F7132F3}" presName="parentText" presStyleLbl="node1" presStyleIdx="0" presStyleCnt="2" custScaleX="129207" custScaleY="111649">
        <dgm:presLayoutVars>
          <dgm:chMax val="0"/>
          <dgm:bulletEnabled val="1"/>
        </dgm:presLayoutVars>
      </dgm:prSet>
      <dgm:spPr/>
    </dgm:pt>
    <dgm:pt modelId="{A527856E-3949-4802-9DE2-3709A0053DEB}" type="pres">
      <dgm:prSet presAssocID="{AE49BC62-EEE7-41A7-A4E8-146B9F7132F3}" presName="negativeSpace" presStyleCnt="0"/>
      <dgm:spPr/>
    </dgm:pt>
    <dgm:pt modelId="{C80B101E-1300-498D-A040-9E28E99ED0A5}" type="pres">
      <dgm:prSet presAssocID="{AE49BC62-EEE7-41A7-A4E8-146B9F7132F3}" presName="childText" presStyleLbl="conFgAcc1" presStyleIdx="0" presStyleCnt="2">
        <dgm:presLayoutVars>
          <dgm:bulletEnabled val="1"/>
        </dgm:presLayoutVars>
      </dgm:prSet>
      <dgm:spPr/>
    </dgm:pt>
    <dgm:pt modelId="{A2DF1D56-5C66-4FB9-BD7C-BC0AF0535108}" type="pres">
      <dgm:prSet presAssocID="{FC2C97DF-B6E8-4971-AD48-1F16C191274C}" presName="spaceBetweenRectangles" presStyleCnt="0"/>
      <dgm:spPr/>
    </dgm:pt>
    <dgm:pt modelId="{C87DF8E8-F6B9-4B23-8250-A3C3D0135FFF}" type="pres">
      <dgm:prSet presAssocID="{0171611C-BB67-4DFD-BDA6-52846B680767}" presName="parentLin" presStyleCnt="0"/>
      <dgm:spPr/>
    </dgm:pt>
    <dgm:pt modelId="{23CC8391-28D1-422F-BD5A-C74A7BEDED3F}" type="pres">
      <dgm:prSet presAssocID="{0171611C-BB67-4DFD-BDA6-52846B680767}" presName="parentLeftMargin" presStyleLbl="node1" presStyleIdx="0" presStyleCnt="2"/>
      <dgm:spPr/>
    </dgm:pt>
    <dgm:pt modelId="{D5C2E47F-C1D9-4309-AD41-A782FFDBC005}" type="pres">
      <dgm:prSet presAssocID="{0171611C-BB67-4DFD-BDA6-52846B680767}" presName="parentText" presStyleLbl="node1" presStyleIdx="1" presStyleCnt="2" custScaleX="128889">
        <dgm:presLayoutVars>
          <dgm:chMax val="0"/>
          <dgm:bulletEnabled val="1"/>
        </dgm:presLayoutVars>
      </dgm:prSet>
      <dgm:spPr/>
    </dgm:pt>
    <dgm:pt modelId="{D8731C6D-DCD4-463F-8467-37B6D424782B}" type="pres">
      <dgm:prSet presAssocID="{0171611C-BB67-4DFD-BDA6-52846B680767}" presName="negativeSpace" presStyleCnt="0"/>
      <dgm:spPr/>
    </dgm:pt>
    <dgm:pt modelId="{D6487BA6-4614-4F20-907A-B12B4F2E19E3}" type="pres">
      <dgm:prSet presAssocID="{0171611C-BB67-4DFD-BDA6-52846B680767}" presName="childText" presStyleLbl="conFgAcc1" presStyleIdx="1" presStyleCnt="2">
        <dgm:presLayoutVars>
          <dgm:bulletEnabled val="1"/>
        </dgm:presLayoutVars>
      </dgm:prSet>
      <dgm:spPr/>
    </dgm:pt>
  </dgm:ptLst>
  <dgm:cxnLst>
    <dgm:cxn modelId="{B6EEC510-FAAB-49B5-ADE2-803010FC562B}" type="presOf" srcId="{0171611C-BB67-4DFD-BDA6-52846B680767}" destId="{D5C2E47F-C1D9-4309-AD41-A782FFDBC005}" srcOrd="1" destOrd="0" presId="urn:microsoft.com/office/officeart/2005/8/layout/list1"/>
    <dgm:cxn modelId="{BC040717-A24A-4960-A8AA-FA08FE2108AA}" type="presOf" srcId="{8BF84037-B6B0-45E8-8A68-D56C3B610BC2}" destId="{E908F158-FAA9-446A-98BD-BC0B0A9EDFC9}" srcOrd="0" destOrd="0" presId="urn:microsoft.com/office/officeart/2005/8/layout/list1"/>
    <dgm:cxn modelId="{A9B7243D-8239-4CEC-A54A-BC36E2D88669}" type="presOf" srcId="{7D6FC3C2-4CDA-45C9-A2C6-16E8978A22FD}" destId="{D6487BA6-4614-4F20-907A-B12B4F2E19E3}" srcOrd="0" destOrd="2" presId="urn:microsoft.com/office/officeart/2005/8/layout/list1"/>
    <dgm:cxn modelId="{A016F961-FB43-4EC4-857B-377FD1F7699F}" srcId="{8BF84037-B6B0-45E8-8A68-D56C3B610BC2}" destId="{AE49BC62-EEE7-41A7-A4E8-146B9F7132F3}" srcOrd="0" destOrd="0" parTransId="{103E0796-D9AA-4FD2-ADCF-96EC6DD587CC}" sibTransId="{FC2C97DF-B6E8-4971-AD48-1F16C191274C}"/>
    <dgm:cxn modelId="{7129676F-7FA0-4CCB-B530-F3EAB6798BC9}" srcId="{0171611C-BB67-4DFD-BDA6-52846B680767}" destId="{DBAC59DF-B07E-43F9-AB4C-997356062336}" srcOrd="3" destOrd="0" parTransId="{26C906BA-9DDE-4A0B-AD33-403C2E6195BF}" sibTransId="{5432B778-1F1F-4539-9845-139245328534}"/>
    <dgm:cxn modelId="{3E197072-9F0D-48FF-85FD-5682C70F8153}" srcId="{8BF84037-B6B0-45E8-8A68-D56C3B610BC2}" destId="{0171611C-BB67-4DFD-BDA6-52846B680767}" srcOrd="1" destOrd="0" parTransId="{397BAC3E-5C67-431F-834F-E88B5A59C13C}" sibTransId="{0CF17A4F-DA2B-4367-8D51-7474559B70D4}"/>
    <dgm:cxn modelId="{4F5EC152-5959-4C32-B788-57E264585551}" type="presOf" srcId="{AE49BC62-EEE7-41A7-A4E8-146B9F7132F3}" destId="{FE846B97-6E58-4CBA-B061-EFF139964A8D}" srcOrd="0" destOrd="0" presId="urn:microsoft.com/office/officeart/2005/8/layout/list1"/>
    <dgm:cxn modelId="{60F0D972-328C-447F-9F0F-B23EBF7405B0}" srcId="{0171611C-BB67-4DFD-BDA6-52846B680767}" destId="{8B622DA0-06BC-4B74-84A5-CAA721EDDEE6}" srcOrd="0" destOrd="0" parTransId="{4B74A8E1-6AC8-4C75-AEA0-019E912993C9}" sibTransId="{D66682BD-5031-47EE-8773-6782C693FC08}"/>
    <dgm:cxn modelId="{4DD92F83-2C4D-4B7B-AE13-4BD91FF29476}" type="presOf" srcId="{0171611C-BB67-4DFD-BDA6-52846B680767}" destId="{23CC8391-28D1-422F-BD5A-C74A7BEDED3F}" srcOrd="0" destOrd="0" presId="urn:microsoft.com/office/officeart/2005/8/layout/list1"/>
    <dgm:cxn modelId="{9998DA9C-D815-4CEB-9A8E-15A8CF3C2260}" type="presOf" srcId="{8B622DA0-06BC-4B74-84A5-CAA721EDDEE6}" destId="{D6487BA6-4614-4F20-907A-B12B4F2E19E3}" srcOrd="0" destOrd="0" presId="urn:microsoft.com/office/officeart/2005/8/layout/list1"/>
    <dgm:cxn modelId="{08AD01AC-8258-4778-B01B-F8A7566ED09A}" srcId="{0171611C-BB67-4DFD-BDA6-52846B680767}" destId="{6B000146-2BA1-4E17-BF33-67AAFF0DEDD8}" srcOrd="1" destOrd="0" parTransId="{C1049656-A566-4EC7-81F1-A574ED9431A5}" sibTransId="{8C9953C0-D9C1-48DA-B6C8-AF58F2EB28CB}"/>
    <dgm:cxn modelId="{79F13BB1-CF67-480F-94E4-00FF5A2ECE09}" type="presOf" srcId="{6B000146-2BA1-4E17-BF33-67AAFF0DEDD8}" destId="{D6487BA6-4614-4F20-907A-B12B4F2E19E3}" srcOrd="0" destOrd="1" presId="urn:microsoft.com/office/officeart/2005/8/layout/list1"/>
    <dgm:cxn modelId="{6DB10BC1-A47F-4289-B76D-33CBF828BCD4}" type="presOf" srcId="{AE49BC62-EEE7-41A7-A4E8-146B9F7132F3}" destId="{0C60C519-BB19-4E58-BCA4-543E71D70744}" srcOrd="1" destOrd="0" presId="urn:microsoft.com/office/officeart/2005/8/layout/list1"/>
    <dgm:cxn modelId="{E1C179D7-571D-4250-BF2A-EA9396264F09}" type="presOf" srcId="{DBAC59DF-B07E-43F9-AB4C-997356062336}" destId="{D6487BA6-4614-4F20-907A-B12B4F2E19E3}" srcOrd="0" destOrd="3" presId="urn:microsoft.com/office/officeart/2005/8/layout/list1"/>
    <dgm:cxn modelId="{E7719BFE-A1A1-4E03-8422-3ABEBFBE0F99}" srcId="{0171611C-BB67-4DFD-BDA6-52846B680767}" destId="{7D6FC3C2-4CDA-45C9-A2C6-16E8978A22FD}" srcOrd="2" destOrd="0" parTransId="{3C7C538B-DDE6-4C09-A3DF-1576EA88534D}" sibTransId="{DC3FC5A3-53C8-4E0F-859D-C23288FD2E88}"/>
    <dgm:cxn modelId="{3A290864-D606-47DB-9BE0-02C31EB9CBA4}" type="presParOf" srcId="{E908F158-FAA9-446A-98BD-BC0B0A9EDFC9}" destId="{836ADFC9-7EEF-4AE0-9723-E3346F818951}" srcOrd="0" destOrd="0" presId="urn:microsoft.com/office/officeart/2005/8/layout/list1"/>
    <dgm:cxn modelId="{99FD506C-E0AF-45D1-922F-2F733FAF7E4C}" type="presParOf" srcId="{836ADFC9-7EEF-4AE0-9723-E3346F818951}" destId="{FE846B97-6E58-4CBA-B061-EFF139964A8D}" srcOrd="0" destOrd="0" presId="urn:microsoft.com/office/officeart/2005/8/layout/list1"/>
    <dgm:cxn modelId="{4FD88819-DF2F-470C-87A2-7DF9A7174064}" type="presParOf" srcId="{836ADFC9-7EEF-4AE0-9723-E3346F818951}" destId="{0C60C519-BB19-4E58-BCA4-543E71D70744}" srcOrd="1" destOrd="0" presId="urn:microsoft.com/office/officeart/2005/8/layout/list1"/>
    <dgm:cxn modelId="{75470283-292E-4E94-A764-16DC881DB0EF}" type="presParOf" srcId="{E908F158-FAA9-446A-98BD-BC0B0A9EDFC9}" destId="{A527856E-3949-4802-9DE2-3709A0053DEB}" srcOrd="1" destOrd="0" presId="urn:microsoft.com/office/officeart/2005/8/layout/list1"/>
    <dgm:cxn modelId="{44561991-76F5-491E-9BD6-8DE2194D239C}" type="presParOf" srcId="{E908F158-FAA9-446A-98BD-BC0B0A9EDFC9}" destId="{C80B101E-1300-498D-A040-9E28E99ED0A5}" srcOrd="2" destOrd="0" presId="urn:microsoft.com/office/officeart/2005/8/layout/list1"/>
    <dgm:cxn modelId="{35E5D934-6E88-4D7B-BCE4-0E975102CAD0}" type="presParOf" srcId="{E908F158-FAA9-446A-98BD-BC0B0A9EDFC9}" destId="{A2DF1D56-5C66-4FB9-BD7C-BC0AF0535108}" srcOrd="3" destOrd="0" presId="urn:microsoft.com/office/officeart/2005/8/layout/list1"/>
    <dgm:cxn modelId="{79389C57-8530-4989-9A93-1CE957BD5E42}" type="presParOf" srcId="{E908F158-FAA9-446A-98BD-BC0B0A9EDFC9}" destId="{C87DF8E8-F6B9-4B23-8250-A3C3D0135FFF}" srcOrd="4" destOrd="0" presId="urn:microsoft.com/office/officeart/2005/8/layout/list1"/>
    <dgm:cxn modelId="{8C1A1DED-48A1-48AB-BBA9-D3985560EEFA}" type="presParOf" srcId="{C87DF8E8-F6B9-4B23-8250-A3C3D0135FFF}" destId="{23CC8391-28D1-422F-BD5A-C74A7BEDED3F}" srcOrd="0" destOrd="0" presId="urn:microsoft.com/office/officeart/2005/8/layout/list1"/>
    <dgm:cxn modelId="{7B9BCB14-3EC4-4CCB-AEEB-4D5492B03426}" type="presParOf" srcId="{C87DF8E8-F6B9-4B23-8250-A3C3D0135FFF}" destId="{D5C2E47F-C1D9-4309-AD41-A782FFDBC005}" srcOrd="1" destOrd="0" presId="urn:microsoft.com/office/officeart/2005/8/layout/list1"/>
    <dgm:cxn modelId="{03428F03-7F32-4B11-A77D-BD3CEBD982D5}" type="presParOf" srcId="{E908F158-FAA9-446A-98BD-BC0B0A9EDFC9}" destId="{D8731C6D-DCD4-463F-8467-37B6D424782B}" srcOrd="5" destOrd="0" presId="urn:microsoft.com/office/officeart/2005/8/layout/list1"/>
    <dgm:cxn modelId="{E434B504-54F3-4FE3-85E7-DA11AC6822FA}" type="presParOf" srcId="{E908F158-FAA9-446A-98BD-BC0B0A9EDFC9}" destId="{D6487BA6-4614-4F20-907A-B12B4F2E19E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51EF23-9654-44BC-8A92-CDB8B4E4003A}"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A57BE51E-1CA2-4919-8682-57D445307A3D}">
      <dgm:prSet custT="1"/>
      <dgm:spPr/>
      <dgm:t>
        <a:bodyPr/>
        <a:lstStyle/>
        <a:p>
          <a:pPr rtl="0"/>
          <a:r>
            <a:rPr lang="en-US" sz="2000" b="0" dirty="0">
              <a:latin typeface="Calibri"/>
              <a:cs typeface="Calibri"/>
            </a:rPr>
            <a:t>This represents a change to accounting for defined contribution pensions and OPEB</a:t>
          </a:r>
        </a:p>
      </dgm:t>
    </dgm:pt>
    <dgm:pt modelId="{1A16086A-FDD5-4F8F-B9AE-7442F6EA6B20}" type="parTrans" cxnId="{89A7989D-32E8-492B-80E4-0B337A53A2B3}">
      <dgm:prSet/>
      <dgm:spPr/>
      <dgm:t>
        <a:bodyPr/>
        <a:lstStyle/>
        <a:p>
          <a:endParaRPr lang="en-US">
            <a:latin typeface="Georgia" panose="02040502050405020303" pitchFamily="18" charset="0"/>
          </a:endParaRPr>
        </a:p>
      </dgm:t>
    </dgm:pt>
    <dgm:pt modelId="{0F3DF7EC-72C6-4603-B037-53F93BACEDFF}" type="sibTrans" cxnId="{89A7989D-32E8-492B-80E4-0B337A53A2B3}">
      <dgm:prSet/>
      <dgm:spPr/>
      <dgm:t>
        <a:bodyPr/>
        <a:lstStyle/>
        <a:p>
          <a:endParaRPr lang="en-US">
            <a:latin typeface="Georgia" panose="02040502050405020303" pitchFamily="18" charset="0"/>
          </a:endParaRPr>
        </a:p>
      </dgm:t>
    </dgm:pt>
    <dgm:pt modelId="{F8E7B8CC-0D6B-420E-82B0-E8F371FE5C72}">
      <dgm:prSet/>
      <dgm:spPr/>
      <dgm:t>
        <a:bodyPr/>
        <a:lstStyle/>
        <a:p>
          <a:pPr rtl="0"/>
          <a:r>
            <a:rPr lang="en-US" b="0" dirty="0">
              <a:latin typeface="Calibri"/>
              <a:cs typeface="Calibri"/>
            </a:rPr>
            <a:t>In general, li</a:t>
          </a:r>
          <a:r>
            <a:rPr lang="en-US" dirty="0">
              <a:latin typeface="Calibri"/>
              <a:cs typeface="Calibri"/>
            </a:rPr>
            <a:t>abilities for DC pensions and OPEB arise only from differences between amounts recognized as pension/OPEB expense and amounts paid by the employer to the pension/OPEB plan</a:t>
          </a:r>
        </a:p>
      </dgm:t>
    </dgm:pt>
    <dgm:pt modelId="{E94BFB9B-E0E1-40B3-B6E8-A0137C647B32}" type="parTrans" cxnId="{8E8A2937-C0A5-4C9D-A758-0BE3AD16D395}">
      <dgm:prSet/>
      <dgm:spPr/>
      <dgm:t>
        <a:bodyPr/>
        <a:lstStyle/>
        <a:p>
          <a:endParaRPr lang="en-US">
            <a:latin typeface="Georgia" panose="02040502050405020303" pitchFamily="18" charset="0"/>
          </a:endParaRPr>
        </a:p>
      </dgm:t>
    </dgm:pt>
    <dgm:pt modelId="{7415C723-AADE-4D69-8D2E-F99204756B65}" type="sibTrans" cxnId="{8E8A2937-C0A5-4C9D-A758-0BE3AD16D395}">
      <dgm:prSet/>
      <dgm:spPr/>
      <dgm:t>
        <a:bodyPr/>
        <a:lstStyle/>
        <a:p>
          <a:endParaRPr lang="en-US">
            <a:latin typeface="Georgia" panose="02040502050405020303" pitchFamily="18" charset="0"/>
          </a:endParaRPr>
        </a:p>
      </dgm:t>
    </dgm:pt>
    <dgm:pt modelId="{BB0DBE8D-4C54-428B-ABD5-62CD326E69FE}">
      <dgm:prSet/>
      <dgm:spPr/>
      <dgm:t>
        <a:bodyPr/>
        <a:lstStyle/>
        <a:p>
          <a:pPr rtl="0"/>
          <a:r>
            <a:rPr lang="en-US" dirty="0">
              <a:latin typeface="Calibri"/>
              <a:cs typeface="Calibri"/>
            </a:rPr>
            <a:t>Going forward, there will be a liability related to DC pensions and OPEB recognized as the related liability for leave that has not been used is recognized</a:t>
          </a:r>
        </a:p>
      </dgm:t>
    </dgm:pt>
    <dgm:pt modelId="{C7B586B9-D0E2-48F7-8D6D-925592296BA3}" type="parTrans" cxnId="{7F8F336D-530E-4E8C-97D1-532B332B75A4}">
      <dgm:prSet/>
      <dgm:spPr/>
      <dgm:t>
        <a:bodyPr/>
        <a:lstStyle/>
        <a:p>
          <a:endParaRPr lang="en-US">
            <a:latin typeface="Georgia" panose="02040502050405020303" pitchFamily="18" charset="0"/>
          </a:endParaRPr>
        </a:p>
      </dgm:t>
    </dgm:pt>
    <dgm:pt modelId="{9A0779F0-3514-4808-9375-851964B264C9}" type="sibTrans" cxnId="{7F8F336D-530E-4E8C-97D1-532B332B75A4}">
      <dgm:prSet/>
      <dgm:spPr/>
      <dgm:t>
        <a:bodyPr/>
        <a:lstStyle/>
        <a:p>
          <a:endParaRPr lang="en-US">
            <a:latin typeface="Georgia" panose="02040502050405020303" pitchFamily="18" charset="0"/>
          </a:endParaRPr>
        </a:p>
      </dgm:t>
    </dgm:pt>
    <dgm:pt modelId="{07413CE0-D59B-4C73-8A4A-9E87F3949232}" type="pres">
      <dgm:prSet presAssocID="{A551EF23-9654-44BC-8A92-CDB8B4E4003A}" presName="Name0" presStyleCnt="0">
        <dgm:presLayoutVars>
          <dgm:chMax val="3"/>
          <dgm:chPref val="1"/>
          <dgm:dir/>
          <dgm:animLvl val="lvl"/>
          <dgm:resizeHandles/>
        </dgm:presLayoutVars>
      </dgm:prSet>
      <dgm:spPr/>
    </dgm:pt>
    <dgm:pt modelId="{52BD0153-03A9-4E87-B726-11BBA0595BD9}" type="pres">
      <dgm:prSet presAssocID="{A551EF23-9654-44BC-8A92-CDB8B4E4003A}" presName="outerBox" presStyleCnt="0"/>
      <dgm:spPr/>
    </dgm:pt>
    <dgm:pt modelId="{361FA6EE-B7AE-40C3-8C8E-4146180DCF90}" type="pres">
      <dgm:prSet presAssocID="{A551EF23-9654-44BC-8A92-CDB8B4E4003A}" presName="outerBoxParent" presStyleLbl="node1" presStyleIdx="0" presStyleCnt="1"/>
      <dgm:spPr/>
    </dgm:pt>
    <dgm:pt modelId="{275F945D-63BD-4EEB-984C-FF5C3CB18990}" type="pres">
      <dgm:prSet presAssocID="{A551EF23-9654-44BC-8A92-CDB8B4E4003A}" presName="outerBoxChildren" presStyleCnt="0"/>
      <dgm:spPr/>
    </dgm:pt>
    <dgm:pt modelId="{80814C4E-BE32-4800-B02A-5769F64B934C}" type="pres">
      <dgm:prSet presAssocID="{F8E7B8CC-0D6B-420E-82B0-E8F371FE5C72}" presName="oChild" presStyleLbl="fgAcc1" presStyleIdx="0" presStyleCnt="2">
        <dgm:presLayoutVars>
          <dgm:bulletEnabled val="1"/>
        </dgm:presLayoutVars>
      </dgm:prSet>
      <dgm:spPr/>
    </dgm:pt>
    <dgm:pt modelId="{47E0C2CA-94EA-43B5-A6B2-3CAC0FE8AE88}" type="pres">
      <dgm:prSet presAssocID="{7415C723-AADE-4D69-8D2E-F99204756B65}" presName="outerSibTrans" presStyleCnt="0"/>
      <dgm:spPr/>
    </dgm:pt>
    <dgm:pt modelId="{72CD86E7-F593-41DC-9343-269D30572934}" type="pres">
      <dgm:prSet presAssocID="{BB0DBE8D-4C54-428B-ABD5-62CD326E69FE}" presName="oChild" presStyleLbl="fgAcc1" presStyleIdx="1" presStyleCnt="2">
        <dgm:presLayoutVars>
          <dgm:bulletEnabled val="1"/>
        </dgm:presLayoutVars>
      </dgm:prSet>
      <dgm:spPr/>
    </dgm:pt>
  </dgm:ptLst>
  <dgm:cxnLst>
    <dgm:cxn modelId="{8E8A2937-C0A5-4C9D-A758-0BE3AD16D395}" srcId="{A57BE51E-1CA2-4919-8682-57D445307A3D}" destId="{F8E7B8CC-0D6B-420E-82B0-E8F371FE5C72}" srcOrd="0" destOrd="0" parTransId="{E94BFB9B-E0E1-40B3-B6E8-A0137C647B32}" sibTransId="{7415C723-AADE-4D69-8D2E-F99204756B65}"/>
    <dgm:cxn modelId="{065DB144-63C2-4707-A01E-30D1B41058A8}" type="presOf" srcId="{A57BE51E-1CA2-4919-8682-57D445307A3D}" destId="{361FA6EE-B7AE-40C3-8C8E-4146180DCF90}" srcOrd="0" destOrd="0" presId="urn:microsoft.com/office/officeart/2005/8/layout/target2"/>
    <dgm:cxn modelId="{7F8F336D-530E-4E8C-97D1-532B332B75A4}" srcId="{A57BE51E-1CA2-4919-8682-57D445307A3D}" destId="{BB0DBE8D-4C54-428B-ABD5-62CD326E69FE}" srcOrd="1" destOrd="0" parTransId="{C7B586B9-D0E2-48F7-8D6D-925592296BA3}" sibTransId="{9A0779F0-3514-4808-9375-851964B264C9}"/>
    <dgm:cxn modelId="{5AC77876-A9A7-474E-81B5-E75D4ECDE07F}" type="presOf" srcId="{F8E7B8CC-0D6B-420E-82B0-E8F371FE5C72}" destId="{80814C4E-BE32-4800-B02A-5769F64B934C}" srcOrd="0" destOrd="0" presId="urn:microsoft.com/office/officeart/2005/8/layout/target2"/>
    <dgm:cxn modelId="{89A7989D-32E8-492B-80E4-0B337A53A2B3}" srcId="{A551EF23-9654-44BC-8A92-CDB8B4E4003A}" destId="{A57BE51E-1CA2-4919-8682-57D445307A3D}" srcOrd="0" destOrd="0" parTransId="{1A16086A-FDD5-4F8F-B9AE-7442F6EA6B20}" sibTransId="{0F3DF7EC-72C6-4603-B037-53F93BACEDFF}"/>
    <dgm:cxn modelId="{A88B99AC-BDEB-496A-BCF2-0F42252D4879}" type="presOf" srcId="{A551EF23-9654-44BC-8A92-CDB8B4E4003A}" destId="{07413CE0-D59B-4C73-8A4A-9E87F3949232}" srcOrd="0" destOrd="0" presId="urn:microsoft.com/office/officeart/2005/8/layout/target2"/>
    <dgm:cxn modelId="{1B715BE1-7009-4FEA-818C-5DA042400B3E}" type="presOf" srcId="{BB0DBE8D-4C54-428B-ABD5-62CD326E69FE}" destId="{72CD86E7-F593-41DC-9343-269D30572934}" srcOrd="0" destOrd="0" presId="urn:microsoft.com/office/officeart/2005/8/layout/target2"/>
    <dgm:cxn modelId="{2277E1BD-30BF-46CF-AA86-A8F2E9C9923C}" type="presParOf" srcId="{07413CE0-D59B-4C73-8A4A-9E87F3949232}" destId="{52BD0153-03A9-4E87-B726-11BBA0595BD9}" srcOrd="0" destOrd="0" presId="urn:microsoft.com/office/officeart/2005/8/layout/target2"/>
    <dgm:cxn modelId="{7A867AB3-33B6-4201-AC8F-8BD324C20B5B}" type="presParOf" srcId="{52BD0153-03A9-4E87-B726-11BBA0595BD9}" destId="{361FA6EE-B7AE-40C3-8C8E-4146180DCF90}" srcOrd="0" destOrd="0" presId="urn:microsoft.com/office/officeart/2005/8/layout/target2"/>
    <dgm:cxn modelId="{B7D9EBC1-4536-4FF9-8EE1-CB9E47BE5DD5}" type="presParOf" srcId="{52BD0153-03A9-4E87-B726-11BBA0595BD9}" destId="{275F945D-63BD-4EEB-984C-FF5C3CB18990}" srcOrd="1" destOrd="0" presId="urn:microsoft.com/office/officeart/2005/8/layout/target2"/>
    <dgm:cxn modelId="{9807B96C-38F8-476D-8ECB-D6399B90F8A2}" type="presParOf" srcId="{275F945D-63BD-4EEB-984C-FF5C3CB18990}" destId="{80814C4E-BE32-4800-B02A-5769F64B934C}" srcOrd="0" destOrd="0" presId="urn:microsoft.com/office/officeart/2005/8/layout/target2"/>
    <dgm:cxn modelId="{BAFA7F46-8BCD-4321-85F3-FB637EA5B834}" type="presParOf" srcId="{275F945D-63BD-4EEB-984C-FF5C3CB18990}" destId="{47E0C2CA-94EA-43B5-A6B2-3CAC0FE8AE88}" srcOrd="1" destOrd="0" presId="urn:microsoft.com/office/officeart/2005/8/layout/target2"/>
    <dgm:cxn modelId="{D8348DF8-6A1A-4562-AA6C-4FC1E2FC2A52}" type="presParOf" srcId="{275F945D-63BD-4EEB-984C-FF5C3CB18990}" destId="{72CD86E7-F593-41DC-9343-269D30572934}" srcOrd="2"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dirty="0"/>
            <a:t>In general, a liability should be measured using an employee’s pay rate as of the date of the financial statements</a:t>
          </a:r>
        </a:p>
      </dgm:t>
    </dgm:pt>
    <dgm:pt modelId="{46467AAD-CC19-41D2-97EB-7046E3054D5B}" type="parTrans" cxnId="{401CEEFD-5C98-4666-B7D6-20FF3AEA73C9}">
      <dgm:prSet/>
      <dgm:spPr/>
      <dgm:t>
        <a:bodyPr/>
        <a:lstStyle/>
        <a:p>
          <a:endParaRPr lang="en-US" sz="2000"/>
        </a:p>
      </dgm:t>
    </dgm:pt>
    <dgm:pt modelId="{B05B2EDE-E466-48C4-85FA-D75BF789D586}" type="sibTrans" cxnId="{401CEEFD-5C98-4666-B7D6-20FF3AEA73C9}">
      <dgm:prSet/>
      <dgm:spPr/>
      <dgm:t>
        <a:bodyPr/>
        <a:lstStyle/>
        <a:p>
          <a:endParaRPr lang="en-US" sz="2000"/>
        </a:p>
      </dgm:t>
    </dgm:pt>
    <dgm:pt modelId="{0991D037-CD2D-4E22-B30B-4453B76D4213}">
      <dgm:prSet custT="1"/>
      <dgm:spPr/>
      <dgm:t>
        <a:bodyPr/>
        <a:lstStyle/>
        <a:p>
          <a:pPr rtl="0"/>
          <a:r>
            <a:rPr lang="en-US" sz="2000" dirty="0"/>
            <a:t>Leave more likely than not to be paid at a rate different from the employee’s pay rate should be measured using the different rate </a:t>
          </a:r>
        </a:p>
      </dgm:t>
    </dgm:pt>
    <dgm:pt modelId="{BA341172-68A8-4261-994B-89CD70D3DF69}" type="parTrans" cxnId="{F234F985-1FE0-4180-A325-D224091B1E71}">
      <dgm:prSet/>
      <dgm:spPr/>
      <dgm:t>
        <a:bodyPr/>
        <a:lstStyle/>
        <a:p>
          <a:endParaRPr lang="en-US" sz="2000"/>
        </a:p>
      </dgm:t>
    </dgm:pt>
    <dgm:pt modelId="{F2589DBA-A07F-4C01-9A93-E7D1EBBFB910}" type="sibTrans" cxnId="{F234F985-1FE0-4180-A325-D224091B1E71}">
      <dgm:prSet/>
      <dgm:spPr/>
      <dgm:t>
        <a:bodyPr/>
        <a:lstStyle/>
        <a:p>
          <a:endParaRPr lang="en-US" sz="2000"/>
        </a:p>
      </dgm:t>
    </dgm:pt>
    <dgm:pt modelId="{B60C9B07-3779-4BBE-B6F9-0DDDAF3B3082}">
      <dgm:prSet custT="1"/>
      <dgm:spPr/>
      <dgm:t>
        <a:bodyPr/>
        <a:lstStyle/>
        <a:p>
          <a:pPr rtl="0"/>
          <a:r>
            <a:rPr lang="en-US" sz="2000" dirty="0"/>
            <a:t>Leave not attributable to a specific employee, such as leave donated to a shared pool, should be measured using an estimated pay rate representative of the eligible employees</a:t>
          </a:r>
        </a:p>
      </dgm:t>
    </dgm:pt>
    <dgm:pt modelId="{FA01524B-033F-4DB9-8FE9-27F52EB2A61A}" type="parTrans" cxnId="{09673AC2-2BC5-42C0-B994-45BDA2FE54C8}">
      <dgm:prSet/>
      <dgm:spPr/>
      <dgm:t>
        <a:bodyPr/>
        <a:lstStyle/>
        <a:p>
          <a:endParaRPr lang="en-US" sz="2000"/>
        </a:p>
      </dgm:t>
    </dgm:pt>
    <dgm:pt modelId="{8F3AA523-532A-445C-92EE-D8D53217B1AB}" type="sibTrans" cxnId="{09673AC2-2BC5-42C0-B994-45BDA2FE54C8}">
      <dgm:prSet/>
      <dgm:spPr/>
      <dgm:t>
        <a:bodyPr/>
        <a:lstStyle/>
        <a:p>
          <a:endParaRPr lang="en-US" sz="2000"/>
        </a:p>
      </dgm:t>
    </dgm:pt>
    <dgm:pt modelId="{76953523-EF31-4F28-9088-8F5A34A83C4F}">
      <dgm:prSet custT="1"/>
      <dgm:spPr/>
      <dgm:t>
        <a:bodyPr/>
        <a:lstStyle/>
        <a:p>
          <a:r>
            <a:rPr lang="en-US" sz="2000" dirty="0"/>
            <a:t>Leave more likely than not to be settled by noncash means other than conversion to DB pension or OPEB should be based on the amount for which it is more likely than not to be settled</a:t>
          </a:r>
        </a:p>
      </dgm:t>
    </dgm:pt>
    <dgm:pt modelId="{CBA5A5D3-74ED-40EC-964A-2EF8C1DB75DB}" type="parTrans" cxnId="{1367D958-B28F-4BDE-A7AF-5FB29910BB2A}">
      <dgm:prSet/>
      <dgm:spPr/>
      <dgm:t>
        <a:bodyPr/>
        <a:lstStyle/>
        <a:p>
          <a:endParaRPr lang="en-US"/>
        </a:p>
      </dgm:t>
    </dgm:pt>
    <dgm:pt modelId="{26D4377F-3517-493C-8676-D4201CD573C4}" type="sibTrans" cxnId="{1367D958-B28F-4BDE-A7AF-5FB29910BB2A}">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1"/>
      <dgm:spPr/>
    </dgm:pt>
    <dgm:pt modelId="{9045EE8B-EC34-4DC7-966A-50CD4FDF9D6A}" type="pres">
      <dgm:prSet presAssocID="{A085C73B-CF5B-4C1A-ABC3-856543851893}" presName="parentText" presStyleLbl="node1" presStyleIdx="0" presStyleCnt="1" custScaleX="128889" custScaleY="87546">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1">
        <dgm:presLayoutVars>
          <dgm:bulletEnabled val="1"/>
        </dgm:presLayoutVars>
      </dgm:prSet>
      <dgm:spPr/>
    </dgm:pt>
  </dgm:ptLst>
  <dgm:cxnLst>
    <dgm:cxn modelId="{4EB39A1D-34D4-4789-90EB-9EDC32558122}" type="presOf" srcId="{4FA76029-F9AA-4E74-B578-48FA8250699A}" destId="{55DD52CC-D421-413D-8E1C-199814DDA40F}" srcOrd="0" destOrd="0" presId="urn:microsoft.com/office/officeart/2005/8/layout/list1"/>
    <dgm:cxn modelId="{6862252D-9479-4FCA-BA1A-2733EB0CD567}" type="presOf" srcId="{0991D037-CD2D-4E22-B30B-4453B76D4213}" destId="{8A41CF94-BB3B-420A-BC4C-440A37DD26EB}" srcOrd="0" destOrd="0" presId="urn:microsoft.com/office/officeart/2005/8/layout/list1"/>
    <dgm:cxn modelId="{BD140566-2F7B-4374-9439-26270BD44C53}" type="presOf" srcId="{76953523-EF31-4F28-9088-8F5A34A83C4F}" destId="{8A41CF94-BB3B-420A-BC4C-440A37DD26EB}" srcOrd="0" destOrd="2" presId="urn:microsoft.com/office/officeart/2005/8/layout/list1"/>
    <dgm:cxn modelId="{9B25834E-DCCC-4F7F-8B24-E7619192C33A}" type="presOf" srcId="{B60C9B07-3779-4BBE-B6F9-0DDDAF3B3082}" destId="{8A41CF94-BB3B-420A-BC4C-440A37DD26EB}" srcOrd="0" destOrd="1" presId="urn:microsoft.com/office/officeart/2005/8/layout/list1"/>
    <dgm:cxn modelId="{1367D958-B28F-4BDE-A7AF-5FB29910BB2A}" srcId="{A085C73B-CF5B-4C1A-ABC3-856543851893}" destId="{76953523-EF31-4F28-9088-8F5A34A83C4F}" srcOrd="2" destOrd="0" parTransId="{CBA5A5D3-74ED-40EC-964A-2EF8C1DB75DB}" sibTransId="{26D4377F-3517-493C-8676-D4201CD573C4}"/>
    <dgm:cxn modelId="{F234F985-1FE0-4180-A325-D224091B1E71}" srcId="{A085C73B-CF5B-4C1A-ABC3-856543851893}" destId="{0991D037-CD2D-4E22-B30B-4453B76D4213}" srcOrd="0" destOrd="0" parTransId="{BA341172-68A8-4261-994B-89CD70D3DF69}" sibTransId="{F2589DBA-A07F-4C01-9A93-E7D1EBBFB910}"/>
    <dgm:cxn modelId="{B9012997-13A3-43C9-A445-9CF9D3D5479E}" type="presOf" srcId="{A085C73B-CF5B-4C1A-ABC3-856543851893}" destId="{C4C0BB30-C72E-4676-A897-BB15B71D679A}" srcOrd="0"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09673AC2-2BC5-42C0-B994-45BDA2FE54C8}" srcId="{A085C73B-CF5B-4C1A-ABC3-856543851893}" destId="{B60C9B07-3779-4BBE-B6F9-0DDDAF3B3082}" srcOrd="1" destOrd="0" parTransId="{FA01524B-033F-4DB9-8FE9-27F52EB2A61A}" sibTransId="{8F3AA523-532A-445C-92EE-D8D53217B1AB}"/>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a:t>Recognize expenditures in the amount of compensated absences that normally would be liquidated with expendable available financial resources</a:t>
          </a:r>
        </a:p>
      </dgm:t>
    </dgm:pt>
    <dgm:pt modelId="{46467AAD-CC19-41D2-97EB-7046E3054D5B}" type="parTrans" cxnId="{401CEEFD-5C98-4666-B7D6-20FF3AEA73C9}">
      <dgm:prSet/>
      <dgm:spPr/>
      <dgm:t>
        <a:bodyPr/>
        <a:lstStyle/>
        <a:p>
          <a:endParaRPr lang="en-US" sz="2400"/>
        </a:p>
      </dgm:t>
    </dgm:pt>
    <dgm:pt modelId="{B05B2EDE-E466-48C4-85FA-D75BF789D586}" type="sibTrans" cxnId="{401CEEFD-5C98-4666-B7D6-20FF3AEA73C9}">
      <dgm:prSet/>
      <dgm:spPr/>
      <dgm:t>
        <a:bodyPr/>
        <a:lstStyle/>
        <a:p>
          <a:endParaRPr lang="en-US" sz="2400"/>
        </a:p>
      </dgm:t>
    </dgm:pt>
    <dgm:pt modelId="{0991D037-CD2D-4E22-B30B-4453B76D4213}">
      <dgm:prSet custT="1"/>
      <dgm:spPr/>
      <dgm:t>
        <a:bodyPr/>
        <a:lstStyle/>
        <a:p>
          <a:pPr rtl="0"/>
          <a:r>
            <a:rPr lang="en-US" sz="2400"/>
            <a:t>A liability should be reported on a basis consistent with governmental fund accounting principles</a:t>
          </a:r>
        </a:p>
      </dgm:t>
    </dgm:pt>
    <dgm:pt modelId="{BA341172-68A8-4261-994B-89CD70D3DF69}" type="parTrans" cxnId="{F234F985-1FE0-4180-A325-D224091B1E71}">
      <dgm:prSet/>
      <dgm:spPr/>
      <dgm:t>
        <a:bodyPr/>
        <a:lstStyle/>
        <a:p>
          <a:endParaRPr lang="en-US" sz="2400"/>
        </a:p>
      </dgm:t>
    </dgm:pt>
    <dgm:pt modelId="{F2589DBA-A07F-4C01-9A93-E7D1EBBFB910}" type="sibTrans" cxnId="{F234F985-1FE0-4180-A325-D224091B1E71}">
      <dgm:prSet/>
      <dgm:spPr/>
      <dgm:t>
        <a:bodyPr/>
        <a:lstStyle/>
        <a:p>
          <a:endParaRPr lang="en-US" sz="2400"/>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2"/>
      <dgm:spPr/>
    </dgm:pt>
    <dgm:pt modelId="{9045EE8B-EC34-4DC7-966A-50CD4FDF9D6A}" type="pres">
      <dgm:prSet presAssocID="{A085C73B-CF5B-4C1A-ABC3-856543851893}" presName="parentText" presStyleLbl="node1" presStyleIdx="0" presStyleCnt="2" custScaleX="128889">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2">
        <dgm:presLayoutVars>
          <dgm:bulletEnabled val="1"/>
        </dgm:presLayoutVars>
      </dgm:prSet>
      <dgm:spPr/>
    </dgm:pt>
    <dgm:pt modelId="{87160191-0DBD-40A4-B370-04C445CA1E94}" type="pres">
      <dgm:prSet presAssocID="{B05B2EDE-E466-48C4-85FA-D75BF789D586}" presName="spaceBetweenRectangles" presStyleCnt="0"/>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2"/>
      <dgm:spPr/>
    </dgm:pt>
    <dgm:pt modelId="{2BDC814D-6689-4754-B622-59EF94CEA7E7}" type="pres">
      <dgm:prSet presAssocID="{0991D037-CD2D-4E22-B30B-4453B76D4213}" presName="parentText" presStyleLbl="node1" presStyleIdx="1" presStyleCnt="2" custScaleX="128889">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1" presStyleCnt="2">
        <dgm:presLayoutVars>
          <dgm:bulletEnabled val="1"/>
        </dgm:presLayoutVars>
      </dgm:prSet>
      <dgm:spPr/>
    </dgm:pt>
  </dgm:ptLst>
  <dgm:cxnLst>
    <dgm:cxn modelId="{4EB39A1D-34D4-4789-90EB-9EDC32558122}" type="presOf" srcId="{4FA76029-F9AA-4E74-B578-48FA8250699A}" destId="{55DD52CC-D421-413D-8E1C-199814DDA40F}" srcOrd="0" destOrd="0" presId="urn:microsoft.com/office/officeart/2005/8/layout/list1"/>
    <dgm:cxn modelId="{F234F985-1FE0-4180-A325-D224091B1E71}" srcId="{4FA76029-F9AA-4E74-B578-48FA8250699A}" destId="{0991D037-CD2D-4E22-B30B-4453B76D4213}" srcOrd="1" destOrd="0" parTransId="{BA341172-68A8-4261-994B-89CD70D3DF69}" sibTransId="{F2589DBA-A07F-4C01-9A93-E7D1EBBFB910}"/>
    <dgm:cxn modelId="{CC15E18B-AC76-49D2-9E57-32DC39F0ACC9}" type="presOf" srcId="{0991D037-CD2D-4E22-B30B-4453B76D4213}" destId="{BA6A0A8D-BB02-459F-9D47-D62019DEF7D2}" srcOrd="0"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BF37B7E0-1201-4745-AEC2-39D8001984D2}" type="presOf" srcId="{0991D037-CD2D-4E22-B30B-4453B76D4213}" destId="{2BDC814D-6689-4754-B622-59EF94CEA7E7}" srcOrd="1" destOrd="0" presId="urn:microsoft.com/office/officeart/2005/8/layout/list1"/>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C5FB114A-531D-4F74-95E8-3C7A0B2E36B9}" type="presParOf" srcId="{55DD52CC-D421-413D-8E1C-199814DDA40F}" destId="{52136003-AA1A-4A27-BA8A-EA8074D768E6}" srcOrd="4"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5" destOrd="0" presId="urn:microsoft.com/office/officeart/2005/8/layout/list1"/>
    <dgm:cxn modelId="{3DBC6AE3-FC5B-4803-AD05-3EEFC4F24262}" type="presParOf" srcId="{55DD52CC-D421-413D-8E1C-199814DDA40F}" destId="{EC03B3BA-E8F3-43F4-989D-440D76EC1A1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a:t>Disclose in the long-term liabilities note:</a:t>
          </a:r>
        </a:p>
      </dgm:t>
    </dgm:pt>
    <dgm:pt modelId="{46467AAD-CC19-41D2-97EB-7046E3054D5B}" type="parTrans" cxnId="{401CEEFD-5C98-4666-B7D6-20FF3AEA73C9}">
      <dgm:prSet/>
      <dgm:spPr/>
      <dgm:t>
        <a:bodyPr/>
        <a:lstStyle/>
        <a:p>
          <a:endParaRPr lang="en-US" sz="2400"/>
        </a:p>
      </dgm:t>
    </dgm:pt>
    <dgm:pt modelId="{B05B2EDE-E466-48C4-85FA-D75BF789D586}" type="sibTrans" cxnId="{401CEEFD-5C98-4666-B7D6-20FF3AEA73C9}">
      <dgm:prSet/>
      <dgm:spPr/>
      <dgm:t>
        <a:bodyPr/>
        <a:lstStyle/>
        <a:p>
          <a:endParaRPr lang="en-US" sz="2400"/>
        </a:p>
      </dgm:t>
    </dgm:pt>
    <dgm:pt modelId="{867A5490-BBFE-43CE-A9BF-D88FB71BE64F}">
      <dgm:prSet custT="1"/>
      <dgm:spPr/>
      <dgm:t>
        <a:bodyPr/>
        <a:lstStyle/>
        <a:p>
          <a:r>
            <a:rPr lang="en-US" sz="2000"/>
            <a:t>Beginning and ending balances for compensated absences for the year</a:t>
          </a:r>
        </a:p>
      </dgm:t>
    </dgm:pt>
    <dgm:pt modelId="{6C57D685-8178-48EE-A6F9-2E4CBF854F06}" type="parTrans" cxnId="{037A510E-67BE-4584-89A6-26551EFA6757}">
      <dgm:prSet/>
      <dgm:spPr/>
      <dgm:t>
        <a:bodyPr/>
        <a:lstStyle/>
        <a:p>
          <a:endParaRPr lang="en-US"/>
        </a:p>
      </dgm:t>
    </dgm:pt>
    <dgm:pt modelId="{6D38A40B-4C63-468D-AE96-EE413926669C}" type="sibTrans" cxnId="{037A510E-67BE-4584-89A6-26551EFA6757}">
      <dgm:prSet/>
      <dgm:spPr/>
      <dgm:t>
        <a:bodyPr/>
        <a:lstStyle/>
        <a:p>
          <a:endParaRPr lang="en-US"/>
        </a:p>
      </dgm:t>
    </dgm:pt>
    <dgm:pt modelId="{875B4355-1A94-429A-BC69-B47D97520EC0}">
      <dgm:prSet custT="1"/>
      <dgm:spPr/>
      <dgm:t>
        <a:bodyPr/>
        <a:lstStyle/>
        <a:p>
          <a:r>
            <a:rPr lang="en-US" sz="2000"/>
            <a:t>Changes in the liability during the year as either:</a:t>
          </a:r>
        </a:p>
      </dgm:t>
    </dgm:pt>
    <dgm:pt modelId="{0F10A001-08E0-4833-B30A-4877B64FA3FD}" type="parTrans" cxnId="{E5B100B5-0C40-4393-B625-71654D85E0DC}">
      <dgm:prSet/>
      <dgm:spPr/>
      <dgm:t>
        <a:bodyPr/>
        <a:lstStyle/>
        <a:p>
          <a:endParaRPr lang="en-US"/>
        </a:p>
      </dgm:t>
    </dgm:pt>
    <dgm:pt modelId="{428676F1-DB1D-4994-A538-669A1E630606}" type="sibTrans" cxnId="{E5B100B5-0C40-4393-B625-71654D85E0DC}">
      <dgm:prSet/>
      <dgm:spPr/>
      <dgm:t>
        <a:bodyPr/>
        <a:lstStyle/>
        <a:p>
          <a:endParaRPr lang="en-US"/>
        </a:p>
      </dgm:t>
    </dgm:pt>
    <dgm:pt modelId="{FCE15BB2-04F7-4B9D-86FC-8D96C6FF1CED}">
      <dgm:prSet custT="1"/>
      <dgm:spPr/>
      <dgm:t>
        <a:bodyPr/>
        <a:lstStyle/>
        <a:p>
          <a:pPr rtl="0"/>
          <a:r>
            <a:rPr lang="en-US" sz="2200"/>
            <a:t>Disclosure of the governmental funds used to liquidate the compensated absence liability no longer is required</a:t>
          </a:r>
        </a:p>
      </dgm:t>
    </dgm:pt>
    <dgm:pt modelId="{5BB13C48-E3A7-406C-9176-B71AFE43250F}" type="parTrans" cxnId="{EA400AD0-FCA0-4892-A326-BB001396AECD}">
      <dgm:prSet/>
      <dgm:spPr/>
      <dgm:t>
        <a:bodyPr/>
        <a:lstStyle/>
        <a:p>
          <a:endParaRPr lang="en-US"/>
        </a:p>
      </dgm:t>
    </dgm:pt>
    <dgm:pt modelId="{4B6B7DB6-E5A7-4D31-95EC-6420092F5FDD}" type="sibTrans" cxnId="{EA400AD0-FCA0-4892-A326-BB001396AECD}">
      <dgm:prSet/>
      <dgm:spPr/>
      <dgm:t>
        <a:bodyPr/>
        <a:lstStyle/>
        <a:p>
          <a:endParaRPr lang="en-US"/>
        </a:p>
      </dgm:t>
    </dgm:pt>
    <dgm:pt modelId="{B0392B7A-9D3B-4285-AAC4-6E0C9669BD4D}">
      <dgm:prSet custT="1"/>
      <dgm:spPr/>
      <dgm:t>
        <a:bodyPr/>
        <a:lstStyle/>
        <a:p>
          <a:pPr rtl="0"/>
          <a:r>
            <a:rPr lang="en-US" sz="2000"/>
            <a:t>Separate increases and decreases, or</a:t>
          </a:r>
        </a:p>
      </dgm:t>
    </dgm:pt>
    <dgm:pt modelId="{CBAEB07D-9F3A-4D42-90BE-28D1A31485B2}" type="parTrans" cxnId="{A00BB2D8-9B5A-4FAA-8E7B-6F87054DB89E}">
      <dgm:prSet/>
      <dgm:spPr/>
      <dgm:t>
        <a:bodyPr/>
        <a:lstStyle/>
        <a:p>
          <a:endParaRPr lang="en-US"/>
        </a:p>
      </dgm:t>
    </dgm:pt>
    <dgm:pt modelId="{15A9136D-B62C-4859-8FF7-0B1C071736B2}" type="sibTrans" cxnId="{A00BB2D8-9B5A-4FAA-8E7B-6F87054DB89E}">
      <dgm:prSet/>
      <dgm:spPr/>
      <dgm:t>
        <a:bodyPr/>
        <a:lstStyle/>
        <a:p>
          <a:endParaRPr lang="en-US"/>
        </a:p>
      </dgm:t>
    </dgm:pt>
    <dgm:pt modelId="{8728B0DB-E58A-45E9-9A4E-4D518C6CBDC7}">
      <dgm:prSet custT="1"/>
      <dgm:spPr/>
      <dgm:t>
        <a:bodyPr/>
        <a:lstStyle/>
        <a:p>
          <a:pPr rtl="0"/>
          <a:r>
            <a:rPr lang="en-US" sz="2000"/>
            <a:t>A net increase or net decrease, as long as it is indicated as net</a:t>
          </a:r>
        </a:p>
      </dgm:t>
    </dgm:pt>
    <dgm:pt modelId="{5E9F2E25-EBF7-4988-95DC-7FF4AE800DCF}" type="parTrans" cxnId="{0F7B5BCB-AE3A-4473-94C1-9F01327CAC69}">
      <dgm:prSet/>
      <dgm:spPr/>
      <dgm:t>
        <a:bodyPr/>
        <a:lstStyle/>
        <a:p>
          <a:endParaRPr lang="en-US"/>
        </a:p>
      </dgm:t>
    </dgm:pt>
    <dgm:pt modelId="{0F498B48-5D66-484A-8987-19BF92D34107}" type="sibTrans" cxnId="{0F7B5BCB-AE3A-4473-94C1-9F01327CAC69}">
      <dgm:prSet/>
      <dgm:spPr/>
      <dgm:t>
        <a:bodyPr/>
        <a:lstStyle/>
        <a:p>
          <a:endParaRPr lang="en-US"/>
        </a:p>
      </dgm:t>
    </dgm:pt>
    <dgm:pt modelId="{9284925A-85FD-43B6-9EAF-DB71A25C1901}">
      <dgm:prSet custT="1"/>
      <dgm:spPr/>
      <dgm:t>
        <a:bodyPr/>
        <a:lstStyle/>
        <a:p>
          <a:r>
            <a:rPr lang="en-US" sz="2000"/>
            <a:t>The portion of the ending balance due within one year</a:t>
          </a:r>
        </a:p>
      </dgm:t>
    </dgm:pt>
    <dgm:pt modelId="{F4973D9E-C9F2-4E4A-AD6B-9700EB7D5C91}" type="parTrans" cxnId="{4BB90F6D-0967-40F9-822A-05F60E75554A}">
      <dgm:prSet/>
      <dgm:spPr/>
      <dgm:t>
        <a:bodyPr/>
        <a:lstStyle/>
        <a:p>
          <a:endParaRPr lang="en-US"/>
        </a:p>
      </dgm:t>
    </dgm:pt>
    <dgm:pt modelId="{5CB04768-A04A-47EC-B4CE-854358F25142}" type="sibTrans" cxnId="{4BB90F6D-0967-40F9-822A-05F60E75554A}">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2"/>
      <dgm:spPr/>
    </dgm:pt>
    <dgm:pt modelId="{9045EE8B-EC34-4DC7-966A-50CD4FDF9D6A}" type="pres">
      <dgm:prSet presAssocID="{A085C73B-CF5B-4C1A-ABC3-856543851893}" presName="parentText" presStyleLbl="node1" presStyleIdx="0" presStyleCnt="2" custScaleX="128889">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2">
        <dgm:presLayoutVars>
          <dgm:bulletEnabled val="1"/>
        </dgm:presLayoutVars>
      </dgm:prSet>
      <dgm:spPr/>
    </dgm:pt>
    <dgm:pt modelId="{87160191-0DBD-40A4-B370-04C445CA1E94}" type="pres">
      <dgm:prSet presAssocID="{B05B2EDE-E466-48C4-85FA-D75BF789D586}" presName="spaceBetweenRectangles" presStyleCnt="0"/>
      <dgm:spPr/>
    </dgm:pt>
    <dgm:pt modelId="{7C130201-2300-4D9B-ADCE-42CC3C49901D}" type="pres">
      <dgm:prSet presAssocID="{FCE15BB2-04F7-4B9D-86FC-8D96C6FF1CED}" presName="parentLin" presStyleCnt="0"/>
      <dgm:spPr/>
    </dgm:pt>
    <dgm:pt modelId="{80AE0CCF-BD0C-4962-A36B-06994CCF2C85}" type="pres">
      <dgm:prSet presAssocID="{FCE15BB2-04F7-4B9D-86FC-8D96C6FF1CED}" presName="parentLeftMargin" presStyleLbl="node1" presStyleIdx="0" presStyleCnt="2"/>
      <dgm:spPr/>
    </dgm:pt>
    <dgm:pt modelId="{6BD97B7D-7850-44A8-8A01-7954939738EF}" type="pres">
      <dgm:prSet presAssocID="{FCE15BB2-04F7-4B9D-86FC-8D96C6FF1CED}" presName="parentText" presStyleLbl="node1" presStyleIdx="1" presStyleCnt="2" custScaleX="127937">
        <dgm:presLayoutVars>
          <dgm:chMax val="0"/>
          <dgm:bulletEnabled val="1"/>
        </dgm:presLayoutVars>
      </dgm:prSet>
      <dgm:spPr/>
    </dgm:pt>
    <dgm:pt modelId="{DDFF8963-BA61-4235-9403-5636BB4378CC}" type="pres">
      <dgm:prSet presAssocID="{FCE15BB2-04F7-4B9D-86FC-8D96C6FF1CED}" presName="negativeSpace" presStyleCnt="0"/>
      <dgm:spPr/>
    </dgm:pt>
    <dgm:pt modelId="{4D4742AB-F5C2-4714-8638-4BDFB34F512D}" type="pres">
      <dgm:prSet presAssocID="{FCE15BB2-04F7-4B9D-86FC-8D96C6FF1CED}" presName="childText" presStyleLbl="conFgAcc1" presStyleIdx="1" presStyleCnt="2">
        <dgm:presLayoutVars>
          <dgm:bulletEnabled val="1"/>
        </dgm:presLayoutVars>
      </dgm:prSet>
      <dgm:spPr/>
    </dgm:pt>
  </dgm:ptLst>
  <dgm:cxnLst>
    <dgm:cxn modelId="{4CD9A403-6FA2-4BDB-BD00-3E0C60CAF7D6}" type="presOf" srcId="{9284925A-85FD-43B6-9EAF-DB71A25C1901}" destId="{8A41CF94-BB3B-420A-BC4C-440A37DD26EB}" srcOrd="0" destOrd="4" presId="urn:microsoft.com/office/officeart/2005/8/layout/list1"/>
    <dgm:cxn modelId="{037A510E-67BE-4584-89A6-26551EFA6757}" srcId="{A085C73B-CF5B-4C1A-ABC3-856543851893}" destId="{867A5490-BBFE-43CE-A9BF-D88FB71BE64F}" srcOrd="0" destOrd="0" parTransId="{6C57D685-8178-48EE-A6F9-2E4CBF854F06}" sibTransId="{6D38A40B-4C63-468D-AE96-EE413926669C}"/>
    <dgm:cxn modelId="{F5BCA61A-681A-4BDC-B95D-4FBF3BEE7572}" type="presOf" srcId="{B0392B7A-9D3B-4285-AAC4-6E0C9669BD4D}" destId="{8A41CF94-BB3B-420A-BC4C-440A37DD26EB}" srcOrd="0" destOrd="2" presId="urn:microsoft.com/office/officeart/2005/8/layout/list1"/>
    <dgm:cxn modelId="{4EB39A1D-34D4-4789-90EB-9EDC32558122}" type="presOf" srcId="{4FA76029-F9AA-4E74-B578-48FA8250699A}" destId="{55DD52CC-D421-413D-8E1C-199814DDA40F}" srcOrd="0" destOrd="0" presId="urn:microsoft.com/office/officeart/2005/8/layout/list1"/>
    <dgm:cxn modelId="{4BB90F6D-0967-40F9-822A-05F60E75554A}" srcId="{A085C73B-CF5B-4C1A-ABC3-856543851893}" destId="{9284925A-85FD-43B6-9EAF-DB71A25C1901}" srcOrd="2" destOrd="0" parTransId="{F4973D9E-C9F2-4E4A-AD6B-9700EB7D5C91}" sibTransId="{5CB04768-A04A-47EC-B4CE-854358F25142}"/>
    <dgm:cxn modelId="{312B0C86-3643-4E7B-B84D-D7FFB7F0B322}" type="presOf" srcId="{875B4355-1A94-429A-BC69-B47D97520EC0}" destId="{8A41CF94-BB3B-420A-BC4C-440A37DD26EB}" srcOrd="0" destOrd="1" presId="urn:microsoft.com/office/officeart/2005/8/layout/list1"/>
    <dgm:cxn modelId="{C3DDD287-243E-4ACA-8795-A0953F2BDD2C}" type="presOf" srcId="{FCE15BB2-04F7-4B9D-86FC-8D96C6FF1CED}" destId="{6BD97B7D-7850-44A8-8A01-7954939738EF}" srcOrd="1"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E5B100B5-0C40-4393-B625-71654D85E0DC}" srcId="{A085C73B-CF5B-4C1A-ABC3-856543851893}" destId="{875B4355-1A94-429A-BC69-B47D97520EC0}" srcOrd="1" destOrd="0" parTransId="{0F10A001-08E0-4833-B30A-4877B64FA3FD}" sibTransId="{428676F1-DB1D-4994-A538-669A1E630606}"/>
    <dgm:cxn modelId="{003F7EB9-04E4-4A83-AED2-924AFE71F341}" type="presOf" srcId="{867A5490-BBFE-43CE-A9BF-D88FB71BE64F}" destId="{8A41CF94-BB3B-420A-BC4C-440A37DD26EB}" srcOrd="0" destOrd="0" presId="urn:microsoft.com/office/officeart/2005/8/layout/list1"/>
    <dgm:cxn modelId="{6F8989C6-DE4A-43ED-B6B0-ABD4B4309EB8}" type="presOf" srcId="{FCE15BB2-04F7-4B9D-86FC-8D96C6FF1CED}" destId="{80AE0CCF-BD0C-4962-A36B-06994CCF2C85}" srcOrd="0" destOrd="0" presId="urn:microsoft.com/office/officeart/2005/8/layout/list1"/>
    <dgm:cxn modelId="{0943AFC9-32CF-448F-BD0C-30AC700BA93F}" type="presOf" srcId="{8728B0DB-E58A-45E9-9A4E-4D518C6CBDC7}" destId="{8A41CF94-BB3B-420A-BC4C-440A37DD26EB}" srcOrd="0" destOrd="3" presId="urn:microsoft.com/office/officeart/2005/8/layout/list1"/>
    <dgm:cxn modelId="{0F7B5BCB-AE3A-4473-94C1-9F01327CAC69}" srcId="{875B4355-1A94-429A-BC69-B47D97520EC0}" destId="{8728B0DB-E58A-45E9-9A4E-4D518C6CBDC7}" srcOrd="1" destOrd="0" parTransId="{5E9F2E25-EBF7-4988-95DC-7FF4AE800DCF}" sibTransId="{0F498B48-5D66-484A-8987-19BF92D34107}"/>
    <dgm:cxn modelId="{EA400AD0-FCA0-4892-A326-BB001396AECD}" srcId="{4FA76029-F9AA-4E74-B578-48FA8250699A}" destId="{FCE15BB2-04F7-4B9D-86FC-8D96C6FF1CED}" srcOrd="1" destOrd="0" parTransId="{5BB13C48-E3A7-406C-9176-B71AFE43250F}" sibTransId="{4B6B7DB6-E5A7-4D31-95EC-6420092F5FDD}"/>
    <dgm:cxn modelId="{A00BB2D8-9B5A-4FAA-8E7B-6F87054DB89E}" srcId="{875B4355-1A94-429A-BC69-B47D97520EC0}" destId="{B0392B7A-9D3B-4285-AAC4-6E0C9669BD4D}" srcOrd="0" destOrd="0" parTransId="{CBAEB07D-9F3A-4D42-90BE-28D1A31485B2}" sibTransId="{15A9136D-B62C-4859-8FF7-0B1C071736B2}"/>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6C58EDDA-83FF-4CCB-B169-5C1946C0945C}" type="presParOf" srcId="{55DD52CC-D421-413D-8E1C-199814DDA40F}" destId="{7C130201-2300-4D9B-ADCE-42CC3C49901D}" srcOrd="4" destOrd="0" presId="urn:microsoft.com/office/officeart/2005/8/layout/list1"/>
    <dgm:cxn modelId="{8C0464AC-2A5E-40A0-BA64-EC6D3940E082}" type="presParOf" srcId="{7C130201-2300-4D9B-ADCE-42CC3C49901D}" destId="{80AE0CCF-BD0C-4962-A36B-06994CCF2C85}" srcOrd="0" destOrd="0" presId="urn:microsoft.com/office/officeart/2005/8/layout/list1"/>
    <dgm:cxn modelId="{2091651B-B961-443F-BDB5-BEA1F8C774F5}" type="presParOf" srcId="{7C130201-2300-4D9B-ADCE-42CC3C49901D}" destId="{6BD97B7D-7850-44A8-8A01-7954939738EF}" srcOrd="1" destOrd="0" presId="urn:microsoft.com/office/officeart/2005/8/layout/list1"/>
    <dgm:cxn modelId="{D4B8E507-3CDF-4735-A69C-C397C4565AB3}" type="presParOf" srcId="{55DD52CC-D421-413D-8E1C-199814DDA40F}" destId="{DDFF8963-BA61-4235-9403-5636BB4378CC}" srcOrd="5" destOrd="0" presId="urn:microsoft.com/office/officeart/2005/8/layout/list1"/>
    <dgm:cxn modelId="{170D46B0-AC1A-4622-A0BA-F590FE70EE59}" type="presParOf" srcId="{55DD52CC-D421-413D-8E1C-199814DDA40F}" destId="{4D4742AB-F5C2-4714-8638-4BDFB34F512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dirty="0"/>
            <a:t>Effective for fiscal years beginning after December 15, 2023, and all reporting periods thereafter</a:t>
          </a:r>
        </a:p>
      </dgm:t>
    </dgm:pt>
    <dgm:pt modelId="{46467AAD-CC19-41D2-97EB-7046E3054D5B}" type="parTrans" cxnId="{401CEEFD-5C98-4666-B7D6-20FF3AEA73C9}">
      <dgm:prSet/>
      <dgm:spPr/>
      <dgm:t>
        <a:bodyPr/>
        <a:lstStyle/>
        <a:p>
          <a:endParaRPr lang="en-US" sz="2400"/>
        </a:p>
      </dgm:t>
    </dgm:pt>
    <dgm:pt modelId="{B05B2EDE-E466-48C4-85FA-D75BF789D586}" type="sibTrans" cxnId="{401CEEFD-5C98-4666-B7D6-20FF3AEA73C9}">
      <dgm:prSet/>
      <dgm:spPr/>
      <dgm:t>
        <a:bodyPr/>
        <a:lstStyle/>
        <a:p>
          <a:endParaRPr lang="en-US" sz="2400"/>
        </a:p>
      </dgm:t>
    </dgm:pt>
    <dgm:pt modelId="{0991D037-CD2D-4E22-B30B-4453B76D4213}">
      <dgm:prSet custT="1"/>
      <dgm:spPr/>
      <dgm:t>
        <a:bodyPr/>
        <a:lstStyle/>
        <a:p>
          <a:pPr rtl="0"/>
          <a:r>
            <a:rPr lang="en-US" sz="2400" dirty="0"/>
            <a:t>At transition, report as a change in accounting principle in accordance with Statement 100</a:t>
          </a:r>
        </a:p>
      </dgm:t>
    </dgm:pt>
    <dgm:pt modelId="{BA341172-68A8-4261-994B-89CD70D3DF69}" type="parTrans" cxnId="{F234F985-1FE0-4180-A325-D224091B1E71}">
      <dgm:prSet/>
      <dgm:spPr/>
      <dgm:t>
        <a:bodyPr/>
        <a:lstStyle/>
        <a:p>
          <a:endParaRPr lang="en-US" sz="2400"/>
        </a:p>
      </dgm:t>
    </dgm:pt>
    <dgm:pt modelId="{F2589DBA-A07F-4C01-9A93-E7D1EBBFB910}" type="sibTrans" cxnId="{F234F985-1FE0-4180-A325-D224091B1E71}">
      <dgm:prSet/>
      <dgm:spPr/>
      <dgm:t>
        <a:bodyPr/>
        <a:lstStyle/>
        <a:p>
          <a:endParaRPr lang="en-US" sz="2400"/>
        </a:p>
      </dgm:t>
    </dgm:pt>
    <dgm:pt modelId="{867A5490-BBFE-43CE-A9BF-D88FB71BE64F}">
      <dgm:prSet custT="1"/>
      <dgm:spPr/>
      <dgm:t>
        <a:bodyPr/>
        <a:lstStyle/>
        <a:p>
          <a:pPr rtl="0"/>
          <a:r>
            <a:rPr lang="en-US" sz="2000" dirty="0"/>
            <a:t>FYEs December 31, 2024; June 30, 2025; September 30, 2025</a:t>
          </a:r>
          <a:r>
            <a:rPr lang="en-US" sz="2000" dirty="0">
              <a:latin typeface="Calibri"/>
            </a:rPr>
            <a:t> </a:t>
          </a:r>
          <a:endParaRPr lang="en-US" sz="2000" dirty="0"/>
        </a:p>
      </dgm:t>
    </dgm:pt>
    <dgm:pt modelId="{6C57D685-8178-48EE-A6F9-2E4CBF854F06}" type="parTrans" cxnId="{037A510E-67BE-4584-89A6-26551EFA6757}">
      <dgm:prSet/>
      <dgm:spPr/>
      <dgm:t>
        <a:bodyPr/>
        <a:lstStyle/>
        <a:p>
          <a:endParaRPr lang="en-US"/>
        </a:p>
      </dgm:t>
    </dgm:pt>
    <dgm:pt modelId="{6D38A40B-4C63-468D-AE96-EE413926669C}" type="sibTrans" cxnId="{037A510E-67BE-4584-89A6-26551EFA6757}">
      <dgm:prSet/>
      <dgm:spPr/>
      <dgm:t>
        <a:bodyPr/>
        <a:lstStyle/>
        <a:p>
          <a:endParaRPr lang="en-US"/>
        </a:p>
      </dgm:t>
    </dgm:pt>
    <dgm:pt modelId="{875B4355-1A94-429A-BC69-B47D97520EC0}">
      <dgm:prSet custT="1"/>
      <dgm:spPr/>
      <dgm:t>
        <a:bodyPr/>
        <a:lstStyle/>
        <a:p>
          <a:r>
            <a:rPr lang="en-US" sz="2000" dirty="0"/>
            <a:t>Earlier application is encouraged</a:t>
          </a:r>
        </a:p>
      </dgm:t>
    </dgm:pt>
    <dgm:pt modelId="{0F10A001-08E0-4833-B30A-4877B64FA3FD}" type="parTrans" cxnId="{E5B100B5-0C40-4393-B625-71654D85E0DC}">
      <dgm:prSet/>
      <dgm:spPr/>
      <dgm:t>
        <a:bodyPr/>
        <a:lstStyle/>
        <a:p>
          <a:endParaRPr lang="en-US"/>
        </a:p>
      </dgm:t>
    </dgm:pt>
    <dgm:pt modelId="{428676F1-DB1D-4994-A538-669A1E630606}" type="sibTrans" cxnId="{E5B100B5-0C40-4393-B625-71654D85E0DC}">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2"/>
      <dgm:spPr/>
    </dgm:pt>
    <dgm:pt modelId="{9045EE8B-EC34-4DC7-966A-50CD4FDF9D6A}" type="pres">
      <dgm:prSet presAssocID="{A085C73B-CF5B-4C1A-ABC3-856543851893}" presName="parentText" presStyleLbl="node1" presStyleIdx="0" presStyleCnt="2" custScaleX="128889">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2">
        <dgm:presLayoutVars>
          <dgm:bulletEnabled val="1"/>
        </dgm:presLayoutVars>
      </dgm:prSet>
      <dgm:spPr/>
    </dgm:pt>
    <dgm:pt modelId="{87160191-0DBD-40A4-B370-04C445CA1E94}" type="pres">
      <dgm:prSet presAssocID="{B05B2EDE-E466-48C4-85FA-D75BF789D586}" presName="spaceBetweenRectangles" presStyleCnt="0"/>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2"/>
      <dgm:spPr/>
    </dgm:pt>
    <dgm:pt modelId="{2BDC814D-6689-4754-B622-59EF94CEA7E7}" type="pres">
      <dgm:prSet presAssocID="{0991D037-CD2D-4E22-B30B-4453B76D4213}" presName="parentText" presStyleLbl="node1" presStyleIdx="1" presStyleCnt="2" custScaleX="128889">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1" presStyleCnt="2">
        <dgm:presLayoutVars>
          <dgm:bulletEnabled val="1"/>
        </dgm:presLayoutVars>
      </dgm:prSet>
      <dgm:spPr/>
    </dgm:pt>
  </dgm:ptLst>
  <dgm:cxnLst>
    <dgm:cxn modelId="{037A510E-67BE-4584-89A6-26551EFA6757}" srcId="{A085C73B-CF5B-4C1A-ABC3-856543851893}" destId="{867A5490-BBFE-43CE-A9BF-D88FB71BE64F}" srcOrd="0" destOrd="0" parTransId="{6C57D685-8178-48EE-A6F9-2E4CBF854F06}" sibTransId="{6D38A40B-4C63-468D-AE96-EE413926669C}"/>
    <dgm:cxn modelId="{4EB39A1D-34D4-4789-90EB-9EDC32558122}" type="presOf" srcId="{4FA76029-F9AA-4E74-B578-48FA8250699A}" destId="{55DD52CC-D421-413D-8E1C-199814DDA40F}" srcOrd="0" destOrd="0" presId="urn:microsoft.com/office/officeart/2005/8/layout/list1"/>
    <dgm:cxn modelId="{F234F985-1FE0-4180-A325-D224091B1E71}" srcId="{4FA76029-F9AA-4E74-B578-48FA8250699A}" destId="{0991D037-CD2D-4E22-B30B-4453B76D4213}" srcOrd="1" destOrd="0" parTransId="{BA341172-68A8-4261-994B-89CD70D3DF69}" sibTransId="{F2589DBA-A07F-4C01-9A93-E7D1EBBFB910}"/>
    <dgm:cxn modelId="{312B0C86-3643-4E7B-B84D-D7FFB7F0B322}" type="presOf" srcId="{875B4355-1A94-429A-BC69-B47D97520EC0}" destId="{8A41CF94-BB3B-420A-BC4C-440A37DD26EB}" srcOrd="0" destOrd="1" presId="urn:microsoft.com/office/officeart/2005/8/layout/list1"/>
    <dgm:cxn modelId="{CC15E18B-AC76-49D2-9E57-32DC39F0ACC9}" type="presOf" srcId="{0991D037-CD2D-4E22-B30B-4453B76D4213}" destId="{BA6A0A8D-BB02-459F-9D47-D62019DEF7D2}" srcOrd="0"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E5B100B5-0C40-4393-B625-71654D85E0DC}" srcId="{A085C73B-CF5B-4C1A-ABC3-856543851893}" destId="{875B4355-1A94-429A-BC69-B47D97520EC0}" srcOrd="1" destOrd="0" parTransId="{0F10A001-08E0-4833-B30A-4877B64FA3FD}" sibTransId="{428676F1-DB1D-4994-A538-669A1E630606}"/>
    <dgm:cxn modelId="{003F7EB9-04E4-4A83-AED2-924AFE71F341}" type="presOf" srcId="{867A5490-BBFE-43CE-A9BF-D88FB71BE64F}" destId="{8A41CF94-BB3B-420A-BC4C-440A37DD26EB}" srcOrd="0" destOrd="0" presId="urn:microsoft.com/office/officeart/2005/8/layout/list1"/>
    <dgm:cxn modelId="{BF37B7E0-1201-4745-AEC2-39D8001984D2}" type="presOf" srcId="{0991D037-CD2D-4E22-B30B-4453B76D4213}" destId="{2BDC814D-6689-4754-B622-59EF94CEA7E7}" srcOrd="1" destOrd="0" presId="urn:microsoft.com/office/officeart/2005/8/layout/list1"/>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C5FB114A-531D-4F74-95E8-3C7A0B2E36B9}" type="presParOf" srcId="{55DD52CC-D421-413D-8E1C-199814DDA40F}" destId="{52136003-AA1A-4A27-BA8A-EA8074D768E6}" srcOrd="4"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5" destOrd="0" presId="urn:microsoft.com/office/officeart/2005/8/layout/list1"/>
    <dgm:cxn modelId="{3DBC6AE3-FC5B-4803-AD05-3EEFC4F24262}" type="presParOf" srcId="{55DD52CC-D421-413D-8E1C-199814DDA40F}" destId="{EC03B3BA-E8F3-43F4-989D-440D76EC1A1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1800"/>
            <a:t>Note that the default language for effective dates, starting with Statement 99, will be “fiscal years beginning after [date], and all reporting periods thereafter”</a:t>
          </a:r>
        </a:p>
      </dgm:t>
    </dgm:pt>
    <dgm:pt modelId="{46467AAD-CC19-41D2-97EB-7046E3054D5B}" type="parTrans" cxnId="{401CEEFD-5C98-4666-B7D6-20FF3AEA73C9}">
      <dgm:prSet/>
      <dgm:spPr/>
      <dgm:t>
        <a:bodyPr/>
        <a:lstStyle/>
        <a:p>
          <a:endParaRPr lang="en-US" sz="1800"/>
        </a:p>
      </dgm:t>
    </dgm:pt>
    <dgm:pt modelId="{B05B2EDE-E466-48C4-85FA-D75BF789D586}" type="sibTrans" cxnId="{401CEEFD-5C98-4666-B7D6-20FF3AEA73C9}">
      <dgm:prSet/>
      <dgm:spPr/>
      <dgm:t>
        <a:bodyPr/>
        <a:lstStyle/>
        <a:p>
          <a:endParaRPr lang="en-US" sz="1800"/>
        </a:p>
      </dgm:t>
    </dgm:pt>
    <dgm:pt modelId="{0991D037-CD2D-4E22-B30B-4453B76D4213}">
      <dgm:prSet custT="1"/>
      <dgm:spPr/>
      <dgm:t>
        <a:bodyPr/>
        <a:lstStyle/>
        <a:p>
          <a:pPr rtl="0"/>
          <a:r>
            <a:rPr lang="en-US" sz="1800"/>
            <a:t>The default transition provisions going forward will reference Statement 100, which requires the following for a change in accounting principle resulting from a new pronouncement:</a:t>
          </a:r>
        </a:p>
      </dgm:t>
    </dgm:pt>
    <dgm:pt modelId="{BA341172-68A8-4261-994B-89CD70D3DF69}" type="parTrans" cxnId="{F234F985-1FE0-4180-A325-D224091B1E71}">
      <dgm:prSet/>
      <dgm:spPr/>
      <dgm:t>
        <a:bodyPr/>
        <a:lstStyle/>
        <a:p>
          <a:endParaRPr lang="en-US" sz="1800"/>
        </a:p>
      </dgm:t>
    </dgm:pt>
    <dgm:pt modelId="{F2589DBA-A07F-4C01-9A93-E7D1EBBFB910}" type="sibTrans" cxnId="{F234F985-1FE0-4180-A325-D224091B1E71}">
      <dgm:prSet/>
      <dgm:spPr/>
      <dgm:t>
        <a:bodyPr/>
        <a:lstStyle/>
        <a:p>
          <a:endParaRPr lang="en-US" sz="1800"/>
        </a:p>
      </dgm:t>
    </dgm:pt>
    <dgm:pt modelId="{867A5490-BBFE-43CE-A9BF-D88FB71BE64F}">
      <dgm:prSet custT="1"/>
      <dgm:spPr/>
      <dgm:t>
        <a:bodyPr/>
        <a:lstStyle/>
        <a:p>
          <a:r>
            <a:rPr lang="en-US" sz="1600"/>
            <a:t>Governments no longer will have to implement new pronouncements for the first time in interim financial statements</a:t>
          </a:r>
        </a:p>
      </dgm:t>
    </dgm:pt>
    <dgm:pt modelId="{6C57D685-8178-48EE-A6F9-2E4CBF854F06}" type="parTrans" cxnId="{037A510E-67BE-4584-89A6-26551EFA6757}">
      <dgm:prSet/>
      <dgm:spPr/>
      <dgm:t>
        <a:bodyPr/>
        <a:lstStyle/>
        <a:p>
          <a:endParaRPr lang="en-US" sz="1800"/>
        </a:p>
      </dgm:t>
    </dgm:pt>
    <dgm:pt modelId="{6D38A40B-4C63-468D-AE96-EE413926669C}" type="sibTrans" cxnId="{037A510E-67BE-4584-89A6-26551EFA6757}">
      <dgm:prSet/>
      <dgm:spPr/>
      <dgm:t>
        <a:bodyPr/>
        <a:lstStyle/>
        <a:p>
          <a:endParaRPr lang="en-US" sz="1800"/>
        </a:p>
      </dgm:t>
    </dgm:pt>
    <dgm:pt modelId="{531070E1-A67E-4113-A189-DE134061811E}">
      <dgm:prSet custT="1"/>
      <dgm:spPr/>
      <dgm:t>
        <a:bodyPr/>
        <a:lstStyle/>
        <a:p>
          <a:pPr rtl="0"/>
          <a:r>
            <a:rPr lang="en-US" sz="1600"/>
            <a:t>Report retroactively by restating the beginning net position, fund balance, and/or fund net position for the cumulative effect of implementing Statement 101</a:t>
          </a:r>
        </a:p>
      </dgm:t>
    </dgm:pt>
    <dgm:pt modelId="{CA1C23E8-3614-446A-8F95-CC5DD2F8586C}" type="parTrans" cxnId="{FF608B2E-FC24-4712-9EDF-35F2D9F8BF71}">
      <dgm:prSet/>
      <dgm:spPr/>
      <dgm:t>
        <a:bodyPr/>
        <a:lstStyle/>
        <a:p>
          <a:endParaRPr lang="en-US" sz="1800"/>
        </a:p>
      </dgm:t>
    </dgm:pt>
    <dgm:pt modelId="{D527F3AF-46EF-42DF-8774-F233EE272218}" type="sibTrans" cxnId="{FF608B2E-FC24-4712-9EDF-35F2D9F8BF71}">
      <dgm:prSet/>
      <dgm:spPr/>
      <dgm:t>
        <a:bodyPr/>
        <a:lstStyle/>
        <a:p>
          <a:endParaRPr lang="en-US" sz="1800"/>
        </a:p>
      </dgm:t>
    </dgm:pt>
    <dgm:pt modelId="{C9F32065-BB34-415A-BC47-D3179D9C925A}">
      <dgm:prSet custT="1"/>
      <dgm:spPr/>
      <dgm:t>
        <a:bodyPr/>
        <a:lstStyle/>
        <a:p>
          <a:pPr rtl="0"/>
          <a:r>
            <a:rPr lang="en-US" sz="1600"/>
            <a:t>Display the amount of the restatement for each reporting unit, aggregated with other adjustments and restatements</a:t>
          </a:r>
        </a:p>
      </dgm:t>
    </dgm:pt>
    <dgm:pt modelId="{64DFA606-0D6A-4245-9608-853D0C7AF6C4}" type="parTrans" cxnId="{345C59F3-4FE4-4CD2-9155-00AFF65E3B37}">
      <dgm:prSet/>
      <dgm:spPr/>
      <dgm:t>
        <a:bodyPr/>
        <a:lstStyle/>
        <a:p>
          <a:endParaRPr lang="en-US" sz="1800"/>
        </a:p>
      </dgm:t>
    </dgm:pt>
    <dgm:pt modelId="{CC4AC85B-93A5-4BDF-83B3-1BD85F07711F}" type="sibTrans" cxnId="{345C59F3-4FE4-4CD2-9155-00AFF65E3B37}">
      <dgm:prSet/>
      <dgm:spPr/>
      <dgm:t>
        <a:bodyPr/>
        <a:lstStyle/>
        <a:p>
          <a:endParaRPr lang="en-US" sz="1800"/>
        </a:p>
      </dgm:t>
    </dgm:pt>
    <dgm:pt modelId="{378C8DD0-2440-469C-B32E-34594B177787}">
      <dgm:prSet custT="1"/>
      <dgm:spPr/>
      <dgm:t>
        <a:bodyPr/>
        <a:lstStyle/>
        <a:p>
          <a:pPr rtl="0"/>
          <a:r>
            <a:rPr lang="en-US" sz="1600" dirty="0"/>
            <a:t>Disclose the effects on beginning net position, fund balance, and/or fund net position in a table with other accounting changes and error corrections </a:t>
          </a:r>
        </a:p>
      </dgm:t>
    </dgm:pt>
    <dgm:pt modelId="{BC0B42BE-DDE9-416F-AF85-81BA7B38F4D4}" type="parTrans" cxnId="{0FD749CD-FFDF-4EC0-8CFF-F36EE76BCA59}">
      <dgm:prSet/>
      <dgm:spPr/>
      <dgm:t>
        <a:bodyPr/>
        <a:lstStyle/>
        <a:p>
          <a:endParaRPr lang="en-US" sz="1800"/>
        </a:p>
      </dgm:t>
    </dgm:pt>
    <dgm:pt modelId="{3D8E242B-4030-43B1-B387-19A038A1C351}" type="sibTrans" cxnId="{0FD749CD-FFDF-4EC0-8CFF-F36EE76BCA59}">
      <dgm:prSet/>
      <dgm:spPr/>
      <dgm:t>
        <a:bodyPr/>
        <a:lstStyle/>
        <a:p>
          <a:endParaRPr lang="en-US" sz="1800"/>
        </a:p>
      </dgm:t>
    </dgm:pt>
    <dgm:pt modelId="{F6E58AAF-A64B-44B0-A901-4734C1A8F7E0}">
      <dgm:prSet custT="1"/>
      <dgm:spPr/>
      <dgm:t>
        <a:bodyPr/>
        <a:lstStyle/>
        <a:p>
          <a:pPr rtl="0"/>
          <a:r>
            <a:rPr lang="en-US" sz="1600"/>
            <a:t>Disclose the nature of the change in accounting principle, including the line items affected and the new pronouncement implemented</a:t>
          </a:r>
        </a:p>
      </dgm:t>
    </dgm:pt>
    <dgm:pt modelId="{982A752D-A227-4C4F-AADE-55581AE8CF73}" type="parTrans" cxnId="{097885C9-6CC5-4929-8A8B-72792299B3E0}">
      <dgm:prSet/>
      <dgm:spPr/>
    </dgm:pt>
    <dgm:pt modelId="{A0500DCA-329D-4924-B422-AC2D5AD1D6FC}" type="sibTrans" cxnId="{097885C9-6CC5-4929-8A8B-72792299B3E0}">
      <dgm:prSet/>
      <dgm:spPr/>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2"/>
      <dgm:spPr/>
    </dgm:pt>
    <dgm:pt modelId="{9045EE8B-EC34-4DC7-966A-50CD4FDF9D6A}" type="pres">
      <dgm:prSet presAssocID="{A085C73B-CF5B-4C1A-ABC3-856543851893}" presName="parentText" presStyleLbl="node1" presStyleIdx="0" presStyleCnt="2" custScaleX="128889">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2">
        <dgm:presLayoutVars>
          <dgm:bulletEnabled val="1"/>
        </dgm:presLayoutVars>
      </dgm:prSet>
      <dgm:spPr/>
    </dgm:pt>
    <dgm:pt modelId="{87160191-0DBD-40A4-B370-04C445CA1E94}" type="pres">
      <dgm:prSet presAssocID="{B05B2EDE-E466-48C4-85FA-D75BF789D586}" presName="spaceBetweenRectangles" presStyleCnt="0"/>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2"/>
      <dgm:spPr/>
    </dgm:pt>
    <dgm:pt modelId="{2BDC814D-6689-4754-B622-59EF94CEA7E7}" type="pres">
      <dgm:prSet presAssocID="{0991D037-CD2D-4E22-B30B-4453B76D4213}" presName="parentText" presStyleLbl="node1" presStyleIdx="1" presStyleCnt="2" custScaleX="128889">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1" presStyleCnt="2" custLinFactNeighborY="659">
        <dgm:presLayoutVars>
          <dgm:bulletEnabled val="1"/>
        </dgm:presLayoutVars>
      </dgm:prSet>
      <dgm:spPr/>
    </dgm:pt>
  </dgm:ptLst>
  <dgm:cxnLst>
    <dgm:cxn modelId="{037A510E-67BE-4584-89A6-26551EFA6757}" srcId="{A085C73B-CF5B-4C1A-ABC3-856543851893}" destId="{867A5490-BBFE-43CE-A9BF-D88FB71BE64F}" srcOrd="0" destOrd="0" parTransId="{6C57D685-8178-48EE-A6F9-2E4CBF854F06}" sibTransId="{6D38A40B-4C63-468D-AE96-EE413926669C}"/>
    <dgm:cxn modelId="{4EB39A1D-34D4-4789-90EB-9EDC32558122}" type="presOf" srcId="{4FA76029-F9AA-4E74-B578-48FA8250699A}" destId="{55DD52CC-D421-413D-8E1C-199814DDA40F}" srcOrd="0" destOrd="0" presId="urn:microsoft.com/office/officeart/2005/8/layout/list1"/>
    <dgm:cxn modelId="{FF608B2E-FC24-4712-9EDF-35F2D9F8BF71}" srcId="{0991D037-CD2D-4E22-B30B-4453B76D4213}" destId="{531070E1-A67E-4113-A189-DE134061811E}" srcOrd="0" destOrd="0" parTransId="{CA1C23E8-3614-446A-8F95-CC5DD2F8586C}" sibTransId="{D527F3AF-46EF-42DF-8774-F233EE272218}"/>
    <dgm:cxn modelId="{F234F985-1FE0-4180-A325-D224091B1E71}" srcId="{4FA76029-F9AA-4E74-B578-48FA8250699A}" destId="{0991D037-CD2D-4E22-B30B-4453B76D4213}" srcOrd="1" destOrd="0" parTransId="{BA341172-68A8-4261-994B-89CD70D3DF69}" sibTransId="{F2589DBA-A07F-4C01-9A93-E7D1EBBFB910}"/>
    <dgm:cxn modelId="{CC15E18B-AC76-49D2-9E57-32DC39F0ACC9}" type="presOf" srcId="{0991D037-CD2D-4E22-B30B-4453B76D4213}" destId="{BA6A0A8D-BB02-459F-9D47-D62019DEF7D2}" srcOrd="0"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17AA88AD-45A4-489F-800E-319D1B8758EC}" type="presOf" srcId="{378C8DD0-2440-469C-B32E-34594B177787}" destId="{EC03B3BA-E8F3-43F4-989D-440D76EC1A1A}" srcOrd="0" destOrd="3" presId="urn:microsoft.com/office/officeart/2005/8/layout/list1"/>
    <dgm:cxn modelId="{80905AAE-9C30-44E3-BE1A-945CDC640FDC}" type="presOf" srcId="{A085C73B-CF5B-4C1A-ABC3-856543851893}" destId="{9045EE8B-EC34-4DC7-966A-50CD4FDF9D6A}" srcOrd="1" destOrd="0" presId="urn:microsoft.com/office/officeart/2005/8/layout/list1"/>
    <dgm:cxn modelId="{DDB418B7-09B0-4983-B9C0-11A1B8B8282F}" type="presOf" srcId="{C9F32065-BB34-415A-BC47-D3179D9C925A}" destId="{EC03B3BA-E8F3-43F4-989D-440D76EC1A1A}" srcOrd="0" destOrd="1" presId="urn:microsoft.com/office/officeart/2005/8/layout/list1"/>
    <dgm:cxn modelId="{003F7EB9-04E4-4A83-AED2-924AFE71F341}" type="presOf" srcId="{867A5490-BBFE-43CE-A9BF-D88FB71BE64F}" destId="{8A41CF94-BB3B-420A-BC4C-440A37DD26EB}" srcOrd="0" destOrd="0" presId="urn:microsoft.com/office/officeart/2005/8/layout/list1"/>
    <dgm:cxn modelId="{097885C9-6CC5-4929-8A8B-72792299B3E0}" srcId="{0991D037-CD2D-4E22-B30B-4453B76D4213}" destId="{F6E58AAF-A64B-44B0-A901-4734C1A8F7E0}" srcOrd="2" destOrd="0" parTransId="{982A752D-A227-4C4F-AADE-55581AE8CF73}" sibTransId="{A0500DCA-329D-4924-B422-AC2D5AD1D6FC}"/>
    <dgm:cxn modelId="{70F01CCD-55E7-4AA1-AC96-68795F626E9B}" type="presOf" srcId="{531070E1-A67E-4113-A189-DE134061811E}" destId="{EC03B3BA-E8F3-43F4-989D-440D76EC1A1A}" srcOrd="0" destOrd="0" presId="urn:microsoft.com/office/officeart/2005/8/layout/list1"/>
    <dgm:cxn modelId="{0FD749CD-FFDF-4EC0-8CFF-F36EE76BCA59}" srcId="{0991D037-CD2D-4E22-B30B-4453B76D4213}" destId="{378C8DD0-2440-469C-B32E-34594B177787}" srcOrd="3" destOrd="0" parTransId="{BC0B42BE-DDE9-416F-AF85-81BA7B38F4D4}" sibTransId="{3D8E242B-4030-43B1-B387-19A038A1C351}"/>
    <dgm:cxn modelId="{BF37B7E0-1201-4745-AEC2-39D8001984D2}" type="presOf" srcId="{0991D037-CD2D-4E22-B30B-4453B76D4213}" destId="{2BDC814D-6689-4754-B622-59EF94CEA7E7}" srcOrd="1" destOrd="0" presId="urn:microsoft.com/office/officeart/2005/8/layout/list1"/>
    <dgm:cxn modelId="{345C59F3-4FE4-4CD2-9155-00AFF65E3B37}" srcId="{0991D037-CD2D-4E22-B30B-4453B76D4213}" destId="{C9F32065-BB34-415A-BC47-D3179D9C925A}" srcOrd="1" destOrd="0" parTransId="{64DFA606-0D6A-4245-9608-853D0C7AF6C4}" sibTransId="{CC4AC85B-93A5-4BDF-83B3-1BD85F07711F}"/>
    <dgm:cxn modelId="{EE401DF8-F4C6-45A9-8CFD-458B9F7289C3}" type="presOf" srcId="{F6E58AAF-A64B-44B0-A901-4734C1A8F7E0}" destId="{EC03B3BA-E8F3-43F4-989D-440D76EC1A1A}" srcOrd="0" destOrd="2" presId="urn:microsoft.com/office/officeart/2005/8/layout/list1"/>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C5FB114A-531D-4F74-95E8-3C7A0B2E36B9}" type="presParOf" srcId="{55DD52CC-D421-413D-8E1C-199814DDA40F}" destId="{52136003-AA1A-4A27-BA8A-EA8074D768E6}" srcOrd="4"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5" destOrd="0" presId="urn:microsoft.com/office/officeart/2005/8/layout/list1"/>
    <dgm:cxn modelId="{3DBC6AE3-FC5B-4803-AD05-3EEFC4F24262}" type="presParOf" srcId="{55DD52CC-D421-413D-8E1C-199814DDA40F}" destId="{EC03B3BA-E8F3-43F4-989D-440D76EC1A1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F84037-B6B0-45E8-8A68-D56C3B610B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49BC62-EEE7-41A7-A4E8-146B9F7132F3}">
      <dgm:prSet custT="1"/>
      <dgm:spPr/>
      <dgm:t>
        <a:bodyPr/>
        <a:lstStyle/>
        <a:p>
          <a:pPr rtl="0"/>
          <a:r>
            <a:rPr lang="en-US" sz="2200" dirty="0"/>
            <a:t>The existing standards were brought into GASB standards through Statement 62 but derive from APB and FASB guidance dating back as far as 1971</a:t>
          </a:r>
        </a:p>
      </dgm:t>
    </dgm:pt>
    <dgm:pt modelId="{103E0796-D9AA-4FD2-ADCF-96EC6DD587CC}" type="parTrans" cxnId="{A016F961-FB43-4EC4-857B-377FD1F7699F}">
      <dgm:prSet/>
      <dgm:spPr/>
      <dgm:t>
        <a:bodyPr/>
        <a:lstStyle/>
        <a:p>
          <a:endParaRPr lang="en-US" sz="6600"/>
        </a:p>
      </dgm:t>
    </dgm:pt>
    <dgm:pt modelId="{FC2C97DF-B6E8-4971-AD48-1F16C191274C}" type="sibTrans" cxnId="{A016F961-FB43-4EC4-857B-377FD1F7699F}">
      <dgm:prSet/>
      <dgm:spPr/>
      <dgm:t>
        <a:bodyPr/>
        <a:lstStyle/>
        <a:p>
          <a:endParaRPr lang="en-US" sz="6600"/>
        </a:p>
      </dgm:t>
    </dgm:pt>
    <dgm:pt modelId="{0171611C-BB67-4DFD-BDA6-52846B680767}">
      <dgm:prSet custT="1"/>
      <dgm:spPr/>
      <dgm:t>
        <a:bodyPr/>
        <a:lstStyle/>
        <a:p>
          <a:pPr rtl="0"/>
          <a:r>
            <a:rPr lang="en-US" sz="2200" dirty="0"/>
            <a:t>The GASB’s reexamination found:</a:t>
          </a:r>
        </a:p>
      </dgm:t>
    </dgm:pt>
    <dgm:pt modelId="{397BAC3E-5C67-431F-834F-E88B5A59C13C}" type="parTrans" cxnId="{3E197072-9F0D-48FF-85FD-5682C70F8153}">
      <dgm:prSet/>
      <dgm:spPr/>
      <dgm:t>
        <a:bodyPr/>
        <a:lstStyle/>
        <a:p>
          <a:endParaRPr lang="en-US" sz="6600"/>
        </a:p>
      </dgm:t>
    </dgm:pt>
    <dgm:pt modelId="{0CF17A4F-DA2B-4367-8D51-7474559B70D4}" type="sibTrans" cxnId="{3E197072-9F0D-48FF-85FD-5682C70F8153}">
      <dgm:prSet/>
      <dgm:spPr/>
      <dgm:t>
        <a:bodyPr/>
        <a:lstStyle/>
        <a:p>
          <a:endParaRPr lang="en-US" sz="6600"/>
        </a:p>
      </dgm:t>
    </dgm:pt>
    <dgm:pt modelId="{8B622DA0-06BC-4B74-84A5-CAA721EDDEE6}">
      <dgm:prSet custT="1"/>
      <dgm:spPr/>
      <dgm:t>
        <a:bodyPr/>
        <a:lstStyle/>
        <a:p>
          <a:pPr rtl="0"/>
          <a:r>
            <a:rPr lang="en-US" sz="2000" dirty="0"/>
            <a:t>The standards are widely misunderstood, in part because they are not well organized or clearly written</a:t>
          </a:r>
        </a:p>
      </dgm:t>
    </dgm:pt>
    <dgm:pt modelId="{4B74A8E1-6AC8-4C75-AEA0-019E912993C9}" type="parTrans" cxnId="{60F0D972-328C-447F-9F0F-B23EBF7405B0}">
      <dgm:prSet/>
      <dgm:spPr/>
      <dgm:t>
        <a:bodyPr/>
        <a:lstStyle/>
        <a:p>
          <a:endParaRPr lang="en-US" sz="6600"/>
        </a:p>
      </dgm:t>
    </dgm:pt>
    <dgm:pt modelId="{D66682BD-5031-47EE-8773-6782C693FC08}" type="sibTrans" cxnId="{60F0D972-328C-447F-9F0F-B23EBF7405B0}">
      <dgm:prSet/>
      <dgm:spPr/>
      <dgm:t>
        <a:bodyPr/>
        <a:lstStyle/>
        <a:p>
          <a:endParaRPr lang="en-US" sz="6600"/>
        </a:p>
      </dgm:t>
    </dgm:pt>
    <dgm:pt modelId="{6B000146-2BA1-4E17-BF33-67AAFF0DEDD8}">
      <dgm:prSet custT="1"/>
      <dgm:spPr/>
      <dgm:t>
        <a:bodyPr/>
        <a:lstStyle/>
        <a:p>
          <a:pPr rtl="0"/>
          <a:r>
            <a:rPr lang="en-US" sz="2000" dirty="0"/>
            <a:t>Governments have difficulty determining the appropriate type of change and distinguishing changes from corrections of errors</a:t>
          </a:r>
        </a:p>
      </dgm:t>
    </dgm:pt>
    <dgm:pt modelId="{C1049656-A566-4EC7-81F1-A574ED9431A5}" type="parTrans" cxnId="{08AD01AC-8258-4778-B01B-F8A7566ED09A}">
      <dgm:prSet/>
      <dgm:spPr/>
      <dgm:t>
        <a:bodyPr/>
        <a:lstStyle/>
        <a:p>
          <a:endParaRPr lang="en-US" sz="6600"/>
        </a:p>
      </dgm:t>
    </dgm:pt>
    <dgm:pt modelId="{8C9953C0-D9C1-48DA-B6C8-AF58F2EB28CB}" type="sibTrans" cxnId="{08AD01AC-8258-4778-B01B-F8A7566ED09A}">
      <dgm:prSet/>
      <dgm:spPr/>
      <dgm:t>
        <a:bodyPr/>
        <a:lstStyle/>
        <a:p>
          <a:endParaRPr lang="en-US" sz="6600"/>
        </a:p>
      </dgm:t>
    </dgm:pt>
    <dgm:pt modelId="{A3AAC72C-0987-4795-B225-19278BC147ED}">
      <dgm:prSet custT="1"/>
      <dgm:spPr/>
      <dgm:t>
        <a:bodyPr/>
        <a:lstStyle/>
        <a:p>
          <a:pPr rtl="0"/>
          <a:r>
            <a:rPr lang="en-US" sz="2000" dirty="0"/>
            <a:t>The differences in applicability to single-year and comparative financial statements are unclear</a:t>
          </a:r>
        </a:p>
      </dgm:t>
    </dgm:pt>
    <dgm:pt modelId="{2AD8E80A-D7E4-4188-898C-315DAEE287E1}" type="parTrans" cxnId="{434CE06D-B47B-4F39-8847-A48032EC589A}">
      <dgm:prSet/>
      <dgm:spPr/>
      <dgm:t>
        <a:bodyPr/>
        <a:lstStyle/>
        <a:p>
          <a:endParaRPr lang="en-US"/>
        </a:p>
      </dgm:t>
    </dgm:pt>
    <dgm:pt modelId="{E282E413-CDD3-426F-9ED7-F424AE81D62C}" type="sibTrans" cxnId="{434CE06D-B47B-4F39-8847-A48032EC589A}">
      <dgm:prSet/>
      <dgm:spPr/>
      <dgm:t>
        <a:bodyPr/>
        <a:lstStyle/>
        <a:p>
          <a:endParaRPr lang="en-US"/>
        </a:p>
      </dgm:t>
    </dgm:pt>
    <dgm:pt modelId="{A4FE8E3F-1238-48B6-AF30-70FA963F5F61}">
      <dgm:prSet custT="1"/>
      <dgm:spPr/>
      <dgm:t>
        <a:bodyPr/>
        <a:lstStyle/>
        <a:p>
          <a:pPr rtl="0"/>
          <a:r>
            <a:rPr lang="en-US" sz="2000" dirty="0"/>
            <a:t>The disclosures could be improved to better meet user needs</a:t>
          </a:r>
        </a:p>
      </dgm:t>
    </dgm:pt>
    <dgm:pt modelId="{2CDAC3BF-CE72-4CDB-B52E-2A4E0ECABDB2}" type="parTrans" cxnId="{88DE58F4-F772-400F-ADC9-F61D1DE75135}">
      <dgm:prSet/>
      <dgm:spPr/>
      <dgm:t>
        <a:bodyPr/>
        <a:lstStyle/>
        <a:p>
          <a:endParaRPr lang="en-US"/>
        </a:p>
      </dgm:t>
    </dgm:pt>
    <dgm:pt modelId="{0EC3B27B-B6A3-4FE5-9CE5-8BBD672B72DE}" type="sibTrans" cxnId="{88DE58F4-F772-400F-ADC9-F61D1DE75135}">
      <dgm:prSet/>
      <dgm:spPr/>
      <dgm:t>
        <a:bodyPr/>
        <a:lstStyle/>
        <a:p>
          <a:endParaRPr lang="en-US"/>
        </a:p>
      </dgm:t>
    </dgm:pt>
    <dgm:pt modelId="{E908F158-FAA9-446A-98BD-BC0B0A9EDFC9}" type="pres">
      <dgm:prSet presAssocID="{8BF84037-B6B0-45E8-8A68-D56C3B610BC2}" presName="linear" presStyleCnt="0">
        <dgm:presLayoutVars>
          <dgm:dir/>
          <dgm:animLvl val="lvl"/>
          <dgm:resizeHandles val="exact"/>
        </dgm:presLayoutVars>
      </dgm:prSet>
      <dgm:spPr/>
    </dgm:pt>
    <dgm:pt modelId="{836ADFC9-7EEF-4AE0-9723-E3346F818951}" type="pres">
      <dgm:prSet presAssocID="{AE49BC62-EEE7-41A7-A4E8-146B9F7132F3}" presName="parentLin" presStyleCnt="0"/>
      <dgm:spPr/>
    </dgm:pt>
    <dgm:pt modelId="{FE846B97-6E58-4CBA-B061-EFF139964A8D}" type="pres">
      <dgm:prSet presAssocID="{AE49BC62-EEE7-41A7-A4E8-146B9F7132F3}" presName="parentLeftMargin" presStyleLbl="node1" presStyleIdx="0" presStyleCnt="2"/>
      <dgm:spPr/>
    </dgm:pt>
    <dgm:pt modelId="{0C60C519-BB19-4E58-BCA4-543E71D70744}" type="pres">
      <dgm:prSet presAssocID="{AE49BC62-EEE7-41A7-A4E8-146B9F7132F3}" presName="parentText" presStyleLbl="node1" presStyleIdx="0" presStyleCnt="2" custScaleX="129207" custScaleY="111649">
        <dgm:presLayoutVars>
          <dgm:chMax val="0"/>
          <dgm:bulletEnabled val="1"/>
        </dgm:presLayoutVars>
      </dgm:prSet>
      <dgm:spPr/>
    </dgm:pt>
    <dgm:pt modelId="{A527856E-3949-4802-9DE2-3709A0053DEB}" type="pres">
      <dgm:prSet presAssocID="{AE49BC62-EEE7-41A7-A4E8-146B9F7132F3}" presName="negativeSpace" presStyleCnt="0"/>
      <dgm:spPr/>
    </dgm:pt>
    <dgm:pt modelId="{C80B101E-1300-498D-A040-9E28E99ED0A5}" type="pres">
      <dgm:prSet presAssocID="{AE49BC62-EEE7-41A7-A4E8-146B9F7132F3}" presName="childText" presStyleLbl="conFgAcc1" presStyleIdx="0" presStyleCnt="2">
        <dgm:presLayoutVars>
          <dgm:bulletEnabled val="1"/>
        </dgm:presLayoutVars>
      </dgm:prSet>
      <dgm:spPr/>
    </dgm:pt>
    <dgm:pt modelId="{A2DF1D56-5C66-4FB9-BD7C-BC0AF0535108}" type="pres">
      <dgm:prSet presAssocID="{FC2C97DF-B6E8-4971-AD48-1F16C191274C}" presName="spaceBetweenRectangles" presStyleCnt="0"/>
      <dgm:spPr/>
    </dgm:pt>
    <dgm:pt modelId="{C87DF8E8-F6B9-4B23-8250-A3C3D0135FFF}" type="pres">
      <dgm:prSet presAssocID="{0171611C-BB67-4DFD-BDA6-52846B680767}" presName="parentLin" presStyleCnt="0"/>
      <dgm:spPr/>
    </dgm:pt>
    <dgm:pt modelId="{23CC8391-28D1-422F-BD5A-C74A7BEDED3F}" type="pres">
      <dgm:prSet presAssocID="{0171611C-BB67-4DFD-BDA6-52846B680767}" presName="parentLeftMargin" presStyleLbl="node1" presStyleIdx="0" presStyleCnt="2"/>
      <dgm:spPr/>
    </dgm:pt>
    <dgm:pt modelId="{D5C2E47F-C1D9-4309-AD41-A782FFDBC005}" type="pres">
      <dgm:prSet presAssocID="{0171611C-BB67-4DFD-BDA6-52846B680767}" presName="parentText" presStyleLbl="node1" presStyleIdx="1" presStyleCnt="2" custScaleX="128889">
        <dgm:presLayoutVars>
          <dgm:chMax val="0"/>
          <dgm:bulletEnabled val="1"/>
        </dgm:presLayoutVars>
      </dgm:prSet>
      <dgm:spPr/>
    </dgm:pt>
    <dgm:pt modelId="{D8731C6D-DCD4-463F-8467-37B6D424782B}" type="pres">
      <dgm:prSet presAssocID="{0171611C-BB67-4DFD-BDA6-52846B680767}" presName="negativeSpace" presStyleCnt="0"/>
      <dgm:spPr/>
    </dgm:pt>
    <dgm:pt modelId="{D6487BA6-4614-4F20-907A-B12B4F2E19E3}" type="pres">
      <dgm:prSet presAssocID="{0171611C-BB67-4DFD-BDA6-52846B680767}" presName="childText" presStyleLbl="conFgAcc1" presStyleIdx="1" presStyleCnt="2">
        <dgm:presLayoutVars>
          <dgm:bulletEnabled val="1"/>
        </dgm:presLayoutVars>
      </dgm:prSet>
      <dgm:spPr/>
    </dgm:pt>
  </dgm:ptLst>
  <dgm:cxnLst>
    <dgm:cxn modelId="{B6EEC510-FAAB-49B5-ADE2-803010FC562B}" type="presOf" srcId="{0171611C-BB67-4DFD-BDA6-52846B680767}" destId="{D5C2E47F-C1D9-4309-AD41-A782FFDBC005}" srcOrd="1" destOrd="0" presId="urn:microsoft.com/office/officeart/2005/8/layout/list1"/>
    <dgm:cxn modelId="{BC040717-A24A-4960-A8AA-FA08FE2108AA}" type="presOf" srcId="{8BF84037-B6B0-45E8-8A68-D56C3B610BC2}" destId="{E908F158-FAA9-446A-98BD-BC0B0A9EDFC9}" srcOrd="0" destOrd="0" presId="urn:microsoft.com/office/officeart/2005/8/layout/list1"/>
    <dgm:cxn modelId="{A9B8A030-D892-4E4A-B753-6B8110D539D8}" type="presOf" srcId="{A4FE8E3F-1238-48B6-AF30-70FA963F5F61}" destId="{D6487BA6-4614-4F20-907A-B12B4F2E19E3}" srcOrd="0" destOrd="3" presId="urn:microsoft.com/office/officeart/2005/8/layout/list1"/>
    <dgm:cxn modelId="{A016F961-FB43-4EC4-857B-377FD1F7699F}" srcId="{8BF84037-B6B0-45E8-8A68-D56C3B610BC2}" destId="{AE49BC62-EEE7-41A7-A4E8-146B9F7132F3}" srcOrd="0" destOrd="0" parTransId="{103E0796-D9AA-4FD2-ADCF-96EC6DD587CC}" sibTransId="{FC2C97DF-B6E8-4971-AD48-1F16C191274C}"/>
    <dgm:cxn modelId="{434CE06D-B47B-4F39-8847-A48032EC589A}" srcId="{0171611C-BB67-4DFD-BDA6-52846B680767}" destId="{A3AAC72C-0987-4795-B225-19278BC147ED}" srcOrd="2" destOrd="0" parTransId="{2AD8E80A-D7E4-4188-898C-315DAEE287E1}" sibTransId="{E282E413-CDD3-426F-9ED7-F424AE81D62C}"/>
    <dgm:cxn modelId="{3E197072-9F0D-48FF-85FD-5682C70F8153}" srcId="{8BF84037-B6B0-45E8-8A68-D56C3B610BC2}" destId="{0171611C-BB67-4DFD-BDA6-52846B680767}" srcOrd="1" destOrd="0" parTransId="{397BAC3E-5C67-431F-834F-E88B5A59C13C}" sibTransId="{0CF17A4F-DA2B-4367-8D51-7474559B70D4}"/>
    <dgm:cxn modelId="{4F5EC152-5959-4C32-B788-57E264585551}" type="presOf" srcId="{AE49BC62-EEE7-41A7-A4E8-146B9F7132F3}" destId="{FE846B97-6E58-4CBA-B061-EFF139964A8D}" srcOrd="0" destOrd="0" presId="urn:microsoft.com/office/officeart/2005/8/layout/list1"/>
    <dgm:cxn modelId="{60F0D972-328C-447F-9F0F-B23EBF7405B0}" srcId="{0171611C-BB67-4DFD-BDA6-52846B680767}" destId="{8B622DA0-06BC-4B74-84A5-CAA721EDDEE6}" srcOrd="0" destOrd="0" parTransId="{4B74A8E1-6AC8-4C75-AEA0-019E912993C9}" sibTransId="{D66682BD-5031-47EE-8773-6782C693FC08}"/>
    <dgm:cxn modelId="{4DD92F83-2C4D-4B7B-AE13-4BD91FF29476}" type="presOf" srcId="{0171611C-BB67-4DFD-BDA6-52846B680767}" destId="{23CC8391-28D1-422F-BD5A-C74A7BEDED3F}" srcOrd="0" destOrd="0" presId="urn:microsoft.com/office/officeart/2005/8/layout/list1"/>
    <dgm:cxn modelId="{9998DA9C-D815-4CEB-9A8E-15A8CF3C2260}" type="presOf" srcId="{8B622DA0-06BC-4B74-84A5-CAA721EDDEE6}" destId="{D6487BA6-4614-4F20-907A-B12B4F2E19E3}" srcOrd="0" destOrd="0" presId="urn:microsoft.com/office/officeart/2005/8/layout/list1"/>
    <dgm:cxn modelId="{08AD01AC-8258-4778-B01B-F8A7566ED09A}" srcId="{0171611C-BB67-4DFD-BDA6-52846B680767}" destId="{6B000146-2BA1-4E17-BF33-67AAFF0DEDD8}" srcOrd="1" destOrd="0" parTransId="{C1049656-A566-4EC7-81F1-A574ED9431A5}" sibTransId="{8C9953C0-D9C1-48DA-B6C8-AF58F2EB28CB}"/>
    <dgm:cxn modelId="{79F13BB1-CF67-480F-94E4-00FF5A2ECE09}" type="presOf" srcId="{6B000146-2BA1-4E17-BF33-67AAFF0DEDD8}" destId="{D6487BA6-4614-4F20-907A-B12B4F2E19E3}" srcOrd="0" destOrd="1" presId="urn:microsoft.com/office/officeart/2005/8/layout/list1"/>
    <dgm:cxn modelId="{6DB10BC1-A47F-4289-B76D-33CBF828BCD4}" type="presOf" srcId="{AE49BC62-EEE7-41A7-A4E8-146B9F7132F3}" destId="{0C60C519-BB19-4E58-BCA4-543E71D70744}" srcOrd="1" destOrd="0" presId="urn:microsoft.com/office/officeart/2005/8/layout/list1"/>
    <dgm:cxn modelId="{2BBBF4E2-9390-4E8F-8E1B-B7AAB7D1DE57}" type="presOf" srcId="{A3AAC72C-0987-4795-B225-19278BC147ED}" destId="{D6487BA6-4614-4F20-907A-B12B4F2E19E3}" srcOrd="0" destOrd="2" presId="urn:microsoft.com/office/officeart/2005/8/layout/list1"/>
    <dgm:cxn modelId="{88DE58F4-F772-400F-ADC9-F61D1DE75135}" srcId="{0171611C-BB67-4DFD-BDA6-52846B680767}" destId="{A4FE8E3F-1238-48B6-AF30-70FA963F5F61}" srcOrd="3" destOrd="0" parTransId="{2CDAC3BF-CE72-4CDB-B52E-2A4E0ECABDB2}" sibTransId="{0EC3B27B-B6A3-4FE5-9CE5-8BBD672B72DE}"/>
    <dgm:cxn modelId="{3A290864-D606-47DB-9BE0-02C31EB9CBA4}" type="presParOf" srcId="{E908F158-FAA9-446A-98BD-BC0B0A9EDFC9}" destId="{836ADFC9-7EEF-4AE0-9723-E3346F818951}" srcOrd="0" destOrd="0" presId="urn:microsoft.com/office/officeart/2005/8/layout/list1"/>
    <dgm:cxn modelId="{99FD506C-E0AF-45D1-922F-2F733FAF7E4C}" type="presParOf" srcId="{836ADFC9-7EEF-4AE0-9723-E3346F818951}" destId="{FE846B97-6E58-4CBA-B061-EFF139964A8D}" srcOrd="0" destOrd="0" presId="urn:microsoft.com/office/officeart/2005/8/layout/list1"/>
    <dgm:cxn modelId="{4FD88819-DF2F-470C-87A2-7DF9A7174064}" type="presParOf" srcId="{836ADFC9-7EEF-4AE0-9723-E3346F818951}" destId="{0C60C519-BB19-4E58-BCA4-543E71D70744}" srcOrd="1" destOrd="0" presId="urn:microsoft.com/office/officeart/2005/8/layout/list1"/>
    <dgm:cxn modelId="{75470283-292E-4E94-A764-16DC881DB0EF}" type="presParOf" srcId="{E908F158-FAA9-446A-98BD-BC0B0A9EDFC9}" destId="{A527856E-3949-4802-9DE2-3709A0053DEB}" srcOrd="1" destOrd="0" presId="urn:microsoft.com/office/officeart/2005/8/layout/list1"/>
    <dgm:cxn modelId="{44561991-76F5-491E-9BD6-8DE2194D239C}" type="presParOf" srcId="{E908F158-FAA9-446A-98BD-BC0B0A9EDFC9}" destId="{C80B101E-1300-498D-A040-9E28E99ED0A5}" srcOrd="2" destOrd="0" presId="urn:microsoft.com/office/officeart/2005/8/layout/list1"/>
    <dgm:cxn modelId="{35E5D934-6E88-4D7B-BCE4-0E975102CAD0}" type="presParOf" srcId="{E908F158-FAA9-446A-98BD-BC0B0A9EDFC9}" destId="{A2DF1D56-5C66-4FB9-BD7C-BC0AF0535108}" srcOrd="3" destOrd="0" presId="urn:microsoft.com/office/officeart/2005/8/layout/list1"/>
    <dgm:cxn modelId="{79389C57-8530-4989-9A93-1CE957BD5E42}" type="presParOf" srcId="{E908F158-FAA9-446A-98BD-BC0B0A9EDFC9}" destId="{C87DF8E8-F6B9-4B23-8250-A3C3D0135FFF}" srcOrd="4" destOrd="0" presId="urn:microsoft.com/office/officeart/2005/8/layout/list1"/>
    <dgm:cxn modelId="{8C1A1DED-48A1-48AB-BBA9-D3985560EEFA}" type="presParOf" srcId="{C87DF8E8-F6B9-4B23-8250-A3C3D0135FFF}" destId="{23CC8391-28D1-422F-BD5A-C74A7BEDED3F}" srcOrd="0" destOrd="0" presId="urn:microsoft.com/office/officeart/2005/8/layout/list1"/>
    <dgm:cxn modelId="{7B9BCB14-3EC4-4CCB-AEEB-4D5492B03426}" type="presParOf" srcId="{C87DF8E8-F6B9-4B23-8250-A3C3D0135FFF}" destId="{D5C2E47F-C1D9-4309-AD41-A782FFDBC005}" srcOrd="1" destOrd="0" presId="urn:microsoft.com/office/officeart/2005/8/layout/list1"/>
    <dgm:cxn modelId="{03428F03-7F32-4B11-A77D-BD3CEBD982D5}" type="presParOf" srcId="{E908F158-FAA9-446A-98BD-BC0B0A9EDFC9}" destId="{D8731C6D-DCD4-463F-8467-37B6D424782B}" srcOrd="5" destOrd="0" presId="urn:microsoft.com/office/officeart/2005/8/layout/list1"/>
    <dgm:cxn modelId="{E434B504-54F3-4FE3-85E7-DA11AC6822FA}" type="presParOf" srcId="{E908F158-FAA9-446A-98BD-BC0B0A9EDFC9}" destId="{D6487BA6-4614-4F20-907A-B12B4F2E19E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1E99182-A6D4-463B-AA95-520A9B36FDB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D84A57A-7533-4C07-9F9D-32F39EDEECE8}">
      <dgm:prSet custT="1"/>
      <dgm:spPr/>
      <dgm:t>
        <a:bodyPr/>
        <a:lstStyle/>
        <a:p>
          <a:pPr rtl="0"/>
          <a:r>
            <a:rPr lang="en-US" sz="2800" dirty="0"/>
            <a:t>Accounting changes</a:t>
          </a:r>
        </a:p>
      </dgm:t>
    </dgm:pt>
    <dgm:pt modelId="{0CF5BAA5-63DB-4606-B8E3-1CB8424ED4E5}" type="parTrans" cxnId="{D1AA3273-7165-43BE-BE5C-75F2EBF5701C}">
      <dgm:prSet/>
      <dgm:spPr/>
      <dgm:t>
        <a:bodyPr/>
        <a:lstStyle/>
        <a:p>
          <a:endParaRPr lang="en-US" sz="3200"/>
        </a:p>
      </dgm:t>
    </dgm:pt>
    <dgm:pt modelId="{619265AC-0D4C-4D52-8DDB-837467B761A9}" type="sibTrans" cxnId="{D1AA3273-7165-43BE-BE5C-75F2EBF5701C}">
      <dgm:prSet/>
      <dgm:spPr/>
      <dgm:t>
        <a:bodyPr/>
        <a:lstStyle/>
        <a:p>
          <a:endParaRPr lang="en-US" sz="3200"/>
        </a:p>
      </dgm:t>
    </dgm:pt>
    <dgm:pt modelId="{BF3F9558-1AA9-49A7-8B6D-81E4F7093A62}">
      <dgm:prSet custT="1"/>
      <dgm:spPr/>
      <dgm:t>
        <a:bodyPr/>
        <a:lstStyle/>
        <a:p>
          <a:pPr rtl="0"/>
          <a:r>
            <a:rPr lang="en-US" sz="2400" dirty="0"/>
            <a:t>Change in accounting principle</a:t>
          </a:r>
        </a:p>
      </dgm:t>
    </dgm:pt>
    <dgm:pt modelId="{7B53B2DE-4C8A-4134-A960-ED76022CDBA3}" type="parTrans" cxnId="{D90C28D8-400C-45F6-955D-4355E0B3C378}">
      <dgm:prSet/>
      <dgm:spPr/>
      <dgm:t>
        <a:bodyPr/>
        <a:lstStyle/>
        <a:p>
          <a:endParaRPr lang="en-US" sz="3200"/>
        </a:p>
      </dgm:t>
    </dgm:pt>
    <dgm:pt modelId="{C0319424-2181-436E-BE6F-9D0366CFCE49}" type="sibTrans" cxnId="{D90C28D8-400C-45F6-955D-4355E0B3C378}">
      <dgm:prSet/>
      <dgm:spPr/>
      <dgm:t>
        <a:bodyPr/>
        <a:lstStyle/>
        <a:p>
          <a:endParaRPr lang="en-US" sz="3200"/>
        </a:p>
      </dgm:t>
    </dgm:pt>
    <dgm:pt modelId="{FF6165FC-5369-414A-A03C-40C84F907346}">
      <dgm:prSet custT="1"/>
      <dgm:spPr/>
      <dgm:t>
        <a:bodyPr/>
        <a:lstStyle/>
        <a:p>
          <a:pPr rtl="0"/>
          <a:r>
            <a:rPr lang="en-US" sz="2400" dirty="0"/>
            <a:t>Change in accounting estimate</a:t>
          </a:r>
        </a:p>
      </dgm:t>
    </dgm:pt>
    <dgm:pt modelId="{A7A9825F-BF5F-478A-910A-FCB518C9432E}" type="parTrans" cxnId="{AFD490FD-609C-476E-BC08-69B453ED0A5D}">
      <dgm:prSet/>
      <dgm:spPr/>
      <dgm:t>
        <a:bodyPr/>
        <a:lstStyle/>
        <a:p>
          <a:endParaRPr lang="en-US" sz="3200"/>
        </a:p>
      </dgm:t>
    </dgm:pt>
    <dgm:pt modelId="{D3D032FF-937C-455B-92CF-514F4A439156}" type="sibTrans" cxnId="{AFD490FD-609C-476E-BC08-69B453ED0A5D}">
      <dgm:prSet/>
      <dgm:spPr/>
      <dgm:t>
        <a:bodyPr/>
        <a:lstStyle/>
        <a:p>
          <a:endParaRPr lang="en-US" sz="3200"/>
        </a:p>
      </dgm:t>
    </dgm:pt>
    <dgm:pt modelId="{E869DD13-9F33-44EE-A6EA-44F005ECD174}">
      <dgm:prSet custT="1"/>
      <dgm:spPr/>
      <dgm:t>
        <a:bodyPr/>
        <a:lstStyle/>
        <a:p>
          <a:pPr rtl="0"/>
          <a:r>
            <a:rPr lang="en-US" sz="2400" dirty="0"/>
            <a:t>Change to or within the financial reporting entity</a:t>
          </a:r>
        </a:p>
      </dgm:t>
    </dgm:pt>
    <dgm:pt modelId="{DF19CA2A-841B-4F51-A85C-3FF8576FECB7}" type="parTrans" cxnId="{E0DCD962-4DE6-4557-BB16-7AB158F13757}">
      <dgm:prSet/>
      <dgm:spPr/>
      <dgm:t>
        <a:bodyPr/>
        <a:lstStyle/>
        <a:p>
          <a:endParaRPr lang="en-US" sz="3200"/>
        </a:p>
      </dgm:t>
    </dgm:pt>
    <dgm:pt modelId="{0C7E97C2-2666-4FC9-B671-B02D8A9309B6}" type="sibTrans" cxnId="{E0DCD962-4DE6-4557-BB16-7AB158F13757}">
      <dgm:prSet/>
      <dgm:spPr/>
      <dgm:t>
        <a:bodyPr/>
        <a:lstStyle/>
        <a:p>
          <a:endParaRPr lang="en-US" sz="3200"/>
        </a:p>
      </dgm:t>
    </dgm:pt>
    <dgm:pt modelId="{ACD8EAA5-EBF0-4561-B5DA-A8E728C7A409}">
      <dgm:prSet custT="1"/>
      <dgm:spPr/>
      <dgm:t>
        <a:bodyPr/>
        <a:lstStyle/>
        <a:p>
          <a:pPr rtl="0"/>
          <a:r>
            <a:rPr lang="en-US" sz="2800"/>
            <a:t>Correction of an error in previously issued financial statements</a:t>
          </a:r>
        </a:p>
      </dgm:t>
    </dgm:pt>
    <dgm:pt modelId="{04F2AC09-B46E-443E-82B1-06B07C95AA77}" type="parTrans" cxnId="{01C0091C-B16A-4877-BFBA-84A871823E21}">
      <dgm:prSet/>
      <dgm:spPr/>
      <dgm:t>
        <a:bodyPr/>
        <a:lstStyle/>
        <a:p>
          <a:endParaRPr lang="en-US" sz="3200"/>
        </a:p>
      </dgm:t>
    </dgm:pt>
    <dgm:pt modelId="{3686B681-84DE-4FA8-8C1A-F95092C82B6D}" type="sibTrans" cxnId="{01C0091C-B16A-4877-BFBA-84A871823E21}">
      <dgm:prSet/>
      <dgm:spPr/>
      <dgm:t>
        <a:bodyPr/>
        <a:lstStyle/>
        <a:p>
          <a:endParaRPr lang="en-US" sz="3200"/>
        </a:p>
      </dgm:t>
    </dgm:pt>
    <dgm:pt modelId="{E86F8EC4-7652-4C30-8DD2-BC0CBBA6E2C4}" type="pres">
      <dgm:prSet presAssocID="{F1E99182-A6D4-463B-AA95-520A9B36FDBE}" presName="linear" presStyleCnt="0">
        <dgm:presLayoutVars>
          <dgm:dir/>
          <dgm:animLvl val="lvl"/>
          <dgm:resizeHandles val="exact"/>
        </dgm:presLayoutVars>
      </dgm:prSet>
      <dgm:spPr/>
    </dgm:pt>
    <dgm:pt modelId="{AC881C3B-C169-404A-A7A8-6DDB0FC635E7}" type="pres">
      <dgm:prSet presAssocID="{9D84A57A-7533-4C07-9F9D-32F39EDEECE8}" presName="parentLin" presStyleCnt="0"/>
      <dgm:spPr/>
    </dgm:pt>
    <dgm:pt modelId="{1012E189-F6BD-47DE-B10F-205F9D10438B}" type="pres">
      <dgm:prSet presAssocID="{9D84A57A-7533-4C07-9F9D-32F39EDEECE8}" presName="parentLeftMargin" presStyleLbl="node1" presStyleIdx="0" presStyleCnt="2"/>
      <dgm:spPr/>
    </dgm:pt>
    <dgm:pt modelId="{8F63FA6D-F84E-467F-A650-6724286AB8D0}" type="pres">
      <dgm:prSet presAssocID="{9D84A57A-7533-4C07-9F9D-32F39EDEECE8}" presName="parentText" presStyleLbl="node1" presStyleIdx="0" presStyleCnt="2" custScaleX="129431">
        <dgm:presLayoutVars>
          <dgm:chMax val="0"/>
          <dgm:bulletEnabled val="1"/>
        </dgm:presLayoutVars>
      </dgm:prSet>
      <dgm:spPr/>
    </dgm:pt>
    <dgm:pt modelId="{B025F3CA-AD6E-4017-A2D8-449CE7B20B2E}" type="pres">
      <dgm:prSet presAssocID="{9D84A57A-7533-4C07-9F9D-32F39EDEECE8}" presName="negativeSpace" presStyleCnt="0"/>
      <dgm:spPr/>
    </dgm:pt>
    <dgm:pt modelId="{DD45FFCB-8067-438B-88AC-3E9A31E6A507}" type="pres">
      <dgm:prSet presAssocID="{9D84A57A-7533-4C07-9F9D-32F39EDEECE8}" presName="childText" presStyleLbl="conFgAcc1" presStyleIdx="0" presStyleCnt="2">
        <dgm:presLayoutVars>
          <dgm:bulletEnabled val="1"/>
        </dgm:presLayoutVars>
      </dgm:prSet>
      <dgm:spPr/>
    </dgm:pt>
    <dgm:pt modelId="{278352EE-4A71-459E-9358-1633E1A8825E}" type="pres">
      <dgm:prSet presAssocID="{619265AC-0D4C-4D52-8DDB-837467B761A9}" presName="spaceBetweenRectangles" presStyleCnt="0"/>
      <dgm:spPr/>
    </dgm:pt>
    <dgm:pt modelId="{185724F3-1645-47A6-8AC1-DAFB45F3DFA0}" type="pres">
      <dgm:prSet presAssocID="{ACD8EAA5-EBF0-4561-B5DA-A8E728C7A409}" presName="parentLin" presStyleCnt="0"/>
      <dgm:spPr/>
    </dgm:pt>
    <dgm:pt modelId="{CDDE7FA4-E127-4510-BAB1-D91F54543C26}" type="pres">
      <dgm:prSet presAssocID="{ACD8EAA5-EBF0-4561-B5DA-A8E728C7A409}" presName="parentLeftMargin" presStyleLbl="node1" presStyleIdx="0" presStyleCnt="2"/>
      <dgm:spPr/>
    </dgm:pt>
    <dgm:pt modelId="{EC606D46-991B-4FC4-8015-E11AE4A39427}" type="pres">
      <dgm:prSet presAssocID="{ACD8EAA5-EBF0-4561-B5DA-A8E728C7A409}" presName="parentText" presStyleLbl="node1" presStyleIdx="1" presStyleCnt="2" custScaleX="129762">
        <dgm:presLayoutVars>
          <dgm:chMax val="0"/>
          <dgm:bulletEnabled val="1"/>
        </dgm:presLayoutVars>
      </dgm:prSet>
      <dgm:spPr/>
    </dgm:pt>
    <dgm:pt modelId="{EFA70B55-FCF3-4D40-B71F-A3E21BDC152D}" type="pres">
      <dgm:prSet presAssocID="{ACD8EAA5-EBF0-4561-B5DA-A8E728C7A409}" presName="negativeSpace" presStyleCnt="0"/>
      <dgm:spPr/>
    </dgm:pt>
    <dgm:pt modelId="{3F212C67-C2EA-439E-AC47-40718C0E5F91}" type="pres">
      <dgm:prSet presAssocID="{ACD8EAA5-EBF0-4561-B5DA-A8E728C7A409}" presName="childText" presStyleLbl="conFgAcc1" presStyleIdx="1" presStyleCnt="2">
        <dgm:presLayoutVars>
          <dgm:bulletEnabled val="1"/>
        </dgm:presLayoutVars>
      </dgm:prSet>
      <dgm:spPr/>
    </dgm:pt>
  </dgm:ptLst>
  <dgm:cxnLst>
    <dgm:cxn modelId="{01C0091C-B16A-4877-BFBA-84A871823E21}" srcId="{F1E99182-A6D4-463B-AA95-520A9B36FDBE}" destId="{ACD8EAA5-EBF0-4561-B5DA-A8E728C7A409}" srcOrd="1" destOrd="0" parTransId="{04F2AC09-B46E-443E-82B1-06B07C95AA77}" sibTransId="{3686B681-84DE-4FA8-8C1A-F95092C82B6D}"/>
    <dgm:cxn modelId="{E91A121C-19F5-42BF-97C1-F127D873ABB0}" type="presOf" srcId="{ACD8EAA5-EBF0-4561-B5DA-A8E728C7A409}" destId="{EC606D46-991B-4FC4-8015-E11AE4A39427}" srcOrd="1" destOrd="0" presId="urn:microsoft.com/office/officeart/2005/8/layout/list1"/>
    <dgm:cxn modelId="{6FE19235-9EE8-4B6D-8832-54543EAB21AC}" type="presOf" srcId="{BF3F9558-1AA9-49A7-8B6D-81E4F7093A62}" destId="{DD45FFCB-8067-438B-88AC-3E9A31E6A507}" srcOrd="0" destOrd="0" presId="urn:microsoft.com/office/officeart/2005/8/layout/list1"/>
    <dgm:cxn modelId="{3FC2195E-48BC-466A-BEC7-88B12DACDD22}" type="presOf" srcId="{FF6165FC-5369-414A-A03C-40C84F907346}" destId="{DD45FFCB-8067-438B-88AC-3E9A31E6A507}" srcOrd="0" destOrd="1" presId="urn:microsoft.com/office/officeart/2005/8/layout/list1"/>
    <dgm:cxn modelId="{E0DCD962-4DE6-4557-BB16-7AB158F13757}" srcId="{9D84A57A-7533-4C07-9F9D-32F39EDEECE8}" destId="{E869DD13-9F33-44EE-A6EA-44F005ECD174}" srcOrd="2" destOrd="0" parTransId="{DF19CA2A-841B-4F51-A85C-3FF8576FECB7}" sibTransId="{0C7E97C2-2666-4FC9-B671-B02D8A9309B6}"/>
    <dgm:cxn modelId="{B942D766-17C2-4354-9CC4-C4A7095252A3}" type="presOf" srcId="{9D84A57A-7533-4C07-9F9D-32F39EDEECE8}" destId="{8F63FA6D-F84E-467F-A650-6724286AB8D0}" srcOrd="1" destOrd="0" presId="urn:microsoft.com/office/officeart/2005/8/layout/list1"/>
    <dgm:cxn modelId="{D1AA3273-7165-43BE-BE5C-75F2EBF5701C}" srcId="{F1E99182-A6D4-463B-AA95-520A9B36FDBE}" destId="{9D84A57A-7533-4C07-9F9D-32F39EDEECE8}" srcOrd="0" destOrd="0" parTransId="{0CF5BAA5-63DB-4606-B8E3-1CB8424ED4E5}" sibTransId="{619265AC-0D4C-4D52-8DDB-837467B761A9}"/>
    <dgm:cxn modelId="{7B9DFEB7-C87E-4E32-B036-709CDA215A13}" type="presOf" srcId="{F1E99182-A6D4-463B-AA95-520A9B36FDBE}" destId="{E86F8EC4-7652-4C30-8DD2-BC0CBBA6E2C4}" srcOrd="0" destOrd="0" presId="urn:microsoft.com/office/officeart/2005/8/layout/list1"/>
    <dgm:cxn modelId="{281EEBC9-9815-4D57-BCDC-89FFA4FB195D}" type="presOf" srcId="{E869DD13-9F33-44EE-A6EA-44F005ECD174}" destId="{DD45FFCB-8067-438B-88AC-3E9A31E6A507}" srcOrd="0" destOrd="2" presId="urn:microsoft.com/office/officeart/2005/8/layout/list1"/>
    <dgm:cxn modelId="{D90C28D8-400C-45F6-955D-4355E0B3C378}" srcId="{9D84A57A-7533-4C07-9F9D-32F39EDEECE8}" destId="{BF3F9558-1AA9-49A7-8B6D-81E4F7093A62}" srcOrd="0" destOrd="0" parTransId="{7B53B2DE-4C8A-4134-A960-ED76022CDBA3}" sibTransId="{C0319424-2181-436E-BE6F-9D0366CFCE49}"/>
    <dgm:cxn modelId="{E1ED87DF-4421-40A0-B155-35170082B7D3}" type="presOf" srcId="{9D84A57A-7533-4C07-9F9D-32F39EDEECE8}" destId="{1012E189-F6BD-47DE-B10F-205F9D10438B}" srcOrd="0" destOrd="0" presId="urn:microsoft.com/office/officeart/2005/8/layout/list1"/>
    <dgm:cxn modelId="{291207E4-9400-4A81-A3B5-5677736F7F5A}" type="presOf" srcId="{ACD8EAA5-EBF0-4561-B5DA-A8E728C7A409}" destId="{CDDE7FA4-E127-4510-BAB1-D91F54543C26}" srcOrd="0" destOrd="0" presId="urn:microsoft.com/office/officeart/2005/8/layout/list1"/>
    <dgm:cxn modelId="{AFD490FD-609C-476E-BC08-69B453ED0A5D}" srcId="{9D84A57A-7533-4C07-9F9D-32F39EDEECE8}" destId="{FF6165FC-5369-414A-A03C-40C84F907346}" srcOrd="1" destOrd="0" parTransId="{A7A9825F-BF5F-478A-910A-FCB518C9432E}" sibTransId="{D3D032FF-937C-455B-92CF-514F4A439156}"/>
    <dgm:cxn modelId="{B1E1DE14-5191-41C6-B220-13C2B69FF8B9}" type="presParOf" srcId="{E86F8EC4-7652-4C30-8DD2-BC0CBBA6E2C4}" destId="{AC881C3B-C169-404A-A7A8-6DDB0FC635E7}" srcOrd="0" destOrd="0" presId="urn:microsoft.com/office/officeart/2005/8/layout/list1"/>
    <dgm:cxn modelId="{8A9B67C1-A024-4E39-AC70-475B9F4BDA75}" type="presParOf" srcId="{AC881C3B-C169-404A-A7A8-6DDB0FC635E7}" destId="{1012E189-F6BD-47DE-B10F-205F9D10438B}" srcOrd="0" destOrd="0" presId="urn:microsoft.com/office/officeart/2005/8/layout/list1"/>
    <dgm:cxn modelId="{90BF6FFA-A1CD-462F-98C2-278873C20726}" type="presParOf" srcId="{AC881C3B-C169-404A-A7A8-6DDB0FC635E7}" destId="{8F63FA6D-F84E-467F-A650-6724286AB8D0}" srcOrd="1" destOrd="0" presId="urn:microsoft.com/office/officeart/2005/8/layout/list1"/>
    <dgm:cxn modelId="{FB897B76-74A4-4FBA-9414-75812EFCC236}" type="presParOf" srcId="{E86F8EC4-7652-4C30-8DD2-BC0CBBA6E2C4}" destId="{B025F3CA-AD6E-4017-A2D8-449CE7B20B2E}" srcOrd="1" destOrd="0" presId="urn:microsoft.com/office/officeart/2005/8/layout/list1"/>
    <dgm:cxn modelId="{DBADC1E3-98AB-47B7-915C-4A65F25F554F}" type="presParOf" srcId="{E86F8EC4-7652-4C30-8DD2-BC0CBBA6E2C4}" destId="{DD45FFCB-8067-438B-88AC-3E9A31E6A507}" srcOrd="2" destOrd="0" presId="urn:microsoft.com/office/officeart/2005/8/layout/list1"/>
    <dgm:cxn modelId="{1550A87E-7C96-4214-AE53-4A5281B909DE}" type="presParOf" srcId="{E86F8EC4-7652-4C30-8DD2-BC0CBBA6E2C4}" destId="{278352EE-4A71-459E-9358-1633E1A8825E}" srcOrd="3" destOrd="0" presId="urn:microsoft.com/office/officeart/2005/8/layout/list1"/>
    <dgm:cxn modelId="{F0A52BB4-3BEA-4548-98AB-0CE77A4A4660}" type="presParOf" srcId="{E86F8EC4-7652-4C30-8DD2-BC0CBBA6E2C4}" destId="{185724F3-1645-47A6-8AC1-DAFB45F3DFA0}" srcOrd="4" destOrd="0" presId="urn:microsoft.com/office/officeart/2005/8/layout/list1"/>
    <dgm:cxn modelId="{18EEA27A-C3EC-4A59-82DD-4112DBCD5B76}" type="presParOf" srcId="{185724F3-1645-47A6-8AC1-DAFB45F3DFA0}" destId="{CDDE7FA4-E127-4510-BAB1-D91F54543C26}" srcOrd="0" destOrd="0" presId="urn:microsoft.com/office/officeart/2005/8/layout/list1"/>
    <dgm:cxn modelId="{969C6E7A-F19B-437A-AB8C-8FAE97B686A5}" type="presParOf" srcId="{185724F3-1645-47A6-8AC1-DAFB45F3DFA0}" destId="{EC606D46-991B-4FC4-8015-E11AE4A39427}" srcOrd="1" destOrd="0" presId="urn:microsoft.com/office/officeart/2005/8/layout/list1"/>
    <dgm:cxn modelId="{D7CB65C9-1C2B-40FA-A6E6-A4E0DB62BAA7}" type="presParOf" srcId="{E86F8EC4-7652-4C30-8DD2-BC0CBBA6E2C4}" destId="{EFA70B55-FCF3-4D40-B71F-A3E21BDC152D}" srcOrd="5" destOrd="0" presId="urn:microsoft.com/office/officeart/2005/8/layout/list1"/>
    <dgm:cxn modelId="{AC102076-4975-4E68-ACB1-FF16E030D911}" type="presParOf" srcId="{E86F8EC4-7652-4C30-8DD2-BC0CBBA6E2C4}" destId="{3F212C67-C2EA-439E-AC47-40718C0E5F9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200" dirty="0"/>
            <a:t>A change in accounting principle results from either:</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E4A4CDA3-B05A-4375-8C29-26C550C5F1ED}">
      <dgm:prSet custT="1"/>
      <dgm:spPr/>
      <dgm:t>
        <a:bodyPr/>
        <a:lstStyle/>
        <a:p>
          <a:pPr rtl="0"/>
          <a:r>
            <a:rPr lang="en-US" sz="2000" dirty="0"/>
            <a:t>A change from one generally accepted accounting principle to another because the new one is preferable, or</a:t>
          </a:r>
        </a:p>
      </dgm:t>
    </dgm:pt>
    <dgm:pt modelId="{74C316F9-79FF-4D0B-A916-90A488FDE011}" type="parTrans" cxnId="{7A603FF0-C6E1-464F-B927-041B64A8A4A1}">
      <dgm:prSet/>
      <dgm:spPr/>
      <dgm:t>
        <a:bodyPr/>
        <a:lstStyle/>
        <a:p>
          <a:endParaRPr lang="en-US" sz="7200"/>
        </a:p>
      </dgm:t>
    </dgm:pt>
    <dgm:pt modelId="{471D9858-0E5C-48F9-BB5A-AC3CDBC6EA3E}" type="sibTrans" cxnId="{7A603FF0-C6E1-464F-B927-041B64A8A4A1}">
      <dgm:prSet/>
      <dgm:spPr/>
      <dgm:t>
        <a:bodyPr/>
        <a:lstStyle/>
        <a:p>
          <a:endParaRPr lang="en-US" sz="7200"/>
        </a:p>
      </dgm:t>
    </dgm:pt>
    <dgm:pt modelId="{8A8D1996-2C66-44A5-A199-8EE353D24915}">
      <dgm:prSet custT="1"/>
      <dgm:spPr/>
      <dgm:t>
        <a:bodyPr/>
        <a:lstStyle/>
        <a:p>
          <a:pPr rtl="0"/>
          <a:r>
            <a:rPr lang="en-US" sz="2200" dirty="0"/>
            <a:t>Preferable is based on the qualitative characteristics of understandability, reliability, relevance, timeliness, consistency, and comparability</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B2E774F4-8C09-454B-8B74-6CAE73951677}">
      <dgm:prSet custT="1"/>
      <dgm:spPr/>
      <dgm:t>
        <a:bodyPr/>
        <a:lstStyle/>
        <a:p>
          <a:pPr rtl="0"/>
          <a:r>
            <a:rPr lang="en-US" sz="2000" dirty="0"/>
            <a:t>Implementing a new GASB pronouncement</a:t>
          </a:r>
        </a:p>
      </dgm:t>
    </dgm:pt>
    <dgm:pt modelId="{0D6525DD-DBB3-43CC-B0FA-9892BCACFA25}" type="parTrans" cxnId="{366BB71C-AB3F-43F9-BB70-94A654D2F5BD}">
      <dgm:prSet/>
      <dgm:spPr/>
      <dgm:t>
        <a:bodyPr/>
        <a:lstStyle/>
        <a:p>
          <a:endParaRPr lang="en-US"/>
        </a:p>
      </dgm:t>
    </dgm:pt>
    <dgm:pt modelId="{94F227E5-9E18-4892-AC53-30D6BD77041E}" type="sibTrans" cxnId="{366BB71C-AB3F-43F9-BB70-94A654D2F5BD}">
      <dgm:prSet/>
      <dgm:spPr/>
      <dgm:t>
        <a:bodyPr/>
        <a:lstStyle/>
        <a:p>
          <a:endParaRPr lang="en-US"/>
        </a:p>
      </dgm:t>
    </dgm:pt>
    <dgm:pt modelId="{5B2A4C6F-1D0E-492B-AB93-E248107072FF}">
      <dgm:prSet custT="1"/>
      <dgm:spPr/>
      <dgm:t>
        <a:bodyPr/>
        <a:lstStyle/>
        <a:p>
          <a:pPr rtl="0"/>
          <a:r>
            <a:rPr lang="en-US" sz="2200" dirty="0"/>
            <a:t>An accounting principle should be applied consistently to account for and report similar transactions and other events</a:t>
          </a:r>
        </a:p>
      </dgm:t>
    </dgm:pt>
    <dgm:pt modelId="{841DCBB9-FFF4-4C63-BC3A-120503E802D1}" type="parTrans" cxnId="{98EA97CA-FA1F-484C-A204-F960376CE17D}">
      <dgm:prSet/>
      <dgm:spPr/>
      <dgm:t>
        <a:bodyPr/>
        <a:lstStyle/>
        <a:p>
          <a:endParaRPr lang="en-US"/>
        </a:p>
      </dgm:t>
    </dgm:pt>
    <dgm:pt modelId="{DCFF3EB7-A69D-4494-8504-43F256CF32D3}" type="sibTrans" cxnId="{98EA97CA-FA1F-484C-A204-F960376CE17D}">
      <dgm:prSet/>
      <dgm:spPr/>
      <dgm:t>
        <a:bodyPr/>
        <a:lstStyle/>
        <a:p>
          <a:endParaRPr lang="en-US"/>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3"/>
      <dgm:spPr/>
    </dgm:pt>
    <dgm:pt modelId="{9918A6AD-41DE-475E-8A20-5EBFCFA9624A}" type="pres">
      <dgm:prSet presAssocID="{800C6575-D939-47F7-8EA1-25FDD6FD57EC}" presName="parentText" presStyleLbl="node1" presStyleIdx="0" presStyleCnt="3" custScaleX="128889" custScaleY="69400" custLinFactNeighborY="973">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3">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3"/>
      <dgm:spPr/>
    </dgm:pt>
    <dgm:pt modelId="{C3E13CD4-B1DA-408B-ABA5-026ADDF48D64}" type="pres">
      <dgm:prSet presAssocID="{8A8D1996-2C66-44A5-A199-8EE353D24915}" presName="parentText" presStyleLbl="node1" presStyleIdx="1" presStyleCnt="3" custScaleX="128889">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3">
        <dgm:presLayoutVars>
          <dgm:bulletEnabled val="1"/>
        </dgm:presLayoutVars>
      </dgm:prSet>
      <dgm:spPr/>
    </dgm:pt>
    <dgm:pt modelId="{796FBFF9-2EF6-47DB-91A8-26746BDE0A9D}" type="pres">
      <dgm:prSet presAssocID="{B7720F50-E985-4D88-BFE2-0CC8A80667E1}" presName="spaceBetweenRectangles" presStyleCnt="0"/>
      <dgm:spPr/>
    </dgm:pt>
    <dgm:pt modelId="{43BDF166-3B1F-45A5-BAFE-BB79D3CE343C}" type="pres">
      <dgm:prSet presAssocID="{5B2A4C6F-1D0E-492B-AB93-E248107072FF}" presName="parentLin" presStyleCnt="0"/>
      <dgm:spPr/>
    </dgm:pt>
    <dgm:pt modelId="{0296A03A-A119-4859-B648-4E03A06D6859}" type="pres">
      <dgm:prSet presAssocID="{5B2A4C6F-1D0E-492B-AB93-E248107072FF}" presName="parentLeftMargin" presStyleLbl="node1" presStyleIdx="1" presStyleCnt="3"/>
      <dgm:spPr/>
    </dgm:pt>
    <dgm:pt modelId="{91E18730-4F36-48AE-B141-35C28921AA36}" type="pres">
      <dgm:prSet presAssocID="{5B2A4C6F-1D0E-492B-AB93-E248107072FF}" presName="parentText" presStyleLbl="node1" presStyleIdx="2" presStyleCnt="3" custScaleX="128571">
        <dgm:presLayoutVars>
          <dgm:chMax val="0"/>
          <dgm:bulletEnabled val="1"/>
        </dgm:presLayoutVars>
      </dgm:prSet>
      <dgm:spPr/>
    </dgm:pt>
    <dgm:pt modelId="{906CDF2B-2EB5-4092-8612-1E8D76398913}" type="pres">
      <dgm:prSet presAssocID="{5B2A4C6F-1D0E-492B-AB93-E248107072FF}" presName="negativeSpace" presStyleCnt="0"/>
      <dgm:spPr/>
    </dgm:pt>
    <dgm:pt modelId="{C1C28262-8E51-4285-9EF5-AE904ABAB1FC}" type="pres">
      <dgm:prSet presAssocID="{5B2A4C6F-1D0E-492B-AB93-E248107072FF}" presName="childText" presStyleLbl="conFgAcc1" presStyleIdx="2" presStyleCnt="3">
        <dgm:presLayoutVars>
          <dgm:bulletEnabled val="1"/>
        </dgm:presLayoutVars>
      </dgm:prSet>
      <dgm:spPr/>
    </dgm:pt>
  </dgm:ptLst>
  <dgm:cxnLst>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E9A9751C-53E5-4492-97C8-AAF5BA223C59}" type="presOf" srcId="{5B2A4C6F-1D0E-492B-AB93-E248107072FF}" destId="{0296A03A-A119-4859-B648-4E03A06D6859}" srcOrd="0" destOrd="0" presId="urn:microsoft.com/office/officeart/2005/8/layout/list1"/>
    <dgm:cxn modelId="{366BB71C-AB3F-43F9-BB70-94A654D2F5BD}" srcId="{800C6575-D939-47F7-8EA1-25FDD6FD57EC}" destId="{B2E774F4-8C09-454B-8B74-6CAE73951677}" srcOrd="1" destOrd="0" parTransId="{0D6525DD-DBB3-43CC-B0FA-9892BCACFA25}" sibTransId="{94F227E5-9E18-4892-AC53-30D6BD77041E}"/>
    <dgm:cxn modelId="{1C6CCB1E-D782-4E7B-A070-906B2BE982E1}" srcId="{1978DF78-9067-46C5-9A52-25E3848DE688}" destId="{8A8D1996-2C66-44A5-A199-8EE353D24915}" srcOrd="1" destOrd="0" parTransId="{B6A4D218-ECFC-4F5D-A292-5EAA44878247}" sibTransId="{B7720F50-E985-4D88-BFE2-0CC8A80667E1}"/>
    <dgm:cxn modelId="{A66A3A27-7BCA-4D29-82AB-DC11ECEE9E44}" type="presOf" srcId="{8A8D1996-2C66-44A5-A199-8EE353D24915}" destId="{32A52A44-0854-4D75-9E3A-96033E21864A}" srcOrd="0" destOrd="0" presId="urn:microsoft.com/office/officeart/2005/8/layout/list1"/>
    <dgm:cxn modelId="{75A33129-E405-40CF-9AA0-FCC9C0B74E1E}" type="presOf" srcId="{800C6575-D939-47F7-8EA1-25FDD6FD57EC}" destId="{D42973CA-2DD4-493D-8EA0-9DF1CFEF62E6}" srcOrd="0" destOrd="0" presId="urn:microsoft.com/office/officeart/2005/8/layout/list1"/>
    <dgm:cxn modelId="{87824F4D-E546-4DC6-AEB3-4B5531431647}" type="presOf" srcId="{800C6575-D939-47F7-8EA1-25FDD6FD57EC}" destId="{9918A6AD-41DE-475E-8A20-5EBFCFA9624A}" srcOrd="1" destOrd="0" presId="urn:microsoft.com/office/officeart/2005/8/layout/list1"/>
    <dgm:cxn modelId="{2EC926A2-E8C3-4086-811F-0010FA5BCB2F}" type="presOf" srcId="{8A8D1996-2C66-44A5-A199-8EE353D24915}" destId="{C3E13CD4-B1DA-408B-ABA5-026ADDF48D64}" srcOrd="1" destOrd="0" presId="urn:microsoft.com/office/officeart/2005/8/layout/list1"/>
    <dgm:cxn modelId="{FB8CC7A6-4B31-49FC-A2BB-00B6207E6E46}" type="presOf" srcId="{E4A4CDA3-B05A-4375-8C29-26C550C5F1ED}" destId="{5E3C02B4-1634-45F2-93E3-57A8A545F3B2}" srcOrd="0" destOrd="0" presId="urn:microsoft.com/office/officeart/2005/8/layout/list1"/>
    <dgm:cxn modelId="{07BAFEA6-41FA-4B8E-862E-9AC65EEE020A}" type="presOf" srcId="{5B2A4C6F-1D0E-492B-AB93-E248107072FF}" destId="{91E18730-4F36-48AE-B141-35C28921AA36}" srcOrd="1" destOrd="0" presId="urn:microsoft.com/office/officeart/2005/8/layout/list1"/>
    <dgm:cxn modelId="{6EBAB3B3-DFDE-4232-AC1A-616B14C52BD8}" type="presOf" srcId="{B2E774F4-8C09-454B-8B74-6CAE73951677}" destId="{5E3C02B4-1634-45F2-93E3-57A8A545F3B2}" srcOrd="0" destOrd="1" presId="urn:microsoft.com/office/officeart/2005/8/layout/list1"/>
    <dgm:cxn modelId="{98EA97CA-FA1F-484C-A204-F960376CE17D}" srcId="{1978DF78-9067-46C5-9A52-25E3848DE688}" destId="{5B2A4C6F-1D0E-492B-AB93-E248107072FF}" srcOrd="2" destOrd="0" parTransId="{841DCBB9-FFF4-4C63-BC3A-120503E802D1}" sibTransId="{DCFF3EB7-A69D-4494-8504-43F256CF32D3}"/>
    <dgm:cxn modelId="{7A603FF0-C6E1-464F-B927-041B64A8A4A1}" srcId="{800C6575-D939-47F7-8EA1-25FDD6FD57EC}" destId="{E4A4CDA3-B05A-4375-8C29-26C550C5F1ED}" srcOrd="0" destOrd="0" parTransId="{74C316F9-79FF-4D0B-A916-90A488FDE011}" sibTransId="{471D9858-0E5C-48F9-BB5A-AC3CDBC6EA3E}"/>
    <dgm:cxn modelId="{99AE7C42-DBCC-4665-849C-D3BC25622FCB}" type="presParOf" srcId="{9AC6C98A-4A32-4942-A8CC-33A79900ACBF}" destId="{CD17BC28-22F4-445F-ADDC-06F4AE963F40}" srcOrd="0" destOrd="0" presId="urn:microsoft.com/office/officeart/2005/8/layout/list1"/>
    <dgm:cxn modelId="{9FEDC3BF-8C67-4CA8-AA5A-1F35B59A2B60}" type="presParOf" srcId="{CD17BC28-22F4-445F-ADDC-06F4AE963F40}" destId="{D42973CA-2DD4-493D-8EA0-9DF1CFEF62E6}" srcOrd="0" destOrd="0" presId="urn:microsoft.com/office/officeart/2005/8/layout/list1"/>
    <dgm:cxn modelId="{D78F8606-36C4-43BB-88C6-558F3E0A8533}" type="presParOf" srcId="{CD17BC28-22F4-445F-ADDC-06F4AE963F40}" destId="{9918A6AD-41DE-475E-8A20-5EBFCFA9624A}" srcOrd="1" destOrd="0" presId="urn:microsoft.com/office/officeart/2005/8/layout/list1"/>
    <dgm:cxn modelId="{22B0BC3D-3776-44C7-8064-78B224AB2559}" type="presParOf" srcId="{9AC6C98A-4A32-4942-A8CC-33A79900ACBF}" destId="{AD9D9B8C-4374-4880-89C6-414D3A1F1E21}" srcOrd="1" destOrd="0" presId="urn:microsoft.com/office/officeart/2005/8/layout/list1"/>
    <dgm:cxn modelId="{2048B8EF-F9E5-4C72-858F-F903593A9B47}" type="presParOf" srcId="{9AC6C98A-4A32-4942-A8CC-33A79900ACBF}" destId="{5E3C02B4-1634-45F2-93E3-57A8A545F3B2}" srcOrd="2" destOrd="0" presId="urn:microsoft.com/office/officeart/2005/8/layout/list1"/>
    <dgm:cxn modelId="{657F8CF1-9C85-49C1-BF7C-F2C43D35339F}" type="presParOf" srcId="{9AC6C98A-4A32-4942-A8CC-33A79900ACBF}" destId="{74470D0F-88D0-49DE-920C-BC54E8C09B95}" srcOrd="3" destOrd="0" presId="urn:microsoft.com/office/officeart/2005/8/layout/list1"/>
    <dgm:cxn modelId="{3389C944-529E-4CC3-891D-00732B94E0B4}" type="presParOf" srcId="{9AC6C98A-4A32-4942-A8CC-33A79900ACBF}" destId="{5675D450-3085-4AD2-B40F-1255C9CF4775}" srcOrd="4" destOrd="0" presId="urn:microsoft.com/office/officeart/2005/8/layout/list1"/>
    <dgm:cxn modelId="{B3B87E48-6333-4790-99AF-5AE2CFF139EB}" type="presParOf" srcId="{5675D450-3085-4AD2-B40F-1255C9CF4775}" destId="{32A52A44-0854-4D75-9E3A-96033E21864A}" srcOrd="0" destOrd="0" presId="urn:microsoft.com/office/officeart/2005/8/layout/list1"/>
    <dgm:cxn modelId="{759CB35E-AD62-44A3-B635-AE643FE20CB0}" type="presParOf" srcId="{5675D450-3085-4AD2-B40F-1255C9CF4775}" destId="{C3E13CD4-B1DA-408B-ABA5-026ADDF48D64}" srcOrd="1" destOrd="0" presId="urn:microsoft.com/office/officeart/2005/8/layout/list1"/>
    <dgm:cxn modelId="{4B310F18-F38D-4FE5-A118-B5452C787B83}" type="presParOf" srcId="{9AC6C98A-4A32-4942-A8CC-33A79900ACBF}" destId="{1CB81C80-14E8-45A0-8E51-B40A015B168A}" srcOrd="5" destOrd="0" presId="urn:microsoft.com/office/officeart/2005/8/layout/list1"/>
    <dgm:cxn modelId="{C5A0D94C-EA11-460D-9D19-DDE939BE64A7}" type="presParOf" srcId="{9AC6C98A-4A32-4942-A8CC-33A79900ACBF}" destId="{A5F337FC-C6DE-473A-A8F2-7094FA81C625}" srcOrd="6" destOrd="0" presId="urn:microsoft.com/office/officeart/2005/8/layout/list1"/>
    <dgm:cxn modelId="{74725E58-A21B-49C5-97CB-FD39A976C96E}" type="presParOf" srcId="{9AC6C98A-4A32-4942-A8CC-33A79900ACBF}" destId="{796FBFF9-2EF6-47DB-91A8-26746BDE0A9D}" srcOrd="7" destOrd="0" presId="urn:microsoft.com/office/officeart/2005/8/layout/list1"/>
    <dgm:cxn modelId="{55C6AEE0-A7B2-41AB-919C-F2796B57A4C5}" type="presParOf" srcId="{9AC6C98A-4A32-4942-A8CC-33A79900ACBF}" destId="{43BDF166-3B1F-45A5-BAFE-BB79D3CE343C}" srcOrd="8" destOrd="0" presId="urn:microsoft.com/office/officeart/2005/8/layout/list1"/>
    <dgm:cxn modelId="{D7FDB162-20C3-432E-B6EE-EF30001341B0}" type="presParOf" srcId="{43BDF166-3B1F-45A5-BAFE-BB79D3CE343C}" destId="{0296A03A-A119-4859-B648-4E03A06D6859}" srcOrd="0" destOrd="0" presId="urn:microsoft.com/office/officeart/2005/8/layout/list1"/>
    <dgm:cxn modelId="{4270B0A6-745D-43CB-8F71-78C33C759D31}" type="presParOf" srcId="{43BDF166-3B1F-45A5-BAFE-BB79D3CE343C}" destId="{91E18730-4F36-48AE-B141-35C28921AA36}" srcOrd="1" destOrd="0" presId="urn:microsoft.com/office/officeart/2005/8/layout/list1"/>
    <dgm:cxn modelId="{E00C6B19-7A30-4690-AC70-BEBBA0FBCD79}" type="presParOf" srcId="{9AC6C98A-4A32-4942-A8CC-33A79900ACBF}" destId="{906CDF2B-2EB5-4092-8612-1E8D76398913}" srcOrd="9" destOrd="0" presId="urn:microsoft.com/office/officeart/2005/8/layout/list1"/>
    <dgm:cxn modelId="{4EBBA90A-A0BA-48D1-9D34-81375601FFB0}" type="presParOf" srcId="{9AC6C98A-4A32-4942-A8CC-33A79900ACBF}" destId="{C1C28262-8E51-4285-9EF5-AE904ABAB1F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400" dirty="0"/>
            <a:t>Initial adoption for transactions or other events that:</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E4A4CDA3-B05A-4375-8C29-26C550C5F1ED}">
      <dgm:prSet custT="1"/>
      <dgm:spPr/>
      <dgm:t>
        <a:bodyPr/>
        <a:lstStyle/>
        <a:p>
          <a:pPr rtl="0"/>
          <a:r>
            <a:rPr lang="en-US" sz="2000" dirty="0"/>
            <a:t>Are occurring for the first time</a:t>
          </a:r>
        </a:p>
      </dgm:t>
    </dgm:pt>
    <dgm:pt modelId="{74C316F9-79FF-4D0B-A916-90A488FDE011}" type="parTrans" cxnId="{7A603FF0-C6E1-464F-B927-041B64A8A4A1}">
      <dgm:prSet/>
      <dgm:spPr/>
      <dgm:t>
        <a:bodyPr/>
        <a:lstStyle/>
        <a:p>
          <a:endParaRPr lang="en-US" sz="7200"/>
        </a:p>
      </dgm:t>
    </dgm:pt>
    <dgm:pt modelId="{471D9858-0E5C-48F9-BB5A-AC3CDBC6EA3E}" type="sibTrans" cxnId="{7A603FF0-C6E1-464F-B927-041B64A8A4A1}">
      <dgm:prSet/>
      <dgm:spPr/>
      <dgm:t>
        <a:bodyPr/>
        <a:lstStyle/>
        <a:p>
          <a:endParaRPr lang="en-US" sz="7200"/>
        </a:p>
      </dgm:t>
    </dgm:pt>
    <dgm:pt modelId="{8A8D1996-2C66-44A5-A199-8EE353D24915}">
      <dgm:prSet custT="1"/>
      <dgm:spPr/>
      <dgm:t>
        <a:bodyPr/>
        <a:lstStyle/>
        <a:p>
          <a:pPr rtl="0"/>
          <a:r>
            <a:rPr lang="en-US" sz="2400" dirty="0"/>
            <a:t>A change from applying an accounting principle that is not generally accepted to one that is (that is an error correction)</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B2E774F4-8C09-454B-8B74-6CAE73951677}">
      <dgm:prSet custT="1"/>
      <dgm:spPr/>
      <dgm:t>
        <a:bodyPr/>
        <a:lstStyle/>
        <a:p>
          <a:pPr rtl="0"/>
          <a:r>
            <a:rPr lang="en-US" sz="2000" dirty="0"/>
            <a:t>Were previously insignificant</a:t>
          </a:r>
        </a:p>
      </dgm:t>
    </dgm:pt>
    <dgm:pt modelId="{0D6525DD-DBB3-43CC-B0FA-9892BCACFA25}" type="parTrans" cxnId="{366BB71C-AB3F-43F9-BB70-94A654D2F5BD}">
      <dgm:prSet/>
      <dgm:spPr/>
      <dgm:t>
        <a:bodyPr/>
        <a:lstStyle/>
        <a:p>
          <a:endParaRPr lang="en-US"/>
        </a:p>
      </dgm:t>
    </dgm:pt>
    <dgm:pt modelId="{94F227E5-9E18-4892-AC53-30D6BD77041E}" type="sibTrans" cxnId="{366BB71C-AB3F-43F9-BB70-94A654D2F5BD}">
      <dgm:prSet/>
      <dgm:spPr/>
      <dgm:t>
        <a:bodyPr/>
        <a:lstStyle/>
        <a:p>
          <a:endParaRPr lang="en-US"/>
        </a:p>
      </dgm:t>
    </dgm:pt>
    <dgm:pt modelId="{E832FE32-B55F-469B-B210-4B3E9E1E2163}">
      <dgm:prSet custT="1"/>
      <dgm:spPr/>
      <dgm:t>
        <a:bodyPr/>
        <a:lstStyle/>
        <a:p>
          <a:r>
            <a:rPr lang="en-US" sz="2000" dirty="0"/>
            <a:t>Are clearly substantively different from prior ones</a:t>
          </a:r>
        </a:p>
      </dgm:t>
    </dgm:pt>
    <dgm:pt modelId="{7BBA5164-7FF1-4D18-A373-628BC7F7D4D2}" type="parTrans" cxnId="{17620230-1275-4731-8500-61266EEA8BDF}">
      <dgm:prSet/>
      <dgm:spPr/>
      <dgm:t>
        <a:bodyPr/>
        <a:lstStyle/>
        <a:p>
          <a:endParaRPr lang="en-US"/>
        </a:p>
      </dgm:t>
    </dgm:pt>
    <dgm:pt modelId="{A77F4B91-FC94-4A11-A0EC-BE5A7E986115}" type="sibTrans" cxnId="{17620230-1275-4731-8500-61266EEA8BDF}">
      <dgm:prSet/>
      <dgm:spPr/>
      <dgm:t>
        <a:bodyPr/>
        <a:lstStyle/>
        <a:p>
          <a:endParaRPr lang="en-US"/>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2"/>
      <dgm:spPr/>
    </dgm:pt>
    <dgm:pt modelId="{9918A6AD-41DE-475E-8A20-5EBFCFA9624A}" type="pres">
      <dgm:prSet presAssocID="{800C6575-D939-47F7-8EA1-25FDD6FD57EC}" presName="parentText" presStyleLbl="node1" presStyleIdx="0" presStyleCnt="2" custScaleX="128889">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2">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2"/>
      <dgm:spPr/>
    </dgm:pt>
    <dgm:pt modelId="{C3E13CD4-B1DA-408B-ABA5-026ADDF48D64}" type="pres">
      <dgm:prSet presAssocID="{8A8D1996-2C66-44A5-A199-8EE353D24915}" presName="parentText" presStyleLbl="node1" presStyleIdx="1" presStyleCnt="2" custScaleX="128889">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2">
        <dgm:presLayoutVars>
          <dgm:bulletEnabled val="1"/>
        </dgm:presLayoutVars>
      </dgm:prSet>
      <dgm:spPr/>
    </dgm:pt>
  </dgm:ptLst>
  <dgm:cxnLst>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366BB71C-AB3F-43F9-BB70-94A654D2F5BD}" srcId="{800C6575-D939-47F7-8EA1-25FDD6FD57EC}" destId="{B2E774F4-8C09-454B-8B74-6CAE73951677}" srcOrd="2" destOrd="0" parTransId="{0D6525DD-DBB3-43CC-B0FA-9892BCACFA25}" sibTransId="{94F227E5-9E18-4892-AC53-30D6BD77041E}"/>
    <dgm:cxn modelId="{1C6CCB1E-D782-4E7B-A070-906B2BE982E1}" srcId="{1978DF78-9067-46C5-9A52-25E3848DE688}" destId="{8A8D1996-2C66-44A5-A199-8EE353D24915}" srcOrd="1" destOrd="0" parTransId="{B6A4D218-ECFC-4F5D-A292-5EAA44878247}" sibTransId="{B7720F50-E985-4D88-BFE2-0CC8A80667E1}"/>
    <dgm:cxn modelId="{A66A3A27-7BCA-4D29-82AB-DC11ECEE9E44}" type="presOf" srcId="{8A8D1996-2C66-44A5-A199-8EE353D24915}" destId="{32A52A44-0854-4D75-9E3A-96033E21864A}" srcOrd="0" destOrd="0" presId="urn:microsoft.com/office/officeart/2005/8/layout/list1"/>
    <dgm:cxn modelId="{75A33129-E405-40CF-9AA0-FCC9C0B74E1E}" type="presOf" srcId="{800C6575-D939-47F7-8EA1-25FDD6FD57EC}" destId="{D42973CA-2DD4-493D-8EA0-9DF1CFEF62E6}" srcOrd="0" destOrd="0" presId="urn:microsoft.com/office/officeart/2005/8/layout/list1"/>
    <dgm:cxn modelId="{17620230-1275-4731-8500-61266EEA8BDF}" srcId="{800C6575-D939-47F7-8EA1-25FDD6FD57EC}" destId="{E832FE32-B55F-469B-B210-4B3E9E1E2163}" srcOrd="1" destOrd="0" parTransId="{7BBA5164-7FF1-4D18-A373-628BC7F7D4D2}" sibTransId="{A77F4B91-FC94-4A11-A0EC-BE5A7E986115}"/>
    <dgm:cxn modelId="{87824F4D-E546-4DC6-AEB3-4B5531431647}" type="presOf" srcId="{800C6575-D939-47F7-8EA1-25FDD6FD57EC}" destId="{9918A6AD-41DE-475E-8A20-5EBFCFA9624A}" srcOrd="1" destOrd="0" presId="urn:microsoft.com/office/officeart/2005/8/layout/list1"/>
    <dgm:cxn modelId="{2EC926A2-E8C3-4086-811F-0010FA5BCB2F}" type="presOf" srcId="{8A8D1996-2C66-44A5-A199-8EE353D24915}" destId="{C3E13CD4-B1DA-408B-ABA5-026ADDF48D64}" srcOrd="1" destOrd="0" presId="urn:microsoft.com/office/officeart/2005/8/layout/list1"/>
    <dgm:cxn modelId="{FB8CC7A6-4B31-49FC-A2BB-00B6207E6E46}" type="presOf" srcId="{E4A4CDA3-B05A-4375-8C29-26C550C5F1ED}" destId="{5E3C02B4-1634-45F2-93E3-57A8A545F3B2}" srcOrd="0" destOrd="0" presId="urn:microsoft.com/office/officeart/2005/8/layout/list1"/>
    <dgm:cxn modelId="{6EBAB3B3-DFDE-4232-AC1A-616B14C52BD8}" type="presOf" srcId="{B2E774F4-8C09-454B-8B74-6CAE73951677}" destId="{5E3C02B4-1634-45F2-93E3-57A8A545F3B2}" srcOrd="0" destOrd="2" presId="urn:microsoft.com/office/officeart/2005/8/layout/list1"/>
    <dgm:cxn modelId="{D70C8FEB-2730-4E87-9164-E995453375E6}" type="presOf" srcId="{E832FE32-B55F-469B-B210-4B3E9E1E2163}" destId="{5E3C02B4-1634-45F2-93E3-57A8A545F3B2}" srcOrd="0" destOrd="1" presId="urn:microsoft.com/office/officeart/2005/8/layout/list1"/>
    <dgm:cxn modelId="{7A603FF0-C6E1-464F-B927-041B64A8A4A1}" srcId="{800C6575-D939-47F7-8EA1-25FDD6FD57EC}" destId="{E4A4CDA3-B05A-4375-8C29-26C550C5F1ED}" srcOrd="0" destOrd="0" parTransId="{74C316F9-79FF-4D0B-A916-90A488FDE011}" sibTransId="{471D9858-0E5C-48F9-BB5A-AC3CDBC6EA3E}"/>
    <dgm:cxn modelId="{99AE7C42-DBCC-4665-849C-D3BC25622FCB}" type="presParOf" srcId="{9AC6C98A-4A32-4942-A8CC-33A79900ACBF}" destId="{CD17BC28-22F4-445F-ADDC-06F4AE963F40}" srcOrd="0" destOrd="0" presId="urn:microsoft.com/office/officeart/2005/8/layout/list1"/>
    <dgm:cxn modelId="{9FEDC3BF-8C67-4CA8-AA5A-1F35B59A2B60}" type="presParOf" srcId="{CD17BC28-22F4-445F-ADDC-06F4AE963F40}" destId="{D42973CA-2DD4-493D-8EA0-9DF1CFEF62E6}" srcOrd="0" destOrd="0" presId="urn:microsoft.com/office/officeart/2005/8/layout/list1"/>
    <dgm:cxn modelId="{D78F8606-36C4-43BB-88C6-558F3E0A8533}" type="presParOf" srcId="{CD17BC28-22F4-445F-ADDC-06F4AE963F40}" destId="{9918A6AD-41DE-475E-8A20-5EBFCFA9624A}" srcOrd="1" destOrd="0" presId="urn:microsoft.com/office/officeart/2005/8/layout/list1"/>
    <dgm:cxn modelId="{22B0BC3D-3776-44C7-8064-78B224AB2559}" type="presParOf" srcId="{9AC6C98A-4A32-4942-A8CC-33A79900ACBF}" destId="{AD9D9B8C-4374-4880-89C6-414D3A1F1E21}" srcOrd="1" destOrd="0" presId="urn:microsoft.com/office/officeart/2005/8/layout/list1"/>
    <dgm:cxn modelId="{2048B8EF-F9E5-4C72-858F-F903593A9B47}" type="presParOf" srcId="{9AC6C98A-4A32-4942-A8CC-33A79900ACBF}" destId="{5E3C02B4-1634-45F2-93E3-57A8A545F3B2}" srcOrd="2" destOrd="0" presId="urn:microsoft.com/office/officeart/2005/8/layout/list1"/>
    <dgm:cxn modelId="{657F8CF1-9C85-49C1-BF7C-F2C43D35339F}" type="presParOf" srcId="{9AC6C98A-4A32-4942-A8CC-33A79900ACBF}" destId="{74470D0F-88D0-49DE-920C-BC54E8C09B95}" srcOrd="3" destOrd="0" presId="urn:microsoft.com/office/officeart/2005/8/layout/list1"/>
    <dgm:cxn modelId="{3389C944-529E-4CC3-891D-00732B94E0B4}" type="presParOf" srcId="{9AC6C98A-4A32-4942-A8CC-33A79900ACBF}" destId="{5675D450-3085-4AD2-B40F-1255C9CF4775}" srcOrd="4" destOrd="0" presId="urn:microsoft.com/office/officeart/2005/8/layout/list1"/>
    <dgm:cxn modelId="{B3B87E48-6333-4790-99AF-5AE2CFF139EB}" type="presParOf" srcId="{5675D450-3085-4AD2-B40F-1255C9CF4775}" destId="{32A52A44-0854-4D75-9E3A-96033E21864A}" srcOrd="0" destOrd="0" presId="urn:microsoft.com/office/officeart/2005/8/layout/list1"/>
    <dgm:cxn modelId="{759CB35E-AD62-44A3-B635-AE643FE20CB0}" type="presParOf" srcId="{5675D450-3085-4AD2-B40F-1255C9CF4775}" destId="{C3E13CD4-B1DA-408B-ABA5-026ADDF48D64}" srcOrd="1" destOrd="0" presId="urn:microsoft.com/office/officeart/2005/8/layout/list1"/>
    <dgm:cxn modelId="{4B310F18-F38D-4FE5-A118-B5452C787B83}" type="presParOf" srcId="{9AC6C98A-4A32-4942-A8CC-33A79900ACBF}" destId="{1CB81C80-14E8-45A0-8E51-B40A015B168A}" srcOrd="5" destOrd="0" presId="urn:microsoft.com/office/officeart/2005/8/layout/list1"/>
    <dgm:cxn modelId="{C5A0D94C-EA11-460D-9D19-DDE939BE64A7}" type="presParOf" srcId="{9AC6C98A-4A32-4942-A8CC-33A79900ACBF}" destId="{A5F337FC-C6DE-473A-A8F2-7094FA81C6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200"/>
            <a:t>Statement 16 distinguished between vacation leave and sick leave based on the latter being contingent on a specific event that is outside the control of the employer and employee</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E4A4CDA3-B05A-4375-8C29-26C550C5F1ED}">
      <dgm:prSet custT="1"/>
      <dgm:spPr/>
      <dgm:t>
        <a:bodyPr/>
        <a:lstStyle/>
        <a:p>
          <a:pPr rtl="0"/>
          <a:r>
            <a:rPr lang="en-US" sz="2000"/>
            <a:t>Consequently, different approaches are required for the two types of leave</a:t>
          </a:r>
        </a:p>
      </dgm:t>
    </dgm:pt>
    <dgm:pt modelId="{74C316F9-79FF-4D0B-A916-90A488FDE011}" type="parTrans" cxnId="{7A603FF0-C6E1-464F-B927-041B64A8A4A1}">
      <dgm:prSet/>
      <dgm:spPr/>
      <dgm:t>
        <a:bodyPr/>
        <a:lstStyle/>
        <a:p>
          <a:endParaRPr lang="en-US" sz="7200"/>
        </a:p>
      </dgm:t>
    </dgm:pt>
    <dgm:pt modelId="{471D9858-0E5C-48F9-BB5A-AC3CDBC6EA3E}" type="sibTrans" cxnId="{7A603FF0-C6E1-464F-B927-041B64A8A4A1}">
      <dgm:prSet/>
      <dgm:spPr/>
      <dgm:t>
        <a:bodyPr/>
        <a:lstStyle/>
        <a:p>
          <a:endParaRPr lang="en-US" sz="7200"/>
        </a:p>
      </dgm:t>
    </dgm:pt>
    <dgm:pt modelId="{8A8D1996-2C66-44A5-A199-8EE353D24915}">
      <dgm:prSet custT="1"/>
      <dgm:spPr/>
      <dgm:t>
        <a:bodyPr/>
        <a:lstStyle/>
        <a:p>
          <a:pPr rtl="0"/>
          <a:r>
            <a:rPr lang="en-US" sz="2200"/>
            <a:t>Statement 101 views all leave that meets the definition of a compensated absence as conceptually the same</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D645603C-64DC-43A0-A9A5-41720C4469E5}">
      <dgm:prSet custT="1"/>
      <dgm:spPr/>
      <dgm:t>
        <a:bodyPr/>
        <a:lstStyle/>
        <a:p>
          <a:pPr rtl="0"/>
          <a:r>
            <a:rPr lang="en-US" sz="2000"/>
            <a:t>A single general approach is required</a:t>
          </a:r>
        </a:p>
      </dgm:t>
    </dgm:pt>
    <dgm:pt modelId="{4B1EADFF-CAC0-4971-9B61-D2ADDE240D70}" type="parTrans" cxnId="{330C2AB1-5454-41A7-8B71-90E03B1CC915}">
      <dgm:prSet/>
      <dgm:spPr/>
      <dgm:t>
        <a:bodyPr/>
        <a:lstStyle/>
        <a:p>
          <a:endParaRPr lang="en-US" sz="7200"/>
        </a:p>
      </dgm:t>
    </dgm:pt>
    <dgm:pt modelId="{36DE7ED8-907C-463D-8E7E-F9B48681DFFB}" type="sibTrans" cxnId="{330C2AB1-5454-41A7-8B71-90E03B1CC915}">
      <dgm:prSet/>
      <dgm:spPr/>
      <dgm:t>
        <a:bodyPr/>
        <a:lstStyle/>
        <a:p>
          <a:endParaRPr lang="en-US" sz="7200"/>
        </a:p>
      </dgm:t>
    </dgm:pt>
    <dgm:pt modelId="{19B095B6-47BF-4A4C-9756-7FD2A8684A58}">
      <dgm:prSet custT="1"/>
      <dgm:spPr/>
      <dgm:t>
        <a:bodyPr/>
        <a:lstStyle/>
        <a:p>
          <a:pPr rtl="0"/>
          <a:r>
            <a:rPr lang="en-US" sz="2000"/>
            <a:t>Though, an exception is made for certain leave based on practicality or cost-benefit considerations</a:t>
          </a:r>
        </a:p>
      </dgm:t>
    </dgm:pt>
    <dgm:pt modelId="{13D89446-1271-45D3-97C5-5104AB6FE238}" type="parTrans" cxnId="{AE811B4A-19A1-4988-B533-58399BBBBD05}">
      <dgm:prSet/>
      <dgm:spPr/>
      <dgm:t>
        <a:bodyPr/>
        <a:lstStyle/>
        <a:p>
          <a:endParaRPr lang="en-US" sz="7200"/>
        </a:p>
      </dgm:t>
    </dgm:pt>
    <dgm:pt modelId="{07B80D10-68B9-425E-ADF8-7F847F16339B}" type="sibTrans" cxnId="{AE811B4A-19A1-4988-B533-58399BBBBD05}">
      <dgm:prSet/>
      <dgm:spPr/>
      <dgm:t>
        <a:bodyPr/>
        <a:lstStyle/>
        <a:p>
          <a:endParaRPr lang="en-US" sz="7200"/>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2"/>
      <dgm:spPr/>
    </dgm:pt>
    <dgm:pt modelId="{9918A6AD-41DE-475E-8A20-5EBFCFA9624A}" type="pres">
      <dgm:prSet presAssocID="{800C6575-D939-47F7-8EA1-25FDD6FD57EC}" presName="parentText" presStyleLbl="node1" presStyleIdx="0" presStyleCnt="2" custScaleX="128889">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2">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2"/>
      <dgm:spPr/>
    </dgm:pt>
    <dgm:pt modelId="{C3E13CD4-B1DA-408B-ABA5-026ADDF48D64}" type="pres">
      <dgm:prSet presAssocID="{8A8D1996-2C66-44A5-A199-8EE353D24915}" presName="parentText" presStyleLbl="node1" presStyleIdx="1" presStyleCnt="2" custScaleX="128889">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2">
        <dgm:presLayoutVars>
          <dgm:bulletEnabled val="1"/>
        </dgm:presLayoutVars>
      </dgm:prSet>
      <dgm:spPr/>
    </dgm:pt>
  </dgm:ptLst>
  <dgm:cxnLst>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1C6CCB1E-D782-4E7B-A070-906B2BE982E1}" srcId="{1978DF78-9067-46C5-9A52-25E3848DE688}" destId="{8A8D1996-2C66-44A5-A199-8EE353D24915}" srcOrd="1" destOrd="0" parTransId="{B6A4D218-ECFC-4F5D-A292-5EAA44878247}" sibTransId="{B7720F50-E985-4D88-BFE2-0CC8A80667E1}"/>
    <dgm:cxn modelId="{A66A3A27-7BCA-4D29-82AB-DC11ECEE9E44}" type="presOf" srcId="{8A8D1996-2C66-44A5-A199-8EE353D24915}" destId="{32A52A44-0854-4D75-9E3A-96033E21864A}" srcOrd="0" destOrd="0" presId="urn:microsoft.com/office/officeart/2005/8/layout/list1"/>
    <dgm:cxn modelId="{75A33129-E405-40CF-9AA0-FCC9C0B74E1E}" type="presOf" srcId="{800C6575-D939-47F7-8EA1-25FDD6FD57EC}" destId="{D42973CA-2DD4-493D-8EA0-9DF1CFEF62E6}" srcOrd="0" destOrd="0" presId="urn:microsoft.com/office/officeart/2005/8/layout/list1"/>
    <dgm:cxn modelId="{938A052D-B431-46CE-8470-18ABB127BAA8}" type="presOf" srcId="{19B095B6-47BF-4A4C-9756-7FD2A8684A58}" destId="{A5F337FC-C6DE-473A-A8F2-7094FA81C625}" srcOrd="0" destOrd="1" presId="urn:microsoft.com/office/officeart/2005/8/layout/list1"/>
    <dgm:cxn modelId="{AE811B4A-19A1-4988-B533-58399BBBBD05}" srcId="{8A8D1996-2C66-44A5-A199-8EE353D24915}" destId="{19B095B6-47BF-4A4C-9756-7FD2A8684A58}" srcOrd="1" destOrd="0" parTransId="{13D89446-1271-45D3-97C5-5104AB6FE238}" sibTransId="{07B80D10-68B9-425E-ADF8-7F847F16339B}"/>
    <dgm:cxn modelId="{87824F4D-E546-4DC6-AEB3-4B5531431647}" type="presOf" srcId="{800C6575-D939-47F7-8EA1-25FDD6FD57EC}" destId="{9918A6AD-41DE-475E-8A20-5EBFCFA9624A}" srcOrd="1" destOrd="0" presId="urn:microsoft.com/office/officeart/2005/8/layout/list1"/>
    <dgm:cxn modelId="{56850B7D-A2CA-4C96-AE4E-2044395333F1}" type="presOf" srcId="{D645603C-64DC-43A0-A9A5-41720C4469E5}" destId="{A5F337FC-C6DE-473A-A8F2-7094FA81C625}" srcOrd="0" destOrd="0" presId="urn:microsoft.com/office/officeart/2005/8/layout/list1"/>
    <dgm:cxn modelId="{2EC926A2-E8C3-4086-811F-0010FA5BCB2F}" type="presOf" srcId="{8A8D1996-2C66-44A5-A199-8EE353D24915}" destId="{C3E13CD4-B1DA-408B-ABA5-026ADDF48D64}" srcOrd="1" destOrd="0" presId="urn:microsoft.com/office/officeart/2005/8/layout/list1"/>
    <dgm:cxn modelId="{FB8CC7A6-4B31-49FC-A2BB-00B6207E6E46}" type="presOf" srcId="{E4A4CDA3-B05A-4375-8C29-26C550C5F1ED}" destId="{5E3C02B4-1634-45F2-93E3-57A8A545F3B2}" srcOrd="0" destOrd="0" presId="urn:microsoft.com/office/officeart/2005/8/layout/list1"/>
    <dgm:cxn modelId="{330C2AB1-5454-41A7-8B71-90E03B1CC915}" srcId="{8A8D1996-2C66-44A5-A199-8EE353D24915}" destId="{D645603C-64DC-43A0-A9A5-41720C4469E5}" srcOrd="0" destOrd="0" parTransId="{4B1EADFF-CAC0-4971-9B61-D2ADDE240D70}" sibTransId="{36DE7ED8-907C-463D-8E7E-F9B48681DFFB}"/>
    <dgm:cxn modelId="{7A603FF0-C6E1-464F-B927-041B64A8A4A1}" srcId="{800C6575-D939-47F7-8EA1-25FDD6FD57EC}" destId="{E4A4CDA3-B05A-4375-8C29-26C550C5F1ED}" srcOrd="0" destOrd="0" parTransId="{74C316F9-79FF-4D0B-A916-90A488FDE011}" sibTransId="{471D9858-0E5C-48F9-BB5A-AC3CDBC6EA3E}"/>
    <dgm:cxn modelId="{99AE7C42-DBCC-4665-849C-D3BC25622FCB}" type="presParOf" srcId="{9AC6C98A-4A32-4942-A8CC-33A79900ACBF}" destId="{CD17BC28-22F4-445F-ADDC-06F4AE963F40}" srcOrd="0" destOrd="0" presId="urn:microsoft.com/office/officeart/2005/8/layout/list1"/>
    <dgm:cxn modelId="{9FEDC3BF-8C67-4CA8-AA5A-1F35B59A2B60}" type="presParOf" srcId="{CD17BC28-22F4-445F-ADDC-06F4AE963F40}" destId="{D42973CA-2DD4-493D-8EA0-9DF1CFEF62E6}" srcOrd="0" destOrd="0" presId="urn:microsoft.com/office/officeart/2005/8/layout/list1"/>
    <dgm:cxn modelId="{D78F8606-36C4-43BB-88C6-558F3E0A8533}" type="presParOf" srcId="{CD17BC28-22F4-445F-ADDC-06F4AE963F40}" destId="{9918A6AD-41DE-475E-8A20-5EBFCFA9624A}" srcOrd="1" destOrd="0" presId="urn:microsoft.com/office/officeart/2005/8/layout/list1"/>
    <dgm:cxn modelId="{22B0BC3D-3776-44C7-8064-78B224AB2559}" type="presParOf" srcId="{9AC6C98A-4A32-4942-A8CC-33A79900ACBF}" destId="{AD9D9B8C-4374-4880-89C6-414D3A1F1E21}" srcOrd="1" destOrd="0" presId="urn:microsoft.com/office/officeart/2005/8/layout/list1"/>
    <dgm:cxn modelId="{2048B8EF-F9E5-4C72-858F-F903593A9B47}" type="presParOf" srcId="{9AC6C98A-4A32-4942-A8CC-33A79900ACBF}" destId="{5E3C02B4-1634-45F2-93E3-57A8A545F3B2}" srcOrd="2" destOrd="0" presId="urn:microsoft.com/office/officeart/2005/8/layout/list1"/>
    <dgm:cxn modelId="{657F8CF1-9C85-49C1-BF7C-F2C43D35339F}" type="presParOf" srcId="{9AC6C98A-4A32-4942-A8CC-33A79900ACBF}" destId="{74470D0F-88D0-49DE-920C-BC54E8C09B95}" srcOrd="3" destOrd="0" presId="urn:microsoft.com/office/officeart/2005/8/layout/list1"/>
    <dgm:cxn modelId="{3389C944-529E-4CC3-891D-00732B94E0B4}" type="presParOf" srcId="{9AC6C98A-4A32-4942-A8CC-33A79900ACBF}" destId="{5675D450-3085-4AD2-B40F-1255C9CF4775}" srcOrd="4" destOrd="0" presId="urn:microsoft.com/office/officeart/2005/8/layout/list1"/>
    <dgm:cxn modelId="{B3B87E48-6333-4790-99AF-5AE2CFF139EB}" type="presParOf" srcId="{5675D450-3085-4AD2-B40F-1255C9CF4775}" destId="{32A52A44-0854-4D75-9E3A-96033E21864A}" srcOrd="0" destOrd="0" presId="urn:microsoft.com/office/officeart/2005/8/layout/list1"/>
    <dgm:cxn modelId="{759CB35E-AD62-44A3-B635-AE643FE20CB0}" type="presParOf" srcId="{5675D450-3085-4AD2-B40F-1255C9CF4775}" destId="{C3E13CD4-B1DA-408B-ABA5-026ADDF48D64}" srcOrd="1" destOrd="0" presId="urn:microsoft.com/office/officeart/2005/8/layout/list1"/>
    <dgm:cxn modelId="{4B310F18-F38D-4FE5-A118-B5452C787B83}" type="presParOf" srcId="{9AC6C98A-4A32-4942-A8CC-33A79900ACBF}" destId="{1CB81C80-14E8-45A0-8E51-B40A015B168A}" srcOrd="5" destOrd="0" presId="urn:microsoft.com/office/officeart/2005/8/layout/list1"/>
    <dgm:cxn modelId="{C5A0D94C-EA11-460D-9D19-DDE939BE64A7}" type="presParOf" srcId="{9AC6C98A-4A32-4942-A8CC-33A79900ACBF}" destId="{A5F337FC-C6DE-473A-A8F2-7094FA81C6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200" dirty="0"/>
            <a:t>Accounting estimates are:</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E4A4CDA3-B05A-4375-8C29-26C550C5F1ED}">
      <dgm:prSet custT="1"/>
      <dgm:spPr/>
      <dgm:t>
        <a:bodyPr/>
        <a:lstStyle/>
        <a:p>
          <a:pPr rtl="0"/>
          <a:r>
            <a:rPr lang="en-US" sz="2000" dirty="0"/>
            <a:t>Recognized and disclosed amounts that are subject to measurement uncertainty</a:t>
          </a:r>
        </a:p>
      </dgm:t>
    </dgm:pt>
    <dgm:pt modelId="{74C316F9-79FF-4D0B-A916-90A488FDE011}" type="parTrans" cxnId="{7A603FF0-C6E1-464F-B927-041B64A8A4A1}">
      <dgm:prSet/>
      <dgm:spPr/>
      <dgm:t>
        <a:bodyPr/>
        <a:lstStyle/>
        <a:p>
          <a:endParaRPr lang="en-US" sz="7200"/>
        </a:p>
      </dgm:t>
    </dgm:pt>
    <dgm:pt modelId="{471D9858-0E5C-48F9-BB5A-AC3CDBC6EA3E}" type="sibTrans" cxnId="{7A603FF0-C6E1-464F-B927-041B64A8A4A1}">
      <dgm:prSet/>
      <dgm:spPr/>
      <dgm:t>
        <a:bodyPr/>
        <a:lstStyle/>
        <a:p>
          <a:endParaRPr lang="en-US" sz="7200"/>
        </a:p>
      </dgm:t>
    </dgm:pt>
    <dgm:pt modelId="{8A8D1996-2C66-44A5-A199-8EE353D24915}">
      <dgm:prSet custT="1"/>
      <dgm:spPr/>
      <dgm:t>
        <a:bodyPr/>
        <a:lstStyle/>
        <a:p>
          <a:pPr rtl="0"/>
          <a:r>
            <a:rPr lang="en-US" sz="2200" dirty="0"/>
            <a:t>A </a:t>
          </a:r>
          <a:r>
            <a:rPr lang="en-US" sz="2200" i="1" dirty="0"/>
            <a:t>change</a:t>
          </a:r>
          <a:r>
            <a:rPr lang="en-US" sz="2200" dirty="0"/>
            <a:t> in accounting estimate results from a change in inputs due to different circumstances, different information, or more experience</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B2E774F4-8C09-454B-8B74-6CAE73951677}">
      <dgm:prSet custT="1"/>
      <dgm:spPr/>
      <dgm:t>
        <a:bodyPr/>
        <a:lstStyle/>
        <a:p>
          <a:pPr rtl="0"/>
          <a:r>
            <a:rPr lang="en-US" sz="2000" dirty="0"/>
            <a:t>Outputs based on inputs such as data, assumptions, and measurement methodologies</a:t>
          </a:r>
        </a:p>
      </dgm:t>
    </dgm:pt>
    <dgm:pt modelId="{0D6525DD-DBB3-43CC-B0FA-9892BCACFA25}" type="parTrans" cxnId="{366BB71C-AB3F-43F9-BB70-94A654D2F5BD}">
      <dgm:prSet/>
      <dgm:spPr/>
      <dgm:t>
        <a:bodyPr/>
        <a:lstStyle/>
        <a:p>
          <a:endParaRPr lang="en-US"/>
        </a:p>
      </dgm:t>
    </dgm:pt>
    <dgm:pt modelId="{94F227E5-9E18-4892-AC53-30D6BD77041E}" type="sibTrans" cxnId="{366BB71C-AB3F-43F9-BB70-94A654D2F5BD}">
      <dgm:prSet/>
      <dgm:spPr/>
      <dgm:t>
        <a:bodyPr/>
        <a:lstStyle/>
        <a:p>
          <a:endParaRPr lang="en-US"/>
        </a:p>
      </dgm:t>
    </dgm:pt>
    <dgm:pt modelId="{07980FCD-3A97-4210-97C2-F72F9DB9D083}">
      <dgm:prSet custT="1"/>
      <dgm:spPr/>
      <dgm:t>
        <a:bodyPr/>
        <a:lstStyle/>
        <a:p>
          <a:r>
            <a:rPr lang="en-US" sz="2200" dirty="0"/>
            <a:t>A change measurement methodology should be preferable to the prior one (except if required by a new pronouncement)</a:t>
          </a:r>
        </a:p>
      </dgm:t>
    </dgm:pt>
    <dgm:pt modelId="{37F8C1A6-CB93-4C3D-9704-82A5D71931AD}" type="parTrans" cxnId="{48A18B94-AC0F-4969-862A-FA519AD4F0D9}">
      <dgm:prSet/>
      <dgm:spPr/>
      <dgm:t>
        <a:bodyPr/>
        <a:lstStyle/>
        <a:p>
          <a:endParaRPr lang="en-US"/>
        </a:p>
      </dgm:t>
    </dgm:pt>
    <dgm:pt modelId="{8346FB49-886E-425B-B58B-F8EE0F488A92}" type="sibTrans" cxnId="{48A18B94-AC0F-4969-862A-FA519AD4F0D9}">
      <dgm:prSet/>
      <dgm:spPr/>
      <dgm:t>
        <a:bodyPr/>
        <a:lstStyle/>
        <a:p>
          <a:endParaRPr lang="en-US"/>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3"/>
      <dgm:spPr/>
    </dgm:pt>
    <dgm:pt modelId="{9918A6AD-41DE-475E-8A20-5EBFCFA9624A}" type="pres">
      <dgm:prSet presAssocID="{800C6575-D939-47F7-8EA1-25FDD6FD57EC}" presName="parentText" presStyleLbl="node1" presStyleIdx="0" presStyleCnt="3" custScaleX="128889" custScaleY="88404">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3">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3"/>
      <dgm:spPr/>
    </dgm:pt>
    <dgm:pt modelId="{C3E13CD4-B1DA-408B-ABA5-026ADDF48D64}" type="pres">
      <dgm:prSet presAssocID="{8A8D1996-2C66-44A5-A199-8EE353D24915}" presName="parentText" presStyleLbl="node1" presStyleIdx="1" presStyleCnt="3" custScaleX="128889" custScaleY="118843">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3">
        <dgm:presLayoutVars>
          <dgm:bulletEnabled val="1"/>
        </dgm:presLayoutVars>
      </dgm:prSet>
      <dgm:spPr/>
    </dgm:pt>
    <dgm:pt modelId="{796FBFF9-2EF6-47DB-91A8-26746BDE0A9D}" type="pres">
      <dgm:prSet presAssocID="{B7720F50-E985-4D88-BFE2-0CC8A80667E1}" presName="spaceBetweenRectangles" presStyleCnt="0"/>
      <dgm:spPr/>
    </dgm:pt>
    <dgm:pt modelId="{5E6C0E27-132C-4ED1-A2BE-F9B1E836F47F}" type="pres">
      <dgm:prSet presAssocID="{07980FCD-3A97-4210-97C2-F72F9DB9D083}" presName="parentLin" presStyleCnt="0"/>
      <dgm:spPr/>
    </dgm:pt>
    <dgm:pt modelId="{E51AE9BA-7979-479E-9E67-1ACEE5207AF7}" type="pres">
      <dgm:prSet presAssocID="{07980FCD-3A97-4210-97C2-F72F9DB9D083}" presName="parentLeftMargin" presStyleLbl="node1" presStyleIdx="1" presStyleCnt="3"/>
      <dgm:spPr/>
    </dgm:pt>
    <dgm:pt modelId="{47D2D622-0E75-41AE-A234-E1FD5112505C}" type="pres">
      <dgm:prSet presAssocID="{07980FCD-3A97-4210-97C2-F72F9DB9D083}" presName="parentText" presStyleLbl="node1" presStyleIdx="2" presStyleCnt="3" custScaleX="128770" custScaleY="124246">
        <dgm:presLayoutVars>
          <dgm:chMax val="0"/>
          <dgm:bulletEnabled val="1"/>
        </dgm:presLayoutVars>
      </dgm:prSet>
      <dgm:spPr/>
    </dgm:pt>
    <dgm:pt modelId="{78614B88-EE2C-49BC-8F4D-9C68185B0CA6}" type="pres">
      <dgm:prSet presAssocID="{07980FCD-3A97-4210-97C2-F72F9DB9D083}" presName="negativeSpace" presStyleCnt="0"/>
      <dgm:spPr/>
    </dgm:pt>
    <dgm:pt modelId="{FC1CEE62-6484-4B07-ACDE-A0BE44B00FA9}" type="pres">
      <dgm:prSet presAssocID="{07980FCD-3A97-4210-97C2-F72F9DB9D083}" presName="childText" presStyleLbl="conFgAcc1" presStyleIdx="2" presStyleCnt="3">
        <dgm:presLayoutVars>
          <dgm:bulletEnabled val="1"/>
        </dgm:presLayoutVars>
      </dgm:prSet>
      <dgm:spPr/>
    </dgm:pt>
  </dgm:ptLst>
  <dgm:cxnLst>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366BB71C-AB3F-43F9-BB70-94A654D2F5BD}" srcId="{800C6575-D939-47F7-8EA1-25FDD6FD57EC}" destId="{B2E774F4-8C09-454B-8B74-6CAE73951677}" srcOrd="1" destOrd="0" parTransId="{0D6525DD-DBB3-43CC-B0FA-9892BCACFA25}" sibTransId="{94F227E5-9E18-4892-AC53-30D6BD77041E}"/>
    <dgm:cxn modelId="{1C6CCB1E-D782-4E7B-A070-906B2BE982E1}" srcId="{1978DF78-9067-46C5-9A52-25E3848DE688}" destId="{8A8D1996-2C66-44A5-A199-8EE353D24915}" srcOrd="1" destOrd="0" parTransId="{B6A4D218-ECFC-4F5D-A292-5EAA44878247}" sibTransId="{B7720F50-E985-4D88-BFE2-0CC8A80667E1}"/>
    <dgm:cxn modelId="{A66A3A27-7BCA-4D29-82AB-DC11ECEE9E44}" type="presOf" srcId="{8A8D1996-2C66-44A5-A199-8EE353D24915}" destId="{32A52A44-0854-4D75-9E3A-96033E21864A}" srcOrd="0" destOrd="0" presId="urn:microsoft.com/office/officeart/2005/8/layout/list1"/>
    <dgm:cxn modelId="{75A33129-E405-40CF-9AA0-FCC9C0B74E1E}" type="presOf" srcId="{800C6575-D939-47F7-8EA1-25FDD6FD57EC}" destId="{D42973CA-2DD4-493D-8EA0-9DF1CFEF62E6}" srcOrd="0" destOrd="0" presId="urn:microsoft.com/office/officeart/2005/8/layout/list1"/>
    <dgm:cxn modelId="{87824F4D-E546-4DC6-AEB3-4B5531431647}" type="presOf" srcId="{800C6575-D939-47F7-8EA1-25FDD6FD57EC}" destId="{9918A6AD-41DE-475E-8A20-5EBFCFA9624A}" srcOrd="1" destOrd="0" presId="urn:microsoft.com/office/officeart/2005/8/layout/list1"/>
    <dgm:cxn modelId="{48A18B94-AC0F-4969-862A-FA519AD4F0D9}" srcId="{1978DF78-9067-46C5-9A52-25E3848DE688}" destId="{07980FCD-3A97-4210-97C2-F72F9DB9D083}" srcOrd="2" destOrd="0" parTransId="{37F8C1A6-CB93-4C3D-9704-82A5D71931AD}" sibTransId="{8346FB49-886E-425B-B58B-F8EE0F488A92}"/>
    <dgm:cxn modelId="{DA12C4A1-C60E-49FC-AB77-0EA4EBABE5FB}" type="presOf" srcId="{07980FCD-3A97-4210-97C2-F72F9DB9D083}" destId="{47D2D622-0E75-41AE-A234-E1FD5112505C}" srcOrd="1" destOrd="0" presId="urn:microsoft.com/office/officeart/2005/8/layout/list1"/>
    <dgm:cxn modelId="{2EC926A2-E8C3-4086-811F-0010FA5BCB2F}" type="presOf" srcId="{8A8D1996-2C66-44A5-A199-8EE353D24915}" destId="{C3E13CD4-B1DA-408B-ABA5-026ADDF48D64}" srcOrd="1" destOrd="0" presId="urn:microsoft.com/office/officeart/2005/8/layout/list1"/>
    <dgm:cxn modelId="{FB8CC7A6-4B31-49FC-A2BB-00B6207E6E46}" type="presOf" srcId="{E4A4CDA3-B05A-4375-8C29-26C550C5F1ED}" destId="{5E3C02B4-1634-45F2-93E3-57A8A545F3B2}" srcOrd="0" destOrd="0" presId="urn:microsoft.com/office/officeart/2005/8/layout/list1"/>
    <dgm:cxn modelId="{6EBAB3B3-DFDE-4232-AC1A-616B14C52BD8}" type="presOf" srcId="{B2E774F4-8C09-454B-8B74-6CAE73951677}" destId="{5E3C02B4-1634-45F2-93E3-57A8A545F3B2}" srcOrd="0" destOrd="1" presId="urn:microsoft.com/office/officeart/2005/8/layout/list1"/>
    <dgm:cxn modelId="{73B80FDF-DDA6-44F9-A7BD-A6803DE1EE9F}" type="presOf" srcId="{07980FCD-3A97-4210-97C2-F72F9DB9D083}" destId="{E51AE9BA-7979-479E-9E67-1ACEE5207AF7}" srcOrd="0" destOrd="0" presId="urn:microsoft.com/office/officeart/2005/8/layout/list1"/>
    <dgm:cxn modelId="{7A603FF0-C6E1-464F-B927-041B64A8A4A1}" srcId="{800C6575-D939-47F7-8EA1-25FDD6FD57EC}" destId="{E4A4CDA3-B05A-4375-8C29-26C550C5F1ED}" srcOrd="0" destOrd="0" parTransId="{74C316F9-79FF-4D0B-A916-90A488FDE011}" sibTransId="{471D9858-0E5C-48F9-BB5A-AC3CDBC6EA3E}"/>
    <dgm:cxn modelId="{99AE7C42-DBCC-4665-849C-D3BC25622FCB}" type="presParOf" srcId="{9AC6C98A-4A32-4942-A8CC-33A79900ACBF}" destId="{CD17BC28-22F4-445F-ADDC-06F4AE963F40}" srcOrd="0" destOrd="0" presId="urn:microsoft.com/office/officeart/2005/8/layout/list1"/>
    <dgm:cxn modelId="{9FEDC3BF-8C67-4CA8-AA5A-1F35B59A2B60}" type="presParOf" srcId="{CD17BC28-22F4-445F-ADDC-06F4AE963F40}" destId="{D42973CA-2DD4-493D-8EA0-9DF1CFEF62E6}" srcOrd="0" destOrd="0" presId="urn:microsoft.com/office/officeart/2005/8/layout/list1"/>
    <dgm:cxn modelId="{D78F8606-36C4-43BB-88C6-558F3E0A8533}" type="presParOf" srcId="{CD17BC28-22F4-445F-ADDC-06F4AE963F40}" destId="{9918A6AD-41DE-475E-8A20-5EBFCFA9624A}" srcOrd="1" destOrd="0" presId="urn:microsoft.com/office/officeart/2005/8/layout/list1"/>
    <dgm:cxn modelId="{22B0BC3D-3776-44C7-8064-78B224AB2559}" type="presParOf" srcId="{9AC6C98A-4A32-4942-A8CC-33A79900ACBF}" destId="{AD9D9B8C-4374-4880-89C6-414D3A1F1E21}" srcOrd="1" destOrd="0" presId="urn:microsoft.com/office/officeart/2005/8/layout/list1"/>
    <dgm:cxn modelId="{2048B8EF-F9E5-4C72-858F-F903593A9B47}" type="presParOf" srcId="{9AC6C98A-4A32-4942-A8CC-33A79900ACBF}" destId="{5E3C02B4-1634-45F2-93E3-57A8A545F3B2}" srcOrd="2" destOrd="0" presId="urn:microsoft.com/office/officeart/2005/8/layout/list1"/>
    <dgm:cxn modelId="{657F8CF1-9C85-49C1-BF7C-F2C43D35339F}" type="presParOf" srcId="{9AC6C98A-4A32-4942-A8CC-33A79900ACBF}" destId="{74470D0F-88D0-49DE-920C-BC54E8C09B95}" srcOrd="3" destOrd="0" presId="urn:microsoft.com/office/officeart/2005/8/layout/list1"/>
    <dgm:cxn modelId="{3389C944-529E-4CC3-891D-00732B94E0B4}" type="presParOf" srcId="{9AC6C98A-4A32-4942-A8CC-33A79900ACBF}" destId="{5675D450-3085-4AD2-B40F-1255C9CF4775}" srcOrd="4" destOrd="0" presId="urn:microsoft.com/office/officeart/2005/8/layout/list1"/>
    <dgm:cxn modelId="{B3B87E48-6333-4790-99AF-5AE2CFF139EB}" type="presParOf" srcId="{5675D450-3085-4AD2-B40F-1255C9CF4775}" destId="{32A52A44-0854-4D75-9E3A-96033E21864A}" srcOrd="0" destOrd="0" presId="urn:microsoft.com/office/officeart/2005/8/layout/list1"/>
    <dgm:cxn modelId="{759CB35E-AD62-44A3-B635-AE643FE20CB0}" type="presParOf" srcId="{5675D450-3085-4AD2-B40F-1255C9CF4775}" destId="{C3E13CD4-B1DA-408B-ABA5-026ADDF48D64}" srcOrd="1" destOrd="0" presId="urn:microsoft.com/office/officeart/2005/8/layout/list1"/>
    <dgm:cxn modelId="{4B310F18-F38D-4FE5-A118-B5452C787B83}" type="presParOf" srcId="{9AC6C98A-4A32-4942-A8CC-33A79900ACBF}" destId="{1CB81C80-14E8-45A0-8E51-B40A015B168A}" srcOrd="5" destOrd="0" presId="urn:microsoft.com/office/officeart/2005/8/layout/list1"/>
    <dgm:cxn modelId="{C5A0D94C-EA11-460D-9D19-DDE939BE64A7}" type="presParOf" srcId="{9AC6C98A-4A32-4942-A8CC-33A79900ACBF}" destId="{A5F337FC-C6DE-473A-A8F2-7094FA81C625}" srcOrd="6" destOrd="0" presId="urn:microsoft.com/office/officeart/2005/8/layout/list1"/>
    <dgm:cxn modelId="{735D55CE-02A1-4373-8711-43035AC06F57}" type="presParOf" srcId="{9AC6C98A-4A32-4942-A8CC-33A79900ACBF}" destId="{796FBFF9-2EF6-47DB-91A8-26746BDE0A9D}" srcOrd="7" destOrd="0" presId="urn:microsoft.com/office/officeart/2005/8/layout/list1"/>
    <dgm:cxn modelId="{F449BB73-28CE-46C2-8118-F4FC1AE94D03}" type="presParOf" srcId="{9AC6C98A-4A32-4942-A8CC-33A79900ACBF}" destId="{5E6C0E27-132C-4ED1-A2BE-F9B1E836F47F}" srcOrd="8" destOrd="0" presId="urn:microsoft.com/office/officeart/2005/8/layout/list1"/>
    <dgm:cxn modelId="{CC14BF1B-1356-4AFD-A12A-1E0745F50AE6}" type="presParOf" srcId="{5E6C0E27-132C-4ED1-A2BE-F9B1E836F47F}" destId="{E51AE9BA-7979-479E-9E67-1ACEE5207AF7}" srcOrd="0" destOrd="0" presId="urn:microsoft.com/office/officeart/2005/8/layout/list1"/>
    <dgm:cxn modelId="{314E5970-E81B-489B-8D20-F955D4047CCC}" type="presParOf" srcId="{5E6C0E27-132C-4ED1-A2BE-F9B1E836F47F}" destId="{47D2D622-0E75-41AE-A234-E1FD5112505C}" srcOrd="1" destOrd="0" presId="urn:microsoft.com/office/officeart/2005/8/layout/list1"/>
    <dgm:cxn modelId="{393222AC-1450-433C-BD26-B7C20BE5DDFF}" type="presParOf" srcId="{9AC6C98A-4A32-4942-A8CC-33A79900ACBF}" destId="{78614B88-EE2C-49BC-8F4D-9C68185B0CA6}" srcOrd="9" destOrd="0" presId="urn:microsoft.com/office/officeart/2005/8/layout/list1"/>
    <dgm:cxn modelId="{39D424D7-C484-4AC6-BAA0-181263EDF82A}" type="presParOf" srcId="{9AC6C98A-4A32-4942-A8CC-33A79900ACBF}" destId="{FC1CEE62-6484-4B07-ACDE-A0BE44B00FA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400" dirty="0"/>
            <a:t>In addition to adding or removing a component unit, this now includes:</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E4A4CDA3-B05A-4375-8C29-26C550C5F1ED}">
      <dgm:prSet custT="1"/>
      <dgm:spPr/>
      <dgm:t>
        <a:bodyPr/>
        <a:lstStyle/>
        <a:p>
          <a:pPr rtl="0"/>
          <a:r>
            <a:rPr lang="en-US" sz="2000" dirty="0"/>
            <a:t>Adding or removing a fund due to the movement of continuing operations within the primary government</a:t>
          </a:r>
        </a:p>
      </dgm:t>
    </dgm:pt>
    <dgm:pt modelId="{74C316F9-79FF-4D0B-A916-90A488FDE011}" type="parTrans" cxnId="{7A603FF0-C6E1-464F-B927-041B64A8A4A1}">
      <dgm:prSet/>
      <dgm:spPr/>
      <dgm:t>
        <a:bodyPr/>
        <a:lstStyle/>
        <a:p>
          <a:endParaRPr lang="en-US" sz="7200"/>
        </a:p>
      </dgm:t>
    </dgm:pt>
    <dgm:pt modelId="{471D9858-0E5C-48F9-BB5A-AC3CDBC6EA3E}" type="sibTrans" cxnId="{7A603FF0-C6E1-464F-B927-041B64A8A4A1}">
      <dgm:prSet/>
      <dgm:spPr/>
      <dgm:t>
        <a:bodyPr/>
        <a:lstStyle/>
        <a:p>
          <a:endParaRPr lang="en-US" sz="7200"/>
        </a:p>
      </dgm:t>
    </dgm:pt>
    <dgm:pt modelId="{8A8D1996-2C66-44A5-A199-8EE353D24915}">
      <dgm:prSet custT="1"/>
      <dgm:spPr/>
      <dgm:t>
        <a:bodyPr/>
        <a:lstStyle/>
        <a:p>
          <a:pPr rtl="0"/>
          <a:r>
            <a:rPr lang="en-US" sz="2400" dirty="0"/>
            <a:t>Excludes the addition or removal of component units under Statements 69 and 90</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B2E774F4-8C09-454B-8B74-6CAE73951677}">
      <dgm:prSet custT="1"/>
      <dgm:spPr/>
      <dgm:t>
        <a:bodyPr/>
        <a:lstStyle/>
        <a:p>
          <a:pPr rtl="0"/>
          <a:r>
            <a:rPr lang="en-US" sz="2000" dirty="0"/>
            <a:t>A change from major to </a:t>
          </a:r>
          <a:r>
            <a:rPr lang="en-US" sz="2000" dirty="0" err="1"/>
            <a:t>nonmajor</a:t>
          </a:r>
          <a:r>
            <a:rPr lang="en-US" sz="2000" dirty="0"/>
            <a:t> fund or vice versa</a:t>
          </a:r>
        </a:p>
      </dgm:t>
    </dgm:pt>
    <dgm:pt modelId="{0D6525DD-DBB3-43CC-B0FA-9892BCACFA25}" type="parTrans" cxnId="{366BB71C-AB3F-43F9-BB70-94A654D2F5BD}">
      <dgm:prSet/>
      <dgm:spPr/>
      <dgm:t>
        <a:bodyPr/>
        <a:lstStyle/>
        <a:p>
          <a:endParaRPr lang="en-US"/>
        </a:p>
      </dgm:t>
    </dgm:pt>
    <dgm:pt modelId="{94F227E5-9E18-4892-AC53-30D6BD77041E}" type="sibTrans" cxnId="{366BB71C-AB3F-43F9-BB70-94A654D2F5BD}">
      <dgm:prSet/>
      <dgm:spPr/>
      <dgm:t>
        <a:bodyPr/>
        <a:lstStyle/>
        <a:p>
          <a:endParaRPr lang="en-US"/>
        </a:p>
      </dgm:t>
    </dgm:pt>
    <dgm:pt modelId="{5C07F439-1D51-46FF-8DA9-E3FF3A2968DC}">
      <dgm:prSet custT="1"/>
      <dgm:spPr/>
      <dgm:t>
        <a:bodyPr/>
        <a:lstStyle/>
        <a:p>
          <a:r>
            <a:rPr lang="en-US" sz="2000" dirty="0"/>
            <a:t>A change from blended to discrete presentation or vice versa</a:t>
          </a:r>
        </a:p>
      </dgm:t>
    </dgm:pt>
    <dgm:pt modelId="{5CEAE263-AE37-4C74-8735-3B088D097AFE}" type="parTrans" cxnId="{74DF9839-8F8E-49AC-89D7-C53D516612DF}">
      <dgm:prSet/>
      <dgm:spPr/>
      <dgm:t>
        <a:bodyPr/>
        <a:lstStyle/>
        <a:p>
          <a:endParaRPr lang="en-US"/>
        </a:p>
      </dgm:t>
    </dgm:pt>
    <dgm:pt modelId="{3C8CFC24-02B5-4CD9-8CDA-51AB8B3C448C}" type="sibTrans" cxnId="{74DF9839-8F8E-49AC-89D7-C53D516612DF}">
      <dgm:prSet/>
      <dgm:spPr/>
      <dgm:t>
        <a:bodyPr/>
        <a:lstStyle/>
        <a:p>
          <a:endParaRPr lang="en-US"/>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2"/>
      <dgm:spPr/>
    </dgm:pt>
    <dgm:pt modelId="{9918A6AD-41DE-475E-8A20-5EBFCFA9624A}" type="pres">
      <dgm:prSet presAssocID="{800C6575-D939-47F7-8EA1-25FDD6FD57EC}" presName="parentText" presStyleLbl="node1" presStyleIdx="0" presStyleCnt="2" custScaleX="128889">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2">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2"/>
      <dgm:spPr/>
    </dgm:pt>
    <dgm:pt modelId="{C3E13CD4-B1DA-408B-ABA5-026ADDF48D64}" type="pres">
      <dgm:prSet presAssocID="{8A8D1996-2C66-44A5-A199-8EE353D24915}" presName="parentText" presStyleLbl="node1" presStyleIdx="1" presStyleCnt="2" custScaleX="128889">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2">
        <dgm:presLayoutVars>
          <dgm:bulletEnabled val="1"/>
        </dgm:presLayoutVars>
      </dgm:prSet>
      <dgm:spPr/>
    </dgm:pt>
  </dgm:ptLst>
  <dgm:cxnLst>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366BB71C-AB3F-43F9-BB70-94A654D2F5BD}" srcId="{800C6575-D939-47F7-8EA1-25FDD6FD57EC}" destId="{B2E774F4-8C09-454B-8B74-6CAE73951677}" srcOrd="1" destOrd="0" parTransId="{0D6525DD-DBB3-43CC-B0FA-9892BCACFA25}" sibTransId="{94F227E5-9E18-4892-AC53-30D6BD77041E}"/>
    <dgm:cxn modelId="{1C6CCB1E-D782-4E7B-A070-906B2BE982E1}" srcId="{1978DF78-9067-46C5-9A52-25E3848DE688}" destId="{8A8D1996-2C66-44A5-A199-8EE353D24915}" srcOrd="1" destOrd="0" parTransId="{B6A4D218-ECFC-4F5D-A292-5EAA44878247}" sibTransId="{B7720F50-E985-4D88-BFE2-0CC8A80667E1}"/>
    <dgm:cxn modelId="{A66A3A27-7BCA-4D29-82AB-DC11ECEE9E44}" type="presOf" srcId="{8A8D1996-2C66-44A5-A199-8EE353D24915}" destId="{32A52A44-0854-4D75-9E3A-96033E21864A}" srcOrd="0" destOrd="0" presId="urn:microsoft.com/office/officeart/2005/8/layout/list1"/>
    <dgm:cxn modelId="{75A33129-E405-40CF-9AA0-FCC9C0B74E1E}" type="presOf" srcId="{800C6575-D939-47F7-8EA1-25FDD6FD57EC}" destId="{D42973CA-2DD4-493D-8EA0-9DF1CFEF62E6}" srcOrd="0" destOrd="0" presId="urn:microsoft.com/office/officeart/2005/8/layout/list1"/>
    <dgm:cxn modelId="{74DF9839-8F8E-49AC-89D7-C53D516612DF}" srcId="{800C6575-D939-47F7-8EA1-25FDD6FD57EC}" destId="{5C07F439-1D51-46FF-8DA9-E3FF3A2968DC}" srcOrd="2" destOrd="0" parTransId="{5CEAE263-AE37-4C74-8735-3B088D097AFE}" sibTransId="{3C8CFC24-02B5-4CD9-8CDA-51AB8B3C448C}"/>
    <dgm:cxn modelId="{1C40676D-458C-4C03-A0DC-7F4DE0EA49E8}" type="presOf" srcId="{5C07F439-1D51-46FF-8DA9-E3FF3A2968DC}" destId="{5E3C02B4-1634-45F2-93E3-57A8A545F3B2}" srcOrd="0" destOrd="2" presId="urn:microsoft.com/office/officeart/2005/8/layout/list1"/>
    <dgm:cxn modelId="{87824F4D-E546-4DC6-AEB3-4B5531431647}" type="presOf" srcId="{800C6575-D939-47F7-8EA1-25FDD6FD57EC}" destId="{9918A6AD-41DE-475E-8A20-5EBFCFA9624A}" srcOrd="1" destOrd="0" presId="urn:microsoft.com/office/officeart/2005/8/layout/list1"/>
    <dgm:cxn modelId="{2EC926A2-E8C3-4086-811F-0010FA5BCB2F}" type="presOf" srcId="{8A8D1996-2C66-44A5-A199-8EE353D24915}" destId="{C3E13CD4-B1DA-408B-ABA5-026ADDF48D64}" srcOrd="1" destOrd="0" presId="urn:microsoft.com/office/officeart/2005/8/layout/list1"/>
    <dgm:cxn modelId="{FB8CC7A6-4B31-49FC-A2BB-00B6207E6E46}" type="presOf" srcId="{E4A4CDA3-B05A-4375-8C29-26C550C5F1ED}" destId="{5E3C02B4-1634-45F2-93E3-57A8A545F3B2}" srcOrd="0" destOrd="0" presId="urn:microsoft.com/office/officeart/2005/8/layout/list1"/>
    <dgm:cxn modelId="{6EBAB3B3-DFDE-4232-AC1A-616B14C52BD8}" type="presOf" srcId="{B2E774F4-8C09-454B-8B74-6CAE73951677}" destId="{5E3C02B4-1634-45F2-93E3-57A8A545F3B2}" srcOrd="0" destOrd="1" presId="urn:microsoft.com/office/officeart/2005/8/layout/list1"/>
    <dgm:cxn modelId="{7A603FF0-C6E1-464F-B927-041B64A8A4A1}" srcId="{800C6575-D939-47F7-8EA1-25FDD6FD57EC}" destId="{E4A4CDA3-B05A-4375-8C29-26C550C5F1ED}" srcOrd="0" destOrd="0" parTransId="{74C316F9-79FF-4D0B-A916-90A488FDE011}" sibTransId="{471D9858-0E5C-48F9-BB5A-AC3CDBC6EA3E}"/>
    <dgm:cxn modelId="{99AE7C42-DBCC-4665-849C-D3BC25622FCB}" type="presParOf" srcId="{9AC6C98A-4A32-4942-A8CC-33A79900ACBF}" destId="{CD17BC28-22F4-445F-ADDC-06F4AE963F40}" srcOrd="0" destOrd="0" presId="urn:microsoft.com/office/officeart/2005/8/layout/list1"/>
    <dgm:cxn modelId="{9FEDC3BF-8C67-4CA8-AA5A-1F35B59A2B60}" type="presParOf" srcId="{CD17BC28-22F4-445F-ADDC-06F4AE963F40}" destId="{D42973CA-2DD4-493D-8EA0-9DF1CFEF62E6}" srcOrd="0" destOrd="0" presId="urn:microsoft.com/office/officeart/2005/8/layout/list1"/>
    <dgm:cxn modelId="{D78F8606-36C4-43BB-88C6-558F3E0A8533}" type="presParOf" srcId="{CD17BC28-22F4-445F-ADDC-06F4AE963F40}" destId="{9918A6AD-41DE-475E-8A20-5EBFCFA9624A}" srcOrd="1" destOrd="0" presId="urn:microsoft.com/office/officeart/2005/8/layout/list1"/>
    <dgm:cxn modelId="{22B0BC3D-3776-44C7-8064-78B224AB2559}" type="presParOf" srcId="{9AC6C98A-4A32-4942-A8CC-33A79900ACBF}" destId="{AD9D9B8C-4374-4880-89C6-414D3A1F1E21}" srcOrd="1" destOrd="0" presId="urn:microsoft.com/office/officeart/2005/8/layout/list1"/>
    <dgm:cxn modelId="{2048B8EF-F9E5-4C72-858F-F903593A9B47}" type="presParOf" srcId="{9AC6C98A-4A32-4942-A8CC-33A79900ACBF}" destId="{5E3C02B4-1634-45F2-93E3-57A8A545F3B2}" srcOrd="2" destOrd="0" presId="urn:microsoft.com/office/officeart/2005/8/layout/list1"/>
    <dgm:cxn modelId="{657F8CF1-9C85-49C1-BF7C-F2C43D35339F}" type="presParOf" srcId="{9AC6C98A-4A32-4942-A8CC-33A79900ACBF}" destId="{74470D0F-88D0-49DE-920C-BC54E8C09B95}" srcOrd="3" destOrd="0" presId="urn:microsoft.com/office/officeart/2005/8/layout/list1"/>
    <dgm:cxn modelId="{3389C944-529E-4CC3-891D-00732B94E0B4}" type="presParOf" srcId="{9AC6C98A-4A32-4942-A8CC-33A79900ACBF}" destId="{5675D450-3085-4AD2-B40F-1255C9CF4775}" srcOrd="4" destOrd="0" presId="urn:microsoft.com/office/officeart/2005/8/layout/list1"/>
    <dgm:cxn modelId="{B3B87E48-6333-4790-99AF-5AE2CFF139EB}" type="presParOf" srcId="{5675D450-3085-4AD2-B40F-1255C9CF4775}" destId="{32A52A44-0854-4D75-9E3A-96033E21864A}" srcOrd="0" destOrd="0" presId="urn:microsoft.com/office/officeart/2005/8/layout/list1"/>
    <dgm:cxn modelId="{759CB35E-AD62-44A3-B635-AE643FE20CB0}" type="presParOf" srcId="{5675D450-3085-4AD2-B40F-1255C9CF4775}" destId="{C3E13CD4-B1DA-408B-ABA5-026ADDF48D64}" srcOrd="1" destOrd="0" presId="urn:microsoft.com/office/officeart/2005/8/layout/list1"/>
    <dgm:cxn modelId="{4B310F18-F38D-4FE5-A118-B5452C787B83}" type="presParOf" srcId="{9AC6C98A-4A32-4942-A8CC-33A79900ACBF}" destId="{1CB81C80-14E8-45A0-8E51-B40A015B168A}" srcOrd="5" destOrd="0" presId="urn:microsoft.com/office/officeart/2005/8/layout/list1"/>
    <dgm:cxn modelId="{C5A0D94C-EA11-460D-9D19-DDE939BE64A7}" type="presParOf" srcId="{9AC6C98A-4A32-4942-A8CC-33A79900ACBF}" destId="{A5F337FC-C6DE-473A-A8F2-7094FA81C6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400" dirty="0"/>
            <a:t>An error results from:</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8A8D1996-2C66-44A5-A199-8EE353D24915}">
      <dgm:prSet custT="1"/>
      <dgm:spPr/>
      <dgm:t>
        <a:bodyPr/>
        <a:lstStyle/>
        <a:p>
          <a:pPr rtl="0"/>
          <a:r>
            <a:rPr lang="en-US" sz="2400" dirty="0"/>
            <a:t>Such facts are those that could reasonably be expected to have been obtained and taken into account</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E75CFA79-34F3-4803-B0F7-EFFBD2272FD8}">
      <dgm:prSet custT="1"/>
      <dgm:spPr/>
      <dgm:t>
        <a:bodyPr/>
        <a:lstStyle/>
        <a:p>
          <a:pPr rtl="0"/>
          <a:r>
            <a:rPr lang="en-US" sz="2200" dirty="0"/>
            <a:t>Mathematical mistakes</a:t>
          </a:r>
        </a:p>
      </dgm:t>
    </dgm:pt>
    <dgm:pt modelId="{F9130990-D037-4EC6-91E4-25A07020F02D}" type="parTrans" cxnId="{9B915606-C601-43AC-BF72-A022CBF9F397}">
      <dgm:prSet/>
      <dgm:spPr/>
      <dgm:t>
        <a:bodyPr/>
        <a:lstStyle/>
        <a:p>
          <a:endParaRPr lang="en-US"/>
        </a:p>
      </dgm:t>
    </dgm:pt>
    <dgm:pt modelId="{FBBF831D-6BE8-4545-83BB-FF6529DF0EE4}" type="sibTrans" cxnId="{9B915606-C601-43AC-BF72-A022CBF9F397}">
      <dgm:prSet/>
      <dgm:spPr/>
      <dgm:t>
        <a:bodyPr/>
        <a:lstStyle/>
        <a:p>
          <a:endParaRPr lang="en-US"/>
        </a:p>
      </dgm:t>
    </dgm:pt>
    <dgm:pt modelId="{3B67FBAC-441F-4856-A623-09E23ECF0A80}">
      <dgm:prSet custT="1"/>
      <dgm:spPr/>
      <dgm:t>
        <a:bodyPr/>
        <a:lstStyle/>
        <a:p>
          <a:pPr rtl="0"/>
          <a:r>
            <a:rPr lang="en-US" sz="2200" dirty="0"/>
            <a:t>Misapplication of accounting principles</a:t>
          </a:r>
        </a:p>
      </dgm:t>
    </dgm:pt>
    <dgm:pt modelId="{C3778B39-1EBE-457F-B6F0-347B2148C910}" type="parTrans" cxnId="{D987C007-0BCF-4F3C-A13B-1EA6BBF9C730}">
      <dgm:prSet/>
      <dgm:spPr/>
      <dgm:t>
        <a:bodyPr/>
        <a:lstStyle/>
        <a:p>
          <a:endParaRPr lang="en-US"/>
        </a:p>
      </dgm:t>
    </dgm:pt>
    <dgm:pt modelId="{C713461E-5BAE-4558-AFF8-BB97856527F1}" type="sibTrans" cxnId="{D987C007-0BCF-4F3C-A13B-1EA6BBF9C730}">
      <dgm:prSet/>
      <dgm:spPr/>
      <dgm:t>
        <a:bodyPr/>
        <a:lstStyle/>
        <a:p>
          <a:endParaRPr lang="en-US"/>
        </a:p>
      </dgm:t>
    </dgm:pt>
    <dgm:pt modelId="{AFDF645B-6AC0-4AEF-8E65-143F2B5E2C87}">
      <dgm:prSet custT="1"/>
      <dgm:spPr/>
      <dgm:t>
        <a:bodyPr/>
        <a:lstStyle/>
        <a:p>
          <a:pPr rtl="0"/>
          <a:r>
            <a:rPr lang="en-US" sz="2200" dirty="0"/>
            <a:t>Oversight or misuse of facts that existed at the time the financial statements were issued about conditions that existed as of the financial statement date</a:t>
          </a:r>
        </a:p>
      </dgm:t>
    </dgm:pt>
    <dgm:pt modelId="{5394D025-86D9-4BA1-ADA5-C532D942D885}" type="parTrans" cxnId="{43DEEE08-EEF8-4130-BDE8-CC4BA9D58B0A}">
      <dgm:prSet/>
      <dgm:spPr/>
      <dgm:t>
        <a:bodyPr/>
        <a:lstStyle/>
        <a:p>
          <a:endParaRPr lang="en-US"/>
        </a:p>
      </dgm:t>
    </dgm:pt>
    <dgm:pt modelId="{61042C2A-B7EC-4E40-8A03-7B76D0347EDB}" type="sibTrans" cxnId="{43DEEE08-EEF8-4130-BDE8-CC4BA9D58B0A}">
      <dgm:prSet/>
      <dgm:spPr/>
      <dgm:t>
        <a:bodyPr/>
        <a:lstStyle/>
        <a:p>
          <a:endParaRPr lang="en-US"/>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2"/>
      <dgm:spPr/>
    </dgm:pt>
    <dgm:pt modelId="{9918A6AD-41DE-475E-8A20-5EBFCFA9624A}" type="pres">
      <dgm:prSet presAssocID="{800C6575-D939-47F7-8EA1-25FDD6FD57EC}" presName="parentText" presStyleLbl="node1" presStyleIdx="0" presStyleCnt="2" custScaleX="128889">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2">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2"/>
      <dgm:spPr/>
    </dgm:pt>
    <dgm:pt modelId="{C3E13CD4-B1DA-408B-ABA5-026ADDF48D64}" type="pres">
      <dgm:prSet presAssocID="{8A8D1996-2C66-44A5-A199-8EE353D24915}" presName="parentText" presStyleLbl="node1" presStyleIdx="1" presStyleCnt="2" custScaleX="128889">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2">
        <dgm:presLayoutVars>
          <dgm:bulletEnabled val="1"/>
        </dgm:presLayoutVars>
      </dgm:prSet>
      <dgm:spPr/>
    </dgm:pt>
  </dgm:ptLst>
  <dgm:cxnLst>
    <dgm:cxn modelId="{9B915606-C601-43AC-BF72-A022CBF9F397}" srcId="{800C6575-D939-47F7-8EA1-25FDD6FD57EC}" destId="{E75CFA79-34F3-4803-B0F7-EFFBD2272FD8}" srcOrd="0" destOrd="0" parTransId="{F9130990-D037-4EC6-91E4-25A07020F02D}" sibTransId="{FBBF831D-6BE8-4545-83BB-FF6529DF0EE4}"/>
    <dgm:cxn modelId="{D987C007-0BCF-4F3C-A13B-1EA6BBF9C730}" srcId="{800C6575-D939-47F7-8EA1-25FDD6FD57EC}" destId="{3B67FBAC-441F-4856-A623-09E23ECF0A80}" srcOrd="1" destOrd="0" parTransId="{C3778B39-1EBE-457F-B6F0-347B2148C910}" sibTransId="{C713461E-5BAE-4558-AFF8-BB97856527F1}"/>
    <dgm:cxn modelId="{B37F6E08-DFCB-4635-958E-6260BE0ACF7D}" type="presOf" srcId="{AFDF645B-6AC0-4AEF-8E65-143F2B5E2C87}" destId="{5E3C02B4-1634-45F2-93E3-57A8A545F3B2}" srcOrd="0" destOrd="2" presId="urn:microsoft.com/office/officeart/2005/8/layout/list1"/>
    <dgm:cxn modelId="{43DEEE08-EEF8-4130-BDE8-CC4BA9D58B0A}" srcId="{800C6575-D939-47F7-8EA1-25FDD6FD57EC}" destId="{AFDF645B-6AC0-4AEF-8E65-143F2B5E2C87}" srcOrd="2" destOrd="0" parTransId="{5394D025-86D9-4BA1-ADA5-C532D942D885}" sibTransId="{61042C2A-B7EC-4E40-8A03-7B76D0347EDB}"/>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1C6CCB1E-D782-4E7B-A070-906B2BE982E1}" srcId="{1978DF78-9067-46C5-9A52-25E3848DE688}" destId="{8A8D1996-2C66-44A5-A199-8EE353D24915}" srcOrd="1" destOrd="0" parTransId="{B6A4D218-ECFC-4F5D-A292-5EAA44878247}" sibTransId="{B7720F50-E985-4D88-BFE2-0CC8A80667E1}"/>
    <dgm:cxn modelId="{A66A3A27-7BCA-4D29-82AB-DC11ECEE9E44}" type="presOf" srcId="{8A8D1996-2C66-44A5-A199-8EE353D24915}" destId="{32A52A44-0854-4D75-9E3A-96033E21864A}" srcOrd="0" destOrd="0" presId="urn:microsoft.com/office/officeart/2005/8/layout/list1"/>
    <dgm:cxn modelId="{75A33129-E405-40CF-9AA0-FCC9C0B74E1E}" type="presOf" srcId="{800C6575-D939-47F7-8EA1-25FDD6FD57EC}" destId="{D42973CA-2DD4-493D-8EA0-9DF1CFEF62E6}" srcOrd="0" destOrd="0" presId="urn:microsoft.com/office/officeart/2005/8/layout/list1"/>
    <dgm:cxn modelId="{3E26266B-D12D-4D6D-9F30-25FDC7A8172A}" type="presOf" srcId="{E75CFA79-34F3-4803-B0F7-EFFBD2272FD8}" destId="{5E3C02B4-1634-45F2-93E3-57A8A545F3B2}" srcOrd="0" destOrd="0" presId="urn:microsoft.com/office/officeart/2005/8/layout/list1"/>
    <dgm:cxn modelId="{87824F4D-E546-4DC6-AEB3-4B5531431647}" type="presOf" srcId="{800C6575-D939-47F7-8EA1-25FDD6FD57EC}" destId="{9918A6AD-41DE-475E-8A20-5EBFCFA9624A}" srcOrd="1" destOrd="0" presId="urn:microsoft.com/office/officeart/2005/8/layout/list1"/>
    <dgm:cxn modelId="{2EC926A2-E8C3-4086-811F-0010FA5BCB2F}" type="presOf" srcId="{8A8D1996-2C66-44A5-A199-8EE353D24915}" destId="{C3E13CD4-B1DA-408B-ABA5-026ADDF48D64}" srcOrd="1" destOrd="0" presId="urn:microsoft.com/office/officeart/2005/8/layout/list1"/>
    <dgm:cxn modelId="{794B55CD-462D-46F3-BA07-2B7411CBCB18}" type="presOf" srcId="{3B67FBAC-441F-4856-A623-09E23ECF0A80}" destId="{5E3C02B4-1634-45F2-93E3-57A8A545F3B2}" srcOrd="0" destOrd="1" presId="urn:microsoft.com/office/officeart/2005/8/layout/list1"/>
    <dgm:cxn modelId="{99AE7C42-DBCC-4665-849C-D3BC25622FCB}" type="presParOf" srcId="{9AC6C98A-4A32-4942-A8CC-33A79900ACBF}" destId="{CD17BC28-22F4-445F-ADDC-06F4AE963F40}" srcOrd="0" destOrd="0" presId="urn:microsoft.com/office/officeart/2005/8/layout/list1"/>
    <dgm:cxn modelId="{9FEDC3BF-8C67-4CA8-AA5A-1F35B59A2B60}" type="presParOf" srcId="{CD17BC28-22F4-445F-ADDC-06F4AE963F40}" destId="{D42973CA-2DD4-493D-8EA0-9DF1CFEF62E6}" srcOrd="0" destOrd="0" presId="urn:microsoft.com/office/officeart/2005/8/layout/list1"/>
    <dgm:cxn modelId="{D78F8606-36C4-43BB-88C6-558F3E0A8533}" type="presParOf" srcId="{CD17BC28-22F4-445F-ADDC-06F4AE963F40}" destId="{9918A6AD-41DE-475E-8A20-5EBFCFA9624A}" srcOrd="1" destOrd="0" presId="urn:microsoft.com/office/officeart/2005/8/layout/list1"/>
    <dgm:cxn modelId="{22B0BC3D-3776-44C7-8064-78B224AB2559}" type="presParOf" srcId="{9AC6C98A-4A32-4942-A8CC-33A79900ACBF}" destId="{AD9D9B8C-4374-4880-89C6-414D3A1F1E21}" srcOrd="1" destOrd="0" presId="urn:microsoft.com/office/officeart/2005/8/layout/list1"/>
    <dgm:cxn modelId="{2048B8EF-F9E5-4C72-858F-F903593A9B47}" type="presParOf" srcId="{9AC6C98A-4A32-4942-A8CC-33A79900ACBF}" destId="{5E3C02B4-1634-45F2-93E3-57A8A545F3B2}" srcOrd="2" destOrd="0" presId="urn:microsoft.com/office/officeart/2005/8/layout/list1"/>
    <dgm:cxn modelId="{657F8CF1-9C85-49C1-BF7C-F2C43D35339F}" type="presParOf" srcId="{9AC6C98A-4A32-4942-A8CC-33A79900ACBF}" destId="{74470D0F-88D0-49DE-920C-BC54E8C09B95}" srcOrd="3" destOrd="0" presId="urn:microsoft.com/office/officeart/2005/8/layout/list1"/>
    <dgm:cxn modelId="{3389C944-529E-4CC3-891D-00732B94E0B4}" type="presParOf" srcId="{9AC6C98A-4A32-4942-A8CC-33A79900ACBF}" destId="{5675D450-3085-4AD2-B40F-1255C9CF4775}" srcOrd="4" destOrd="0" presId="urn:microsoft.com/office/officeart/2005/8/layout/list1"/>
    <dgm:cxn modelId="{B3B87E48-6333-4790-99AF-5AE2CFF139EB}" type="presParOf" srcId="{5675D450-3085-4AD2-B40F-1255C9CF4775}" destId="{32A52A44-0854-4D75-9E3A-96033E21864A}" srcOrd="0" destOrd="0" presId="urn:microsoft.com/office/officeart/2005/8/layout/list1"/>
    <dgm:cxn modelId="{759CB35E-AD62-44A3-B635-AE643FE20CB0}" type="presParOf" srcId="{5675D450-3085-4AD2-B40F-1255C9CF4775}" destId="{C3E13CD4-B1DA-408B-ABA5-026ADDF48D64}" srcOrd="1" destOrd="0" presId="urn:microsoft.com/office/officeart/2005/8/layout/list1"/>
    <dgm:cxn modelId="{4B310F18-F38D-4FE5-A118-B5452C787B83}" type="presParOf" srcId="{9AC6C98A-4A32-4942-A8CC-33A79900ACBF}" destId="{1CB81C80-14E8-45A0-8E51-B40A015B168A}" srcOrd="5" destOrd="0" presId="urn:microsoft.com/office/officeart/2005/8/layout/list1"/>
    <dgm:cxn modelId="{C5A0D94C-EA11-460D-9D19-DDE939BE64A7}" type="presParOf" srcId="{9AC6C98A-4A32-4942-A8CC-33A79900ACBF}" destId="{A5F337FC-C6DE-473A-A8F2-7094FA81C6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400" dirty="0"/>
            <a:t>In the absence of specific guidance in a new pronouncement that is different from Statement 100, the following should be done</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8A8D1996-2C66-44A5-A199-8EE353D24915}">
      <dgm:prSet custT="1"/>
      <dgm:spPr/>
      <dgm:t>
        <a:bodyPr/>
        <a:lstStyle/>
        <a:p>
          <a:pPr rtl="0"/>
          <a:r>
            <a:rPr lang="en-US" sz="2400" dirty="0"/>
            <a:t>Single-year statements: restate beginning balances for the cumulative effect of the change</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7E578CA8-F5F4-4A0D-9858-3B7C1D037F70}">
      <dgm:prSet custT="1"/>
      <dgm:spPr/>
      <dgm:t>
        <a:bodyPr/>
        <a:lstStyle/>
        <a:p>
          <a:r>
            <a:rPr lang="en-US" sz="2400" dirty="0"/>
            <a:t>Comparative statements: restate beginning balances of earliest period presented, and restate subsequent periods to reflect the period-specific effects of the new accounting principle</a:t>
          </a:r>
        </a:p>
      </dgm:t>
    </dgm:pt>
    <dgm:pt modelId="{7E242AE0-8922-47B1-AAAA-5D5680B961A7}" type="parTrans" cxnId="{1B884BF4-8BAE-4071-ACF9-D32F39AB5911}">
      <dgm:prSet/>
      <dgm:spPr/>
      <dgm:t>
        <a:bodyPr/>
        <a:lstStyle/>
        <a:p>
          <a:endParaRPr lang="en-US"/>
        </a:p>
      </dgm:t>
    </dgm:pt>
    <dgm:pt modelId="{039EF2CC-AE4A-4351-B980-3A0AAA39FB88}" type="sibTrans" cxnId="{1B884BF4-8BAE-4071-ACF9-D32F39AB5911}">
      <dgm:prSet/>
      <dgm:spPr/>
      <dgm:t>
        <a:bodyPr/>
        <a:lstStyle/>
        <a:p>
          <a:endParaRPr lang="en-US"/>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3"/>
      <dgm:spPr/>
    </dgm:pt>
    <dgm:pt modelId="{9918A6AD-41DE-475E-8A20-5EBFCFA9624A}" type="pres">
      <dgm:prSet presAssocID="{800C6575-D939-47F7-8EA1-25FDD6FD57EC}" presName="parentText" presStyleLbl="node1" presStyleIdx="0" presStyleCnt="3" custScaleX="128889">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3">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3"/>
      <dgm:spPr/>
    </dgm:pt>
    <dgm:pt modelId="{C3E13CD4-B1DA-408B-ABA5-026ADDF48D64}" type="pres">
      <dgm:prSet presAssocID="{8A8D1996-2C66-44A5-A199-8EE353D24915}" presName="parentText" presStyleLbl="node1" presStyleIdx="1" presStyleCnt="3" custScaleX="128889">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3">
        <dgm:presLayoutVars>
          <dgm:bulletEnabled val="1"/>
        </dgm:presLayoutVars>
      </dgm:prSet>
      <dgm:spPr/>
    </dgm:pt>
    <dgm:pt modelId="{796FBFF9-2EF6-47DB-91A8-26746BDE0A9D}" type="pres">
      <dgm:prSet presAssocID="{B7720F50-E985-4D88-BFE2-0CC8A80667E1}" presName="spaceBetweenRectangles" presStyleCnt="0"/>
      <dgm:spPr/>
    </dgm:pt>
    <dgm:pt modelId="{21C778A8-4842-4FEE-B2EB-87CF9A909B7F}" type="pres">
      <dgm:prSet presAssocID="{7E578CA8-F5F4-4A0D-9858-3B7C1D037F70}" presName="parentLin" presStyleCnt="0"/>
      <dgm:spPr/>
    </dgm:pt>
    <dgm:pt modelId="{995B6E0B-3CE7-4679-AD86-C0859C5A2DA9}" type="pres">
      <dgm:prSet presAssocID="{7E578CA8-F5F4-4A0D-9858-3B7C1D037F70}" presName="parentLeftMargin" presStyleLbl="node1" presStyleIdx="1" presStyleCnt="3"/>
      <dgm:spPr/>
    </dgm:pt>
    <dgm:pt modelId="{677C6E0B-0E5E-4B55-BF38-19846286BBE0}" type="pres">
      <dgm:prSet presAssocID="{7E578CA8-F5F4-4A0D-9858-3B7C1D037F70}" presName="parentText" presStyleLbl="node1" presStyleIdx="2" presStyleCnt="3" custScaleX="128770" custScaleY="127199">
        <dgm:presLayoutVars>
          <dgm:chMax val="0"/>
          <dgm:bulletEnabled val="1"/>
        </dgm:presLayoutVars>
      </dgm:prSet>
      <dgm:spPr/>
    </dgm:pt>
    <dgm:pt modelId="{CDD85889-E451-4EAB-8072-C1AE60D5CAF9}" type="pres">
      <dgm:prSet presAssocID="{7E578CA8-F5F4-4A0D-9858-3B7C1D037F70}" presName="negativeSpace" presStyleCnt="0"/>
      <dgm:spPr/>
    </dgm:pt>
    <dgm:pt modelId="{8077FD5A-C244-4C5E-9205-F7DD650F5B54}" type="pres">
      <dgm:prSet presAssocID="{7E578CA8-F5F4-4A0D-9858-3B7C1D037F70}" presName="childText" presStyleLbl="conFgAcc1" presStyleIdx="2" presStyleCnt="3">
        <dgm:presLayoutVars>
          <dgm:bulletEnabled val="1"/>
        </dgm:presLayoutVars>
      </dgm:prSet>
      <dgm:spPr/>
    </dgm:pt>
  </dgm:ptLst>
  <dgm:cxnLst>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6373201D-A21B-42C2-ACA6-D82D9014C7E8}" type="presOf" srcId="{7E578CA8-F5F4-4A0D-9858-3B7C1D037F70}" destId="{995B6E0B-3CE7-4679-AD86-C0859C5A2DA9}" srcOrd="0" destOrd="0" presId="urn:microsoft.com/office/officeart/2005/8/layout/list1"/>
    <dgm:cxn modelId="{1C6CCB1E-D782-4E7B-A070-906B2BE982E1}" srcId="{1978DF78-9067-46C5-9A52-25E3848DE688}" destId="{8A8D1996-2C66-44A5-A199-8EE353D24915}" srcOrd="1" destOrd="0" parTransId="{B6A4D218-ECFC-4F5D-A292-5EAA44878247}" sibTransId="{B7720F50-E985-4D88-BFE2-0CC8A80667E1}"/>
    <dgm:cxn modelId="{A66A3A27-7BCA-4D29-82AB-DC11ECEE9E44}" type="presOf" srcId="{8A8D1996-2C66-44A5-A199-8EE353D24915}" destId="{32A52A44-0854-4D75-9E3A-96033E21864A}" srcOrd="0" destOrd="0" presId="urn:microsoft.com/office/officeart/2005/8/layout/list1"/>
    <dgm:cxn modelId="{75A33129-E405-40CF-9AA0-FCC9C0B74E1E}" type="presOf" srcId="{800C6575-D939-47F7-8EA1-25FDD6FD57EC}" destId="{D42973CA-2DD4-493D-8EA0-9DF1CFEF62E6}" srcOrd="0" destOrd="0" presId="urn:microsoft.com/office/officeart/2005/8/layout/list1"/>
    <dgm:cxn modelId="{A427956A-5687-4B98-AC06-D7DD8EFAE8F3}" type="presOf" srcId="{7E578CA8-F5F4-4A0D-9858-3B7C1D037F70}" destId="{677C6E0B-0E5E-4B55-BF38-19846286BBE0}" srcOrd="1" destOrd="0" presId="urn:microsoft.com/office/officeart/2005/8/layout/list1"/>
    <dgm:cxn modelId="{87824F4D-E546-4DC6-AEB3-4B5531431647}" type="presOf" srcId="{800C6575-D939-47F7-8EA1-25FDD6FD57EC}" destId="{9918A6AD-41DE-475E-8A20-5EBFCFA9624A}" srcOrd="1" destOrd="0" presId="urn:microsoft.com/office/officeart/2005/8/layout/list1"/>
    <dgm:cxn modelId="{2EC926A2-E8C3-4086-811F-0010FA5BCB2F}" type="presOf" srcId="{8A8D1996-2C66-44A5-A199-8EE353D24915}" destId="{C3E13CD4-B1DA-408B-ABA5-026ADDF48D64}" srcOrd="1" destOrd="0" presId="urn:microsoft.com/office/officeart/2005/8/layout/list1"/>
    <dgm:cxn modelId="{1B884BF4-8BAE-4071-ACF9-D32F39AB5911}" srcId="{1978DF78-9067-46C5-9A52-25E3848DE688}" destId="{7E578CA8-F5F4-4A0D-9858-3B7C1D037F70}" srcOrd="2" destOrd="0" parTransId="{7E242AE0-8922-47B1-AAAA-5D5680B961A7}" sibTransId="{039EF2CC-AE4A-4351-B980-3A0AAA39FB88}"/>
    <dgm:cxn modelId="{99AE7C42-DBCC-4665-849C-D3BC25622FCB}" type="presParOf" srcId="{9AC6C98A-4A32-4942-A8CC-33A79900ACBF}" destId="{CD17BC28-22F4-445F-ADDC-06F4AE963F40}" srcOrd="0" destOrd="0" presId="urn:microsoft.com/office/officeart/2005/8/layout/list1"/>
    <dgm:cxn modelId="{9FEDC3BF-8C67-4CA8-AA5A-1F35B59A2B60}" type="presParOf" srcId="{CD17BC28-22F4-445F-ADDC-06F4AE963F40}" destId="{D42973CA-2DD4-493D-8EA0-9DF1CFEF62E6}" srcOrd="0" destOrd="0" presId="urn:microsoft.com/office/officeart/2005/8/layout/list1"/>
    <dgm:cxn modelId="{D78F8606-36C4-43BB-88C6-558F3E0A8533}" type="presParOf" srcId="{CD17BC28-22F4-445F-ADDC-06F4AE963F40}" destId="{9918A6AD-41DE-475E-8A20-5EBFCFA9624A}" srcOrd="1" destOrd="0" presId="urn:microsoft.com/office/officeart/2005/8/layout/list1"/>
    <dgm:cxn modelId="{22B0BC3D-3776-44C7-8064-78B224AB2559}" type="presParOf" srcId="{9AC6C98A-4A32-4942-A8CC-33A79900ACBF}" destId="{AD9D9B8C-4374-4880-89C6-414D3A1F1E21}" srcOrd="1" destOrd="0" presId="urn:microsoft.com/office/officeart/2005/8/layout/list1"/>
    <dgm:cxn modelId="{2048B8EF-F9E5-4C72-858F-F903593A9B47}" type="presParOf" srcId="{9AC6C98A-4A32-4942-A8CC-33A79900ACBF}" destId="{5E3C02B4-1634-45F2-93E3-57A8A545F3B2}" srcOrd="2" destOrd="0" presId="urn:microsoft.com/office/officeart/2005/8/layout/list1"/>
    <dgm:cxn modelId="{657F8CF1-9C85-49C1-BF7C-F2C43D35339F}" type="presParOf" srcId="{9AC6C98A-4A32-4942-A8CC-33A79900ACBF}" destId="{74470D0F-88D0-49DE-920C-BC54E8C09B95}" srcOrd="3" destOrd="0" presId="urn:microsoft.com/office/officeart/2005/8/layout/list1"/>
    <dgm:cxn modelId="{3389C944-529E-4CC3-891D-00732B94E0B4}" type="presParOf" srcId="{9AC6C98A-4A32-4942-A8CC-33A79900ACBF}" destId="{5675D450-3085-4AD2-B40F-1255C9CF4775}" srcOrd="4" destOrd="0" presId="urn:microsoft.com/office/officeart/2005/8/layout/list1"/>
    <dgm:cxn modelId="{B3B87E48-6333-4790-99AF-5AE2CFF139EB}" type="presParOf" srcId="{5675D450-3085-4AD2-B40F-1255C9CF4775}" destId="{32A52A44-0854-4D75-9E3A-96033E21864A}" srcOrd="0" destOrd="0" presId="urn:microsoft.com/office/officeart/2005/8/layout/list1"/>
    <dgm:cxn modelId="{759CB35E-AD62-44A3-B635-AE643FE20CB0}" type="presParOf" srcId="{5675D450-3085-4AD2-B40F-1255C9CF4775}" destId="{C3E13CD4-B1DA-408B-ABA5-026ADDF48D64}" srcOrd="1" destOrd="0" presId="urn:microsoft.com/office/officeart/2005/8/layout/list1"/>
    <dgm:cxn modelId="{4B310F18-F38D-4FE5-A118-B5452C787B83}" type="presParOf" srcId="{9AC6C98A-4A32-4942-A8CC-33A79900ACBF}" destId="{1CB81C80-14E8-45A0-8E51-B40A015B168A}" srcOrd="5" destOrd="0" presId="urn:microsoft.com/office/officeart/2005/8/layout/list1"/>
    <dgm:cxn modelId="{C5A0D94C-EA11-460D-9D19-DDE939BE64A7}" type="presParOf" srcId="{9AC6C98A-4A32-4942-A8CC-33A79900ACBF}" destId="{A5F337FC-C6DE-473A-A8F2-7094FA81C625}" srcOrd="6" destOrd="0" presId="urn:microsoft.com/office/officeart/2005/8/layout/list1"/>
    <dgm:cxn modelId="{0E14B62A-ED70-4C8C-93A3-687B697B92C6}" type="presParOf" srcId="{9AC6C98A-4A32-4942-A8CC-33A79900ACBF}" destId="{796FBFF9-2EF6-47DB-91A8-26746BDE0A9D}" srcOrd="7" destOrd="0" presId="urn:microsoft.com/office/officeart/2005/8/layout/list1"/>
    <dgm:cxn modelId="{ABEE5506-1848-4CDF-AE30-4D2E765DB918}" type="presParOf" srcId="{9AC6C98A-4A32-4942-A8CC-33A79900ACBF}" destId="{21C778A8-4842-4FEE-B2EB-87CF9A909B7F}" srcOrd="8" destOrd="0" presId="urn:microsoft.com/office/officeart/2005/8/layout/list1"/>
    <dgm:cxn modelId="{78DA38D5-DC7E-4121-866F-4CD692334D1B}" type="presParOf" srcId="{21C778A8-4842-4FEE-B2EB-87CF9A909B7F}" destId="{995B6E0B-3CE7-4679-AD86-C0859C5A2DA9}" srcOrd="0" destOrd="0" presId="urn:microsoft.com/office/officeart/2005/8/layout/list1"/>
    <dgm:cxn modelId="{073C5498-1201-49D5-ABCD-EA1B855BDA5D}" type="presParOf" srcId="{21C778A8-4842-4FEE-B2EB-87CF9A909B7F}" destId="{677C6E0B-0E5E-4B55-BF38-19846286BBE0}" srcOrd="1" destOrd="0" presId="urn:microsoft.com/office/officeart/2005/8/layout/list1"/>
    <dgm:cxn modelId="{21D56C4A-833A-4350-B132-6EE32439F087}" type="presParOf" srcId="{9AC6C98A-4A32-4942-A8CC-33A79900ACBF}" destId="{CDD85889-E451-4EAB-8072-C1AE60D5CAF9}" srcOrd="9" destOrd="0" presId="urn:microsoft.com/office/officeart/2005/8/layout/list1"/>
    <dgm:cxn modelId="{1EE882F0-4AE0-4388-BFFD-5F5A661093C4}" type="presParOf" srcId="{9AC6C98A-4A32-4942-A8CC-33A79900ACBF}" destId="{8077FD5A-C244-4C5E-9205-F7DD650F5B5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400" dirty="0"/>
            <a:t>Change in accounting estimate</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8A8D1996-2C66-44A5-A199-8EE353D24915}">
      <dgm:prSet custT="1"/>
      <dgm:spPr/>
      <dgm:t>
        <a:bodyPr/>
        <a:lstStyle/>
        <a:p>
          <a:pPr rtl="0"/>
          <a:r>
            <a:rPr lang="en-US" sz="2400" dirty="0"/>
            <a:t>Change to or within the reporting entity:</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7E578CA8-F5F4-4A0D-9858-3B7C1D037F70}">
      <dgm:prSet custT="1"/>
      <dgm:spPr/>
      <dgm:t>
        <a:bodyPr/>
        <a:lstStyle/>
        <a:p>
          <a:r>
            <a:rPr lang="en-US" sz="2200" dirty="0"/>
            <a:t>Adjust the current reporting period’s beginning balances as if the change occurred as of the beginning of the reporting period</a:t>
          </a:r>
        </a:p>
      </dgm:t>
    </dgm:pt>
    <dgm:pt modelId="{7E242AE0-8922-47B1-AAAA-5D5680B961A7}" type="parTrans" cxnId="{1B884BF4-8BAE-4071-ACF9-D32F39AB5911}">
      <dgm:prSet/>
      <dgm:spPr/>
      <dgm:t>
        <a:bodyPr/>
        <a:lstStyle/>
        <a:p>
          <a:endParaRPr lang="en-US"/>
        </a:p>
      </dgm:t>
    </dgm:pt>
    <dgm:pt modelId="{039EF2CC-AE4A-4351-B980-3A0AAA39FB88}" type="sibTrans" cxnId="{1B884BF4-8BAE-4071-ACF9-D32F39AB5911}">
      <dgm:prSet/>
      <dgm:spPr/>
      <dgm:t>
        <a:bodyPr/>
        <a:lstStyle/>
        <a:p>
          <a:endParaRPr lang="en-US"/>
        </a:p>
      </dgm:t>
    </dgm:pt>
    <dgm:pt modelId="{D5557310-2EA0-4D6F-A3D3-E3E07ADF6E35}">
      <dgm:prSet custT="1"/>
      <dgm:spPr/>
      <dgm:t>
        <a:bodyPr/>
        <a:lstStyle/>
        <a:p>
          <a:r>
            <a:rPr lang="en-US" sz="2200" dirty="0"/>
            <a:t>In the absence of specific guidance in a new pronouncement that is different from Statement 100, report prospectively by recognizing the change in accounting estimate in the reporting period in which it occurs</a:t>
          </a:r>
        </a:p>
      </dgm:t>
    </dgm:pt>
    <dgm:pt modelId="{BDE75FDD-F8A6-4749-A0F9-BF7F93746CDE}" type="parTrans" cxnId="{1947E22A-2EF0-411B-88B3-BF3D28D68D8D}">
      <dgm:prSet/>
      <dgm:spPr/>
      <dgm:t>
        <a:bodyPr/>
        <a:lstStyle/>
        <a:p>
          <a:endParaRPr lang="en-US"/>
        </a:p>
      </dgm:t>
    </dgm:pt>
    <dgm:pt modelId="{E8330225-73B9-43FE-BBE1-43B0C2E7778B}" type="sibTrans" cxnId="{1947E22A-2EF0-411B-88B3-BF3D28D68D8D}">
      <dgm:prSet/>
      <dgm:spPr/>
      <dgm:t>
        <a:bodyPr/>
        <a:lstStyle/>
        <a:p>
          <a:endParaRPr lang="en-US"/>
        </a:p>
      </dgm:t>
    </dgm:pt>
    <dgm:pt modelId="{9E6BDA68-7951-4E27-8EF0-A1C96FC2BCED}">
      <dgm:prSet custT="1"/>
      <dgm:spPr/>
      <dgm:t>
        <a:bodyPr/>
        <a:lstStyle/>
        <a:p>
          <a:r>
            <a:rPr lang="en-US" sz="2200" dirty="0"/>
            <a:t>Statement 62 required restating prior periods as well</a:t>
          </a:r>
        </a:p>
      </dgm:t>
    </dgm:pt>
    <dgm:pt modelId="{CDD6DA5B-BB4E-447C-89D8-D91D84E5D373}" type="parTrans" cxnId="{E5F3C574-F48D-4C36-BF22-24FB52DCE972}">
      <dgm:prSet/>
      <dgm:spPr/>
      <dgm:t>
        <a:bodyPr/>
        <a:lstStyle/>
        <a:p>
          <a:endParaRPr lang="en-US"/>
        </a:p>
      </dgm:t>
    </dgm:pt>
    <dgm:pt modelId="{CFF19AFB-0F52-406B-B1FE-AFA714DE89CD}" type="sibTrans" cxnId="{E5F3C574-F48D-4C36-BF22-24FB52DCE972}">
      <dgm:prSet/>
      <dgm:spPr/>
      <dgm:t>
        <a:bodyPr/>
        <a:lstStyle/>
        <a:p>
          <a:endParaRPr lang="en-US"/>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2"/>
      <dgm:spPr/>
    </dgm:pt>
    <dgm:pt modelId="{9918A6AD-41DE-475E-8A20-5EBFCFA9624A}" type="pres">
      <dgm:prSet presAssocID="{800C6575-D939-47F7-8EA1-25FDD6FD57EC}" presName="parentText" presStyleLbl="node1" presStyleIdx="0" presStyleCnt="2" custScaleX="128889" custLinFactNeighborX="-1736" custLinFactNeighborY="-3678">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2">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2"/>
      <dgm:spPr/>
    </dgm:pt>
    <dgm:pt modelId="{C3E13CD4-B1DA-408B-ABA5-026ADDF48D64}" type="pres">
      <dgm:prSet presAssocID="{8A8D1996-2C66-44A5-A199-8EE353D24915}" presName="parentText" presStyleLbl="node1" presStyleIdx="1" presStyleCnt="2" custScaleX="128889">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2">
        <dgm:presLayoutVars>
          <dgm:bulletEnabled val="1"/>
        </dgm:presLayoutVars>
      </dgm:prSet>
      <dgm:spPr/>
    </dgm:pt>
  </dgm:ptLst>
  <dgm:cxnLst>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1C6CCB1E-D782-4E7B-A070-906B2BE982E1}" srcId="{1978DF78-9067-46C5-9A52-25E3848DE688}" destId="{8A8D1996-2C66-44A5-A199-8EE353D24915}" srcOrd="1" destOrd="0" parTransId="{B6A4D218-ECFC-4F5D-A292-5EAA44878247}" sibTransId="{B7720F50-E985-4D88-BFE2-0CC8A80667E1}"/>
    <dgm:cxn modelId="{A66A3A27-7BCA-4D29-82AB-DC11ECEE9E44}" type="presOf" srcId="{8A8D1996-2C66-44A5-A199-8EE353D24915}" destId="{32A52A44-0854-4D75-9E3A-96033E21864A}" srcOrd="0" destOrd="0" presId="urn:microsoft.com/office/officeart/2005/8/layout/list1"/>
    <dgm:cxn modelId="{75A33129-E405-40CF-9AA0-FCC9C0B74E1E}" type="presOf" srcId="{800C6575-D939-47F7-8EA1-25FDD6FD57EC}" destId="{D42973CA-2DD4-493D-8EA0-9DF1CFEF62E6}" srcOrd="0" destOrd="0" presId="urn:microsoft.com/office/officeart/2005/8/layout/list1"/>
    <dgm:cxn modelId="{1947E22A-2EF0-411B-88B3-BF3D28D68D8D}" srcId="{800C6575-D939-47F7-8EA1-25FDD6FD57EC}" destId="{D5557310-2EA0-4D6F-A3D3-E3E07ADF6E35}" srcOrd="0" destOrd="0" parTransId="{BDE75FDD-F8A6-4749-A0F9-BF7F93746CDE}" sibTransId="{E8330225-73B9-43FE-BBE1-43B0C2E7778B}"/>
    <dgm:cxn modelId="{87824F4D-E546-4DC6-AEB3-4B5531431647}" type="presOf" srcId="{800C6575-D939-47F7-8EA1-25FDD6FD57EC}" destId="{9918A6AD-41DE-475E-8A20-5EBFCFA9624A}" srcOrd="1" destOrd="0" presId="urn:microsoft.com/office/officeart/2005/8/layout/list1"/>
    <dgm:cxn modelId="{BAA65A51-2577-4D5F-BFD8-FD6E4D87D508}" type="presOf" srcId="{D5557310-2EA0-4D6F-A3D3-E3E07ADF6E35}" destId="{5E3C02B4-1634-45F2-93E3-57A8A545F3B2}" srcOrd="0" destOrd="0" presId="urn:microsoft.com/office/officeart/2005/8/layout/list1"/>
    <dgm:cxn modelId="{E5F3C574-F48D-4C36-BF22-24FB52DCE972}" srcId="{8A8D1996-2C66-44A5-A199-8EE353D24915}" destId="{9E6BDA68-7951-4E27-8EF0-A1C96FC2BCED}" srcOrd="1" destOrd="0" parTransId="{CDD6DA5B-BB4E-447C-89D8-D91D84E5D373}" sibTransId="{CFF19AFB-0F52-406B-B1FE-AFA714DE89CD}"/>
    <dgm:cxn modelId="{2EC926A2-E8C3-4086-811F-0010FA5BCB2F}" type="presOf" srcId="{8A8D1996-2C66-44A5-A199-8EE353D24915}" destId="{C3E13CD4-B1DA-408B-ABA5-026ADDF48D64}" srcOrd="1" destOrd="0" presId="urn:microsoft.com/office/officeart/2005/8/layout/list1"/>
    <dgm:cxn modelId="{AAED80AB-289B-4487-B061-42B136E71BC7}" type="presOf" srcId="{7E578CA8-F5F4-4A0D-9858-3B7C1D037F70}" destId="{A5F337FC-C6DE-473A-A8F2-7094FA81C625}" srcOrd="0" destOrd="0" presId="urn:microsoft.com/office/officeart/2005/8/layout/list1"/>
    <dgm:cxn modelId="{169108DE-3BF5-44D0-9874-33FC3E33D7C7}" type="presOf" srcId="{9E6BDA68-7951-4E27-8EF0-A1C96FC2BCED}" destId="{A5F337FC-C6DE-473A-A8F2-7094FA81C625}" srcOrd="0" destOrd="1" presId="urn:microsoft.com/office/officeart/2005/8/layout/list1"/>
    <dgm:cxn modelId="{1B884BF4-8BAE-4071-ACF9-D32F39AB5911}" srcId="{8A8D1996-2C66-44A5-A199-8EE353D24915}" destId="{7E578CA8-F5F4-4A0D-9858-3B7C1D037F70}" srcOrd="0" destOrd="0" parTransId="{7E242AE0-8922-47B1-AAAA-5D5680B961A7}" sibTransId="{039EF2CC-AE4A-4351-B980-3A0AAA39FB88}"/>
    <dgm:cxn modelId="{99AE7C42-DBCC-4665-849C-D3BC25622FCB}" type="presParOf" srcId="{9AC6C98A-4A32-4942-A8CC-33A79900ACBF}" destId="{CD17BC28-22F4-445F-ADDC-06F4AE963F40}" srcOrd="0" destOrd="0" presId="urn:microsoft.com/office/officeart/2005/8/layout/list1"/>
    <dgm:cxn modelId="{9FEDC3BF-8C67-4CA8-AA5A-1F35B59A2B60}" type="presParOf" srcId="{CD17BC28-22F4-445F-ADDC-06F4AE963F40}" destId="{D42973CA-2DD4-493D-8EA0-9DF1CFEF62E6}" srcOrd="0" destOrd="0" presId="urn:microsoft.com/office/officeart/2005/8/layout/list1"/>
    <dgm:cxn modelId="{D78F8606-36C4-43BB-88C6-558F3E0A8533}" type="presParOf" srcId="{CD17BC28-22F4-445F-ADDC-06F4AE963F40}" destId="{9918A6AD-41DE-475E-8A20-5EBFCFA9624A}" srcOrd="1" destOrd="0" presId="urn:microsoft.com/office/officeart/2005/8/layout/list1"/>
    <dgm:cxn modelId="{22B0BC3D-3776-44C7-8064-78B224AB2559}" type="presParOf" srcId="{9AC6C98A-4A32-4942-A8CC-33A79900ACBF}" destId="{AD9D9B8C-4374-4880-89C6-414D3A1F1E21}" srcOrd="1" destOrd="0" presId="urn:microsoft.com/office/officeart/2005/8/layout/list1"/>
    <dgm:cxn modelId="{2048B8EF-F9E5-4C72-858F-F903593A9B47}" type="presParOf" srcId="{9AC6C98A-4A32-4942-A8CC-33A79900ACBF}" destId="{5E3C02B4-1634-45F2-93E3-57A8A545F3B2}" srcOrd="2" destOrd="0" presId="urn:microsoft.com/office/officeart/2005/8/layout/list1"/>
    <dgm:cxn modelId="{657F8CF1-9C85-49C1-BF7C-F2C43D35339F}" type="presParOf" srcId="{9AC6C98A-4A32-4942-A8CC-33A79900ACBF}" destId="{74470D0F-88D0-49DE-920C-BC54E8C09B95}" srcOrd="3" destOrd="0" presId="urn:microsoft.com/office/officeart/2005/8/layout/list1"/>
    <dgm:cxn modelId="{3389C944-529E-4CC3-891D-00732B94E0B4}" type="presParOf" srcId="{9AC6C98A-4A32-4942-A8CC-33A79900ACBF}" destId="{5675D450-3085-4AD2-B40F-1255C9CF4775}" srcOrd="4" destOrd="0" presId="urn:microsoft.com/office/officeart/2005/8/layout/list1"/>
    <dgm:cxn modelId="{B3B87E48-6333-4790-99AF-5AE2CFF139EB}" type="presParOf" srcId="{5675D450-3085-4AD2-B40F-1255C9CF4775}" destId="{32A52A44-0854-4D75-9E3A-96033E21864A}" srcOrd="0" destOrd="0" presId="urn:microsoft.com/office/officeart/2005/8/layout/list1"/>
    <dgm:cxn modelId="{759CB35E-AD62-44A3-B635-AE643FE20CB0}" type="presParOf" srcId="{5675D450-3085-4AD2-B40F-1255C9CF4775}" destId="{C3E13CD4-B1DA-408B-ABA5-026ADDF48D64}" srcOrd="1" destOrd="0" presId="urn:microsoft.com/office/officeart/2005/8/layout/list1"/>
    <dgm:cxn modelId="{4B310F18-F38D-4FE5-A118-B5452C787B83}" type="presParOf" srcId="{9AC6C98A-4A32-4942-A8CC-33A79900ACBF}" destId="{1CB81C80-14E8-45A0-8E51-B40A015B168A}" srcOrd="5" destOrd="0" presId="urn:microsoft.com/office/officeart/2005/8/layout/list1"/>
    <dgm:cxn modelId="{C5A0D94C-EA11-460D-9D19-DDE939BE64A7}" type="presParOf" srcId="{9AC6C98A-4A32-4942-A8CC-33A79900ACBF}" destId="{A5F337FC-C6DE-473A-A8F2-7094FA81C6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400" dirty="0"/>
            <a:t>Single-year financial statements</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8A8D1996-2C66-44A5-A199-8EE353D24915}">
      <dgm:prSet custT="1"/>
      <dgm:spPr/>
      <dgm:t>
        <a:bodyPr/>
        <a:lstStyle/>
        <a:p>
          <a:pPr rtl="0"/>
          <a:r>
            <a:rPr lang="en-US" sz="2400" dirty="0"/>
            <a:t>Comparative financial statements</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7E578CA8-F5F4-4A0D-9858-3B7C1D037F70}">
      <dgm:prSet custT="1"/>
      <dgm:spPr/>
      <dgm:t>
        <a:bodyPr/>
        <a:lstStyle/>
        <a:p>
          <a:r>
            <a:rPr lang="en-US" sz="2200" dirty="0"/>
            <a:t>Restate beginning balances of the earliest period presented and restate subsequent periods to reflect the period-specific effects</a:t>
          </a:r>
        </a:p>
      </dgm:t>
    </dgm:pt>
    <dgm:pt modelId="{7E242AE0-8922-47B1-AAAA-5D5680B961A7}" type="parTrans" cxnId="{1B884BF4-8BAE-4071-ACF9-D32F39AB5911}">
      <dgm:prSet/>
      <dgm:spPr/>
      <dgm:t>
        <a:bodyPr/>
        <a:lstStyle/>
        <a:p>
          <a:endParaRPr lang="en-US"/>
        </a:p>
      </dgm:t>
    </dgm:pt>
    <dgm:pt modelId="{039EF2CC-AE4A-4351-B980-3A0AAA39FB88}" type="sibTrans" cxnId="{1B884BF4-8BAE-4071-ACF9-D32F39AB5911}">
      <dgm:prSet/>
      <dgm:spPr/>
      <dgm:t>
        <a:bodyPr/>
        <a:lstStyle/>
        <a:p>
          <a:endParaRPr lang="en-US"/>
        </a:p>
      </dgm:t>
    </dgm:pt>
    <dgm:pt modelId="{D5557310-2EA0-4D6F-A3D3-E3E07ADF6E35}">
      <dgm:prSet custT="1"/>
      <dgm:spPr/>
      <dgm:t>
        <a:bodyPr/>
        <a:lstStyle/>
        <a:p>
          <a:r>
            <a:rPr lang="en-US" sz="2200" dirty="0"/>
            <a:t>Restate beginning balances for the cumulative effect</a:t>
          </a:r>
        </a:p>
      </dgm:t>
    </dgm:pt>
    <dgm:pt modelId="{BDE75FDD-F8A6-4749-A0F9-BF7F93746CDE}" type="parTrans" cxnId="{1947E22A-2EF0-411B-88B3-BF3D28D68D8D}">
      <dgm:prSet/>
      <dgm:spPr/>
      <dgm:t>
        <a:bodyPr/>
        <a:lstStyle/>
        <a:p>
          <a:endParaRPr lang="en-US"/>
        </a:p>
      </dgm:t>
    </dgm:pt>
    <dgm:pt modelId="{E8330225-73B9-43FE-BBE1-43B0C2E7778B}" type="sibTrans" cxnId="{1947E22A-2EF0-411B-88B3-BF3D28D68D8D}">
      <dgm:prSet/>
      <dgm:spPr/>
      <dgm:t>
        <a:bodyPr/>
        <a:lstStyle/>
        <a:p>
          <a:endParaRPr lang="en-US"/>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2"/>
      <dgm:spPr/>
    </dgm:pt>
    <dgm:pt modelId="{9918A6AD-41DE-475E-8A20-5EBFCFA9624A}" type="pres">
      <dgm:prSet presAssocID="{800C6575-D939-47F7-8EA1-25FDD6FD57EC}" presName="parentText" presStyleLbl="node1" presStyleIdx="0" presStyleCnt="2" custScaleX="128889" custLinFactNeighborX="-1736" custLinFactNeighborY="-3678">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2">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2"/>
      <dgm:spPr/>
    </dgm:pt>
    <dgm:pt modelId="{C3E13CD4-B1DA-408B-ABA5-026ADDF48D64}" type="pres">
      <dgm:prSet presAssocID="{8A8D1996-2C66-44A5-A199-8EE353D24915}" presName="parentText" presStyleLbl="node1" presStyleIdx="1" presStyleCnt="2" custScaleX="128889">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2">
        <dgm:presLayoutVars>
          <dgm:bulletEnabled val="1"/>
        </dgm:presLayoutVars>
      </dgm:prSet>
      <dgm:spPr/>
    </dgm:pt>
  </dgm:ptLst>
  <dgm:cxnLst>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1C6CCB1E-D782-4E7B-A070-906B2BE982E1}" srcId="{1978DF78-9067-46C5-9A52-25E3848DE688}" destId="{8A8D1996-2C66-44A5-A199-8EE353D24915}" srcOrd="1" destOrd="0" parTransId="{B6A4D218-ECFC-4F5D-A292-5EAA44878247}" sibTransId="{B7720F50-E985-4D88-BFE2-0CC8A80667E1}"/>
    <dgm:cxn modelId="{A66A3A27-7BCA-4D29-82AB-DC11ECEE9E44}" type="presOf" srcId="{8A8D1996-2C66-44A5-A199-8EE353D24915}" destId="{32A52A44-0854-4D75-9E3A-96033E21864A}" srcOrd="0" destOrd="0" presId="urn:microsoft.com/office/officeart/2005/8/layout/list1"/>
    <dgm:cxn modelId="{75A33129-E405-40CF-9AA0-FCC9C0B74E1E}" type="presOf" srcId="{800C6575-D939-47F7-8EA1-25FDD6FD57EC}" destId="{D42973CA-2DD4-493D-8EA0-9DF1CFEF62E6}" srcOrd="0" destOrd="0" presId="urn:microsoft.com/office/officeart/2005/8/layout/list1"/>
    <dgm:cxn modelId="{1947E22A-2EF0-411B-88B3-BF3D28D68D8D}" srcId="{800C6575-D939-47F7-8EA1-25FDD6FD57EC}" destId="{D5557310-2EA0-4D6F-A3D3-E3E07ADF6E35}" srcOrd="0" destOrd="0" parTransId="{BDE75FDD-F8A6-4749-A0F9-BF7F93746CDE}" sibTransId="{E8330225-73B9-43FE-BBE1-43B0C2E7778B}"/>
    <dgm:cxn modelId="{87824F4D-E546-4DC6-AEB3-4B5531431647}" type="presOf" srcId="{800C6575-D939-47F7-8EA1-25FDD6FD57EC}" destId="{9918A6AD-41DE-475E-8A20-5EBFCFA9624A}" srcOrd="1" destOrd="0" presId="urn:microsoft.com/office/officeart/2005/8/layout/list1"/>
    <dgm:cxn modelId="{BAA65A51-2577-4D5F-BFD8-FD6E4D87D508}" type="presOf" srcId="{D5557310-2EA0-4D6F-A3D3-E3E07ADF6E35}" destId="{5E3C02B4-1634-45F2-93E3-57A8A545F3B2}" srcOrd="0" destOrd="0" presId="urn:microsoft.com/office/officeart/2005/8/layout/list1"/>
    <dgm:cxn modelId="{2EC926A2-E8C3-4086-811F-0010FA5BCB2F}" type="presOf" srcId="{8A8D1996-2C66-44A5-A199-8EE353D24915}" destId="{C3E13CD4-B1DA-408B-ABA5-026ADDF48D64}" srcOrd="1" destOrd="0" presId="urn:microsoft.com/office/officeart/2005/8/layout/list1"/>
    <dgm:cxn modelId="{AAED80AB-289B-4487-B061-42B136E71BC7}" type="presOf" srcId="{7E578CA8-F5F4-4A0D-9858-3B7C1D037F70}" destId="{A5F337FC-C6DE-473A-A8F2-7094FA81C625}" srcOrd="0" destOrd="0" presId="urn:microsoft.com/office/officeart/2005/8/layout/list1"/>
    <dgm:cxn modelId="{1B884BF4-8BAE-4071-ACF9-D32F39AB5911}" srcId="{8A8D1996-2C66-44A5-A199-8EE353D24915}" destId="{7E578CA8-F5F4-4A0D-9858-3B7C1D037F70}" srcOrd="0" destOrd="0" parTransId="{7E242AE0-8922-47B1-AAAA-5D5680B961A7}" sibTransId="{039EF2CC-AE4A-4351-B980-3A0AAA39FB88}"/>
    <dgm:cxn modelId="{99AE7C42-DBCC-4665-849C-D3BC25622FCB}" type="presParOf" srcId="{9AC6C98A-4A32-4942-A8CC-33A79900ACBF}" destId="{CD17BC28-22F4-445F-ADDC-06F4AE963F40}" srcOrd="0" destOrd="0" presId="urn:microsoft.com/office/officeart/2005/8/layout/list1"/>
    <dgm:cxn modelId="{9FEDC3BF-8C67-4CA8-AA5A-1F35B59A2B60}" type="presParOf" srcId="{CD17BC28-22F4-445F-ADDC-06F4AE963F40}" destId="{D42973CA-2DD4-493D-8EA0-9DF1CFEF62E6}" srcOrd="0" destOrd="0" presId="urn:microsoft.com/office/officeart/2005/8/layout/list1"/>
    <dgm:cxn modelId="{D78F8606-36C4-43BB-88C6-558F3E0A8533}" type="presParOf" srcId="{CD17BC28-22F4-445F-ADDC-06F4AE963F40}" destId="{9918A6AD-41DE-475E-8A20-5EBFCFA9624A}" srcOrd="1" destOrd="0" presId="urn:microsoft.com/office/officeart/2005/8/layout/list1"/>
    <dgm:cxn modelId="{22B0BC3D-3776-44C7-8064-78B224AB2559}" type="presParOf" srcId="{9AC6C98A-4A32-4942-A8CC-33A79900ACBF}" destId="{AD9D9B8C-4374-4880-89C6-414D3A1F1E21}" srcOrd="1" destOrd="0" presId="urn:microsoft.com/office/officeart/2005/8/layout/list1"/>
    <dgm:cxn modelId="{2048B8EF-F9E5-4C72-858F-F903593A9B47}" type="presParOf" srcId="{9AC6C98A-4A32-4942-A8CC-33A79900ACBF}" destId="{5E3C02B4-1634-45F2-93E3-57A8A545F3B2}" srcOrd="2" destOrd="0" presId="urn:microsoft.com/office/officeart/2005/8/layout/list1"/>
    <dgm:cxn modelId="{657F8CF1-9C85-49C1-BF7C-F2C43D35339F}" type="presParOf" srcId="{9AC6C98A-4A32-4942-A8CC-33A79900ACBF}" destId="{74470D0F-88D0-49DE-920C-BC54E8C09B95}" srcOrd="3" destOrd="0" presId="urn:microsoft.com/office/officeart/2005/8/layout/list1"/>
    <dgm:cxn modelId="{3389C944-529E-4CC3-891D-00732B94E0B4}" type="presParOf" srcId="{9AC6C98A-4A32-4942-A8CC-33A79900ACBF}" destId="{5675D450-3085-4AD2-B40F-1255C9CF4775}" srcOrd="4" destOrd="0" presId="urn:microsoft.com/office/officeart/2005/8/layout/list1"/>
    <dgm:cxn modelId="{B3B87E48-6333-4790-99AF-5AE2CFF139EB}" type="presParOf" srcId="{5675D450-3085-4AD2-B40F-1255C9CF4775}" destId="{32A52A44-0854-4D75-9E3A-96033E21864A}" srcOrd="0" destOrd="0" presId="urn:microsoft.com/office/officeart/2005/8/layout/list1"/>
    <dgm:cxn modelId="{759CB35E-AD62-44A3-B635-AE643FE20CB0}" type="presParOf" srcId="{5675D450-3085-4AD2-B40F-1255C9CF4775}" destId="{C3E13CD4-B1DA-408B-ABA5-026ADDF48D64}" srcOrd="1" destOrd="0" presId="urn:microsoft.com/office/officeart/2005/8/layout/list1"/>
    <dgm:cxn modelId="{4B310F18-F38D-4FE5-A118-B5452C787B83}" type="presParOf" srcId="{9AC6C98A-4A32-4942-A8CC-33A79900ACBF}" destId="{1CB81C80-14E8-45A0-8E51-B40A015B168A}" srcOrd="5" destOrd="0" presId="urn:microsoft.com/office/officeart/2005/8/layout/list1"/>
    <dgm:cxn modelId="{C5A0D94C-EA11-460D-9D19-DDE939BE64A7}" type="presParOf" srcId="{9AC6C98A-4A32-4942-A8CC-33A79900ACBF}" destId="{A5F337FC-C6DE-473A-A8F2-7094FA81C6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dirty="0"/>
            <a:t>The cumulative amount of the adjustments and restatements to beginning balances should be shown on the face of the financial statements</a:t>
          </a:r>
        </a:p>
      </dgm:t>
    </dgm:pt>
    <dgm:pt modelId="{46467AAD-CC19-41D2-97EB-7046E3054D5B}" type="parTrans" cxnId="{401CEEFD-5C98-4666-B7D6-20FF3AEA73C9}">
      <dgm:prSet/>
      <dgm:spPr/>
      <dgm:t>
        <a:bodyPr/>
        <a:lstStyle/>
        <a:p>
          <a:endParaRPr lang="en-US" sz="2000"/>
        </a:p>
      </dgm:t>
    </dgm:pt>
    <dgm:pt modelId="{B05B2EDE-E466-48C4-85FA-D75BF789D586}" type="sibTrans" cxnId="{401CEEFD-5C98-4666-B7D6-20FF3AEA73C9}">
      <dgm:prSet/>
      <dgm:spPr/>
      <dgm:t>
        <a:bodyPr/>
        <a:lstStyle/>
        <a:p>
          <a:endParaRPr lang="en-US" sz="2000"/>
        </a:p>
      </dgm:t>
    </dgm:pt>
    <dgm:pt modelId="{B60C9B07-3779-4BBE-B6F9-0DDDAF3B3082}">
      <dgm:prSet custT="1"/>
      <dgm:spPr/>
      <dgm:t>
        <a:bodyPr/>
        <a:lstStyle/>
        <a:p>
          <a:pPr rtl="0"/>
          <a:r>
            <a:rPr lang="en-US" sz="2400" dirty="0"/>
            <a:t>Under Statement 62, display was optional – beginning balances could be marked as restated without showing the amount of the change</a:t>
          </a:r>
        </a:p>
      </dgm:t>
    </dgm:pt>
    <dgm:pt modelId="{FA01524B-033F-4DB9-8FE9-27F52EB2A61A}" type="parTrans" cxnId="{09673AC2-2BC5-42C0-B994-45BDA2FE54C8}">
      <dgm:prSet/>
      <dgm:spPr/>
      <dgm:t>
        <a:bodyPr/>
        <a:lstStyle/>
        <a:p>
          <a:endParaRPr lang="en-US" sz="2000"/>
        </a:p>
      </dgm:t>
    </dgm:pt>
    <dgm:pt modelId="{8F3AA523-532A-445C-92EE-D8D53217B1AB}" type="sibTrans" cxnId="{09673AC2-2BC5-42C0-B994-45BDA2FE54C8}">
      <dgm:prSet/>
      <dgm:spPr/>
      <dgm:t>
        <a:bodyPr/>
        <a:lstStyle/>
        <a:p>
          <a:endParaRPr lang="en-US" sz="2000"/>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2"/>
      <dgm:spPr/>
    </dgm:pt>
    <dgm:pt modelId="{9045EE8B-EC34-4DC7-966A-50CD4FDF9D6A}" type="pres">
      <dgm:prSet presAssocID="{A085C73B-CF5B-4C1A-ABC3-856543851893}" presName="parentText" presStyleLbl="node1" presStyleIdx="0" presStyleCnt="2" custScaleX="128889">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2">
        <dgm:presLayoutVars>
          <dgm:bulletEnabled val="1"/>
        </dgm:presLayoutVars>
      </dgm:prSet>
      <dgm:spPr/>
    </dgm:pt>
    <dgm:pt modelId="{87160191-0DBD-40A4-B370-04C445CA1E94}" type="pres">
      <dgm:prSet presAssocID="{B05B2EDE-E466-48C4-85FA-D75BF789D586}" presName="spaceBetweenRectangles" presStyleCnt="0"/>
      <dgm:spPr/>
    </dgm:pt>
    <dgm:pt modelId="{91E19FAE-9C72-4268-B616-6ED9597EB6EF}" type="pres">
      <dgm:prSet presAssocID="{B60C9B07-3779-4BBE-B6F9-0DDDAF3B3082}" presName="parentLin" presStyleCnt="0"/>
      <dgm:spPr/>
    </dgm:pt>
    <dgm:pt modelId="{AF5261FD-B7B9-485F-90AB-9D5854CBB4F9}" type="pres">
      <dgm:prSet presAssocID="{B60C9B07-3779-4BBE-B6F9-0DDDAF3B3082}" presName="parentLeftMargin" presStyleLbl="node1" presStyleIdx="0" presStyleCnt="2"/>
      <dgm:spPr/>
    </dgm:pt>
    <dgm:pt modelId="{71B191FC-1725-4419-9CDF-FF13FF6FB324}" type="pres">
      <dgm:prSet presAssocID="{B60C9B07-3779-4BBE-B6F9-0DDDAF3B3082}" presName="parentText" presStyleLbl="node1" presStyleIdx="1" presStyleCnt="2" custScaleX="129207">
        <dgm:presLayoutVars>
          <dgm:chMax val="0"/>
          <dgm:bulletEnabled val="1"/>
        </dgm:presLayoutVars>
      </dgm:prSet>
      <dgm:spPr/>
    </dgm:pt>
    <dgm:pt modelId="{8B5AFF8E-57DC-4C4A-BBEA-BC3237170E29}" type="pres">
      <dgm:prSet presAssocID="{B60C9B07-3779-4BBE-B6F9-0DDDAF3B3082}" presName="negativeSpace" presStyleCnt="0"/>
      <dgm:spPr/>
    </dgm:pt>
    <dgm:pt modelId="{335DC9C1-F585-4839-B10D-40923897925E}" type="pres">
      <dgm:prSet presAssocID="{B60C9B07-3779-4BBE-B6F9-0DDDAF3B3082}" presName="childText" presStyleLbl="conFgAcc1" presStyleIdx="1" presStyleCnt="2">
        <dgm:presLayoutVars>
          <dgm:bulletEnabled val="1"/>
        </dgm:presLayoutVars>
      </dgm:prSet>
      <dgm:spPr/>
    </dgm:pt>
  </dgm:ptLst>
  <dgm:cxnLst>
    <dgm:cxn modelId="{4EB39A1D-34D4-4789-90EB-9EDC32558122}" type="presOf" srcId="{4FA76029-F9AA-4E74-B578-48FA8250699A}" destId="{55DD52CC-D421-413D-8E1C-199814DDA40F}" srcOrd="0" destOrd="0" presId="urn:microsoft.com/office/officeart/2005/8/layout/list1"/>
    <dgm:cxn modelId="{1CB31F6E-12F1-467A-A280-3B1BF0069B8E}" type="presOf" srcId="{B60C9B07-3779-4BBE-B6F9-0DDDAF3B3082}" destId="{AF5261FD-B7B9-485F-90AB-9D5854CBB4F9}" srcOrd="0"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B2BF76AE-97A3-46F6-A03A-106151344585}" type="presOf" srcId="{B60C9B07-3779-4BBE-B6F9-0DDDAF3B3082}" destId="{71B191FC-1725-4419-9CDF-FF13FF6FB324}" srcOrd="1"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09673AC2-2BC5-42C0-B994-45BDA2FE54C8}" srcId="{4FA76029-F9AA-4E74-B578-48FA8250699A}" destId="{B60C9B07-3779-4BBE-B6F9-0DDDAF3B3082}" srcOrd="1" destOrd="0" parTransId="{FA01524B-033F-4DB9-8FE9-27F52EB2A61A}" sibTransId="{8F3AA523-532A-445C-92EE-D8D53217B1AB}"/>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09004659-F721-4FDA-A226-8D35B3AB7828}" type="presParOf" srcId="{55DD52CC-D421-413D-8E1C-199814DDA40F}" destId="{91E19FAE-9C72-4268-B616-6ED9597EB6EF}" srcOrd="4" destOrd="0" presId="urn:microsoft.com/office/officeart/2005/8/layout/list1"/>
    <dgm:cxn modelId="{C5ED1063-3051-4427-968D-068E9836C242}" type="presParOf" srcId="{91E19FAE-9C72-4268-B616-6ED9597EB6EF}" destId="{AF5261FD-B7B9-485F-90AB-9D5854CBB4F9}" srcOrd="0" destOrd="0" presId="urn:microsoft.com/office/officeart/2005/8/layout/list1"/>
    <dgm:cxn modelId="{F92892DF-7B61-4A6B-BF62-BDB4F4C80A15}" type="presParOf" srcId="{91E19FAE-9C72-4268-B616-6ED9597EB6EF}" destId="{71B191FC-1725-4419-9CDF-FF13FF6FB324}" srcOrd="1" destOrd="0" presId="urn:microsoft.com/office/officeart/2005/8/layout/list1"/>
    <dgm:cxn modelId="{302FA3C5-DF4A-426B-871E-3B1D0D283655}" type="presParOf" srcId="{55DD52CC-D421-413D-8E1C-199814DDA40F}" destId="{8B5AFF8E-57DC-4C4A-BBEA-BC3237170E29}" srcOrd="5" destOrd="0" presId="urn:microsoft.com/office/officeart/2005/8/layout/list1"/>
    <dgm:cxn modelId="{634E5409-E419-4827-A8A7-65F7BC712F55}" type="presParOf" srcId="{55DD52CC-D421-413D-8E1C-199814DDA40F}" destId="{335DC9C1-F585-4839-B10D-40923897925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dirty="0"/>
            <a:t>Disclosures should be made in the period of the accounting change or in the period when the error is discovered and corrected</a:t>
          </a:r>
        </a:p>
      </dgm:t>
    </dgm:pt>
    <dgm:pt modelId="{46467AAD-CC19-41D2-97EB-7046E3054D5B}" type="parTrans" cxnId="{401CEEFD-5C98-4666-B7D6-20FF3AEA73C9}">
      <dgm:prSet/>
      <dgm:spPr/>
      <dgm:t>
        <a:bodyPr/>
        <a:lstStyle/>
        <a:p>
          <a:endParaRPr lang="en-US" sz="2000"/>
        </a:p>
      </dgm:t>
    </dgm:pt>
    <dgm:pt modelId="{B05B2EDE-E466-48C4-85FA-D75BF789D586}" type="sibTrans" cxnId="{401CEEFD-5C98-4666-B7D6-20FF3AEA73C9}">
      <dgm:prSet/>
      <dgm:spPr/>
      <dgm:t>
        <a:bodyPr/>
        <a:lstStyle/>
        <a:p>
          <a:endParaRPr lang="en-US" sz="2000"/>
        </a:p>
      </dgm:t>
    </dgm:pt>
    <dgm:pt modelId="{0991D037-CD2D-4E22-B30B-4453B76D4213}">
      <dgm:prSet custT="1"/>
      <dgm:spPr/>
      <dgm:t>
        <a:bodyPr/>
        <a:lstStyle/>
        <a:p>
          <a:pPr rtl="0"/>
          <a:r>
            <a:rPr lang="en-US" sz="2400" dirty="0"/>
            <a:t>A disclosure included in interim financial statements should be included in the related annual financial statements as well</a:t>
          </a:r>
        </a:p>
      </dgm:t>
    </dgm:pt>
    <dgm:pt modelId="{BA341172-68A8-4261-994B-89CD70D3DF69}" type="parTrans" cxnId="{F234F985-1FE0-4180-A325-D224091B1E71}">
      <dgm:prSet/>
      <dgm:spPr/>
      <dgm:t>
        <a:bodyPr/>
        <a:lstStyle/>
        <a:p>
          <a:endParaRPr lang="en-US" sz="2000"/>
        </a:p>
      </dgm:t>
    </dgm:pt>
    <dgm:pt modelId="{F2589DBA-A07F-4C01-9A93-E7D1EBBFB910}" type="sibTrans" cxnId="{F234F985-1FE0-4180-A325-D224091B1E71}">
      <dgm:prSet/>
      <dgm:spPr/>
      <dgm:t>
        <a:bodyPr/>
        <a:lstStyle/>
        <a:p>
          <a:endParaRPr lang="en-US" sz="2000"/>
        </a:p>
      </dgm:t>
    </dgm:pt>
    <dgm:pt modelId="{B60C9B07-3779-4BBE-B6F9-0DDDAF3B3082}">
      <dgm:prSet custT="1"/>
      <dgm:spPr/>
      <dgm:t>
        <a:bodyPr/>
        <a:lstStyle/>
        <a:p>
          <a:pPr rtl="0"/>
          <a:r>
            <a:rPr lang="en-US" sz="2400" dirty="0"/>
            <a:t>For comparative statements, disclosures for prior periods that were restated in the period of the change or correction need not be repeated in subsequent annual financial statements</a:t>
          </a:r>
        </a:p>
      </dgm:t>
    </dgm:pt>
    <dgm:pt modelId="{FA01524B-033F-4DB9-8FE9-27F52EB2A61A}" type="parTrans" cxnId="{09673AC2-2BC5-42C0-B994-45BDA2FE54C8}">
      <dgm:prSet/>
      <dgm:spPr/>
      <dgm:t>
        <a:bodyPr/>
        <a:lstStyle/>
        <a:p>
          <a:endParaRPr lang="en-US" sz="2000"/>
        </a:p>
      </dgm:t>
    </dgm:pt>
    <dgm:pt modelId="{8F3AA523-532A-445C-92EE-D8D53217B1AB}" type="sibTrans" cxnId="{09673AC2-2BC5-42C0-B994-45BDA2FE54C8}">
      <dgm:prSet/>
      <dgm:spPr/>
      <dgm:t>
        <a:bodyPr/>
        <a:lstStyle/>
        <a:p>
          <a:endParaRPr lang="en-US" sz="2000"/>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3"/>
      <dgm:spPr/>
    </dgm:pt>
    <dgm:pt modelId="{9045EE8B-EC34-4DC7-966A-50CD4FDF9D6A}" type="pres">
      <dgm:prSet presAssocID="{A085C73B-CF5B-4C1A-ABC3-856543851893}" presName="parentText" presStyleLbl="node1" presStyleIdx="0" presStyleCnt="3" custScaleX="128889" custScaleY="154064">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3">
        <dgm:presLayoutVars>
          <dgm:bulletEnabled val="1"/>
        </dgm:presLayoutVars>
      </dgm:prSet>
      <dgm:spPr/>
    </dgm:pt>
    <dgm:pt modelId="{87160191-0DBD-40A4-B370-04C445CA1E94}" type="pres">
      <dgm:prSet presAssocID="{B05B2EDE-E466-48C4-85FA-D75BF789D586}" presName="spaceBetweenRectangles" presStyleCnt="0"/>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3"/>
      <dgm:spPr/>
    </dgm:pt>
    <dgm:pt modelId="{2BDC814D-6689-4754-B622-59EF94CEA7E7}" type="pres">
      <dgm:prSet presAssocID="{0991D037-CD2D-4E22-B30B-4453B76D4213}" presName="parentText" presStyleLbl="node1" presStyleIdx="1" presStyleCnt="3" custScaleX="128889" custScaleY="150714">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1" presStyleCnt="3">
        <dgm:presLayoutVars>
          <dgm:bulletEnabled val="1"/>
        </dgm:presLayoutVars>
      </dgm:prSet>
      <dgm:spPr/>
    </dgm:pt>
    <dgm:pt modelId="{0D30E2D4-AFBA-4119-90D6-D3AFD8D9A2DB}" type="pres">
      <dgm:prSet presAssocID="{F2589DBA-A07F-4C01-9A93-E7D1EBBFB910}" presName="spaceBetweenRectangles" presStyleCnt="0"/>
      <dgm:spPr/>
    </dgm:pt>
    <dgm:pt modelId="{91E19FAE-9C72-4268-B616-6ED9597EB6EF}" type="pres">
      <dgm:prSet presAssocID="{B60C9B07-3779-4BBE-B6F9-0DDDAF3B3082}" presName="parentLin" presStyleCnt="0"/>
      <dgm:spPr/>
    </dgm:pt>
    <dgm:pt modelId="{AF5261FD-B7B9-485F-90AB-9D5854CBB4F9}" type="pres">
      <dgm:prSet presAssocID="{B60C9B07-3779-4BBE-B6F9-0DDDAF3B3082}" presName="parentLeftMargin" presStyleLbl="node1" presStyleIdx="1" presStyleCnt="3"/>
      <dgm:spPr/>
    </dgm:pt>
    <dgm:pt modelId="{71B191FC-1725-4419-9CDF-FF13FF6FB324}" type="pres">
      <dgm:prSet presAssocID="{B60C9B07-3779-4BBE-B6F9-0DDDAF3B3082}" presName="parentText" presStyleLbl="node1" presStyleIdx="2" presStyleCnt="3" custScaleX="129207" custScaleY="175647">
        <dgm:presLayoutVars>
          <dgm:chMax val="0"/>
          <dgm:bulletEnabled val="1"/>
        </dgm:presLayoutVars>
      </dgm:prSet>
      <dgm:spPr/>
    </dgm:pt>
    <dgm:pt modelId="{8B5AFF8E-57DC-4C4A-BBEA-BC3237170E29}" type="pres">
      <dgm:prSet presAssocID="{B60C9B07-3779-4BBE-B6F9-0DDDAF3B3082}" presName="negativeSpace" presStyleCnt="0"/>
      <dgm:spPr/>
    </dgm:pt>
    <dgm:pt modelId="{335DC9C1-F585-4839-B10D-40923897925E}" type="pres">
      <dgm:prSet presAssocID="{B60C9B07-3779-4BBE-B6F9-0DDDAF3B3082}" presName="childText" presStyleLbl="conFgAcc1" presStyleIdx="2" presStyleCnt="3">
        <dgm:presLayoutVars>
          <dgm:bulletEnabled val="1"/>
        </dgm:presLayoutVars>
      </dgm:prSet>
      <dgm:spPr/>
    </dgm:pt>
  </dgm:ptLst>
  <dgm:cxnLst>
    <dgm:cxn modelId="{4EB39A1D-34D4-4789-90EB-9EDC32558122}" type="presOf" srcId="{4FA76029-F9AA-4E74-B578-48FA8250699A}" destId="{55DD52CC-D421-413D-8E1C-199814DDA40F}" srcOrd="0" destOrd="0" presId="urn:microsoft.com/office/officeart/2005/8/layout/list1"/>
    <dgm:cxn modelId="{1CB31F6E-12F1-467A-A280-3B1BF0069B8E}" type="presOf" srcId="{B60C9B07-3779-4BBE-B6F9-0DDDAF3B3082}" destId="{AF5261FD-B7B9-485F-90AB-9D5854CBB4F9}" srcOrd="0" destOrd="0" presId="urn:microsoft.com/office/officeart/2005/8/layout/list1"/>
    <dgm:cxn modelId="{F234F985-1FE0-4180-A325-D224091B1E71}" srcId="{4FA76029-F9AA-4E74-B578-48FA8250699A}" destId="{0991D037-CD2D-4E22-B30B-4453B76D4213}" srcOrd="1" destOrd="0" parTransId="{BA341172-68A8-4261-994B-89CD70D3DF69}" sibTransId="{F2589DBA-A07F-4C01-9A93-E7D1EBBFB910}"/>
    <dgm:cxn modelId="{CC15E18B-AC76-49D2-9E57-32DC39F0ACC9}" type="presOf" srcId="{0991D037-CD2D-4E22-B30B-4453B76D4213}" destId="{BA6A0A8D-BB02-459F-9D47-D62019DEF7D2}" srcOrd="0"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B2BF76AE-97A3-46F6-A03A-106151344585}" type="presOf" srcId="{B60C9B07-3779-4BBE-B6F9-0DDDAF3B3082}" destId="{71B191FC-1725-4419-9CDF-FF13FF6FB324}" srcOrd="1"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09673AC2-2BC5-42C0-B994-45BDA2FE54C8}" srcId="{4FA76029-F9AA-4E74-B578-48FA8250699A}" destId="{B60C9B07-3779-4BBE-B6F9-0DDDAF3B3082}" srcOrd="2" destOrd="0" parTransId="{FA01524B-033F-4DB9-8FE9-27F52EB2A61A}" sibTransId="{8F3AA523-532A-445C-92EE-D8D53217B1AB}"/>
    <dgm:cxn modelId="{BF37B7E0-1201-4745-AEC2-39D8001984D2}" type="presOf" srcId="{0991D037-CD2D-4E22-B30B-4453B76D4213}" destId="{2BDC814D-6689-4754-B622-59EF94CEA7E7}" srcOrd="1" destOrd="0" presId="urn:microsoft.com/office/officeart/2005/8/layout/list1"/>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C5FB114A-531D-4F74-95E8-3C7A0B2E36B9}" type="presParOf" srcId="{55DD52CC-D421-413D-8E1C-199814DDA40F}" destId="{52136003-AA1A-4A27-BA8A-EA8074D768E6}" srcOrd="4"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5" destOrd="0" presId="urn:microsoft.com/office/officeart/2005/8/layout/list1"/>
    <dgm:cxn modelId="{3DBC6AE3-FC5B-4803-AD05-3EEFC4F24262}" type="presParOf" srcId="{55DD52CC-D421-413D-8E1C-199814DDA40F}" destId="{EC03B3BA-E8F3-43F4-989D-440D76EC1A1A}" srcOrd="6" destOrd="0" presId="urn:microsoft.com/office/officeart/2005/8/layout/list1"/>
    <dgm:cxn modelId="{DD031E42-B463-43DD-A2CC-19594B8143C2}" type="presParOf" srcId="{55DD52CC-D421-413D-8E1C-199814DDA40F}" destId="{0D30E2D4-AFBA-4119-90D6-D3AFD8D9A2DB}" srcOrd="7" destOrd="0" presId="urn:microsoft.com/office/officeart/2005/8/layout/list1"/>
    <dgm:cxn modelId="{09004659-F721-4FDA-A226-8D35B3AB7828}" type="presParOf" srcId="{55DD52CC-D421-413D-8E1C-199814DDA40F}" destId="{91E19FAE-9C72-4268-B616-6ED9597EB6EF}" srcOrd="8" destOrd="0" presId="urn:microsoft.com/office/officeart/2005/8/layout/list1"/>
    <dgm:cxn modelId="{C5ED1063-3051-4427-968D-068E9836C242}" type="presParOf" srcId="{91E19FAE-9C72-4268-B616-6ED9597EB6EF}" destId="{AF5261FD-B7B9-485F-90AB-9D5854CBB4F9}" srcOrd="0" destOrd="0" presId="urn:microsoft.com/office/officeart/2005/8/layout/list1"/>
    <dgm:cxn modelId="{F92892DF-7B61-4A6B-BF62-BDB4F4C80A15}" type="presParOf" srcId="{91E19FAE-9C72-4268-B616-6ED9597EB6EF}" destId="{71B191FC-1725-4419-9CDF-FF13FF6FB324}" srcOrd="1" destOrd="0" presId="urn:microsoft.com/office/officeart/2005/8/layout/list1"/>
    <dgm:cxn modelId="{302FA3C5-DF4A-426B-871E-3B1D0D283655}" type="presParOf" srcId="{55DD52CC-D421-413D-8E1C-199814DDA40F}" destId="{8B5AFF8E-57DC-4C4A-BBEA-BC3237170E29}" srcOrd="9" destOrd="0" presId="urn:microsoft.com/office/officeart/2005/8/layout/list1"/>
    <dgm:cxn modelId="{634E5409-E419-4827-A8A7-65F7BC712F55}" type="presParOf" srcId="{55DD52CC-D421-413D-8E1C-199814DDA40F}" destId="{335DC9C1-F585-4839-B10D-40923897925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000" dirty="0"/>
            <a:t>Unless the individual adjustments and restatements can be displayed on the face of the financial statements, they should be disclosed in a tabular format as follows</a:t>
          </a:r>
        </a:p>
      </dgm:t>
    </dgm:pt>
    <dgm:pt modelId="{46467AAD-CC19-41D2-97EB-7046E3054D5B}" type="parTrans" cxnId="{401CEEFD-5C98-4666-B7D6-20FF3AEA73C9}">
      <dgm:prSet/>
      <dgm:spPr/>
      <dgm:t>
        <a:bodyPr/>
        <a:lstStyle/>
        <a:p>
          <a:endParaRPr lang="en-US" sz="2000"/>
        </a:p>
      </dgm:t>
    </dgm:pt>
    <dgm:pt modelId="{B05B2EDE-E466-48C4-85FA-D75BF789D586}" type="sibTrans" cxnId="{401CEEFD-5C98-4666-B7D6-20FF3AEA73C9}">
      <dgm:prSet/>
      <dgm:spPr/>
      <dgm:t>
        <a:bodyPr/>
        <a:lstStyle/>
        <a:p>
          <a:endParaRPr lang="en-US" sz="2000"/>
        </a:p>
      </dgm:t>
    </dgm:pt>
    <dgm:pt modelId="{0991D037-CD2D-4E22-B30B-4453B76D4213}">
      <dgm:prSet custT="1"/>
      <dgm:spPr/>
      <dgm:t>
        <a:bodyPr/>
        <a:lstStyle/>
        <a:p>
          <a:pPr rtl="0"/>
          <a:r>
            <a:rPr lang="en-US" sz="2000" dirty="0"/>
            <a:t>Present the effects on beginning net position, fund balance, or fund net position of the earliest period adjusted or restated for each of the following that occurred during the period:</a:t>
          </a:r>
        </a:p>
      </dgm:t>
    </dgm:pt>
    <dgm:pt modelId="{BA341172-68A8-4261-994B-89CD70D3DF69}" type="parTrans" cxnId="{F234F985-1FE0-4180-A325-D224091B1E71}">
      <dgm:prSet/>
      <dgm:spPr/>
      <dgm:t>
        <a:bodyPr/>
        <a:lstStyle/>
        <a:p>
          <a:endParaRPr lang="en-US" sz="2000"/>
        </a:p>
      </dgm:t>
    </dgm:pt>
    <dgm:pt modelId="{F2589DBA-A07F-4C01-9A93-E7D1EBBFB910}" type="sibTrans" cxnId="{F234F985-1FE0-4180-A325-D224091B1E71}">
      <dgm:prSet/>
      <dgm:spPr/>
      <dgm:t>
        <a:bodyPr/>
        <a:lstStyle/>
        <a:p>
          <a:endParaRPr lang="en-US" sz="2000"/>
        </a:p>
      </dgm:t>
    </dgm:pt>
    <dgm:pt modelId="{B60C9B07-3779-4BBE-B6F9-0DDDAF3B3082}">
      <dgm:prSet custT="1"/>
      <dgm:spPr/>
      <dgm:t>
        <a:bodyPr/>
        <a:lstStyle/>
        <a:p>
          <a:pPr rtl="0"/>
          <a:r>
            <a:rPr lang="en-US" sz="2000" dirty="0"/>
            <a:t>Reconcile the beginning balances as previously reported to the beginning balances as adjusted or restated</a:t>
          </a:r>
        </a:p>
      </dgm:t>
    </dgm:pt>
    <dgm:pt modelId="{FA01524B-033F-4DB9-8FE9-27F52EB2A61A}" type="parTrans" cxnId="{09673AC2-2BC5-42C0-B994-45BDA2FE54C8}">
      <dgm:prSet/>
      <dgm:spPr/>
      <dgm:t>
        <a:bodyPr/>
        <a:lstStyle/>
        <a:p>
          <a:endParaRPr lang="en-US" sz="2000"/>
        </a:p>
      </dgm:t>
    </dgm:pt>
    <dgm:pt modelId="{8F3AA523-532A-445C-92EE-D8D53217B1AB}" type="sibTrans" cxnId="{09673AC2-2BC5-42C0-B994-45BDA2FE54C8}">
      <dgm:prSet/>
      <dgm:spPr/>
      <dgm:t>
        <a:bodyPr/>
        <a:lstStyle/>
        <a:p>
          <a:endParaRPr lang="en-US" sz="2000"/>
        </a:p>
      </dgm:t>
    </dgm:pt>
    <dgm:pt modelId="{76953523-EF31-4F28-9088-8F5A34A83C4F}">
      <dgm:prSet custT="1"/>
      <dgm:spPr/>
      <dgm:t>
        <a:bodyPr/>
        <a:lstStyle/>
        <a:p>
          <a:r>
            <a:rPr lang="en-US" sz="2000" dirty="0"/>
            <a:t>Organize the amounts by reporting unit</a:t>
          </a:r>
        </a:p>
      </dgm:t>
    </dgm:pt>
    <dgm:pt modelId="{CBA5A5D3-74ED-40EC-964A-2EF8C1DB75DB}" type="parTrans" cxnId="{1367D958-B28F-4BDE-A7AF-5FB29910BB2A}">
      <dgm:prSet/>
      <dgm:spPr/>
      <dgm:t>
        <a:bodyPr/>
        <a:lstStyle/>
        <a:p>
          <a:endParaRPr lang="en-US"/>
        </a:p>
      </dgm:t>
    </dgm:pt>
    <dgm:pt modelId="{26D4377F-3517-493C-8676-D4201CD573C4}" type="sibTrans" cxnId="{1367D958-B28F-4BDE-A7AF-5FB29910BB2A}">
      <dgm:prSet/>
      <dgm:spPr/>
      <dgm:t>
        <a:bodyPr/>
        <a:lstStyle/>
        <a:p>
          <a:endParaRPr lang="en-US"/>
        </a:p>
      </dgm:t>
    </dgm:pt>
    <dgm:pt modelId="{049B258F-81E1-48DE-9737-A0231D0DC324}">
      <dgm:prSet custT="1"/>
      <dgm:spPr/>
      <dgm:t>
        <a:bodyPr/>
        <a:lstStyle/>
        <a:p>
          <a:pPr rtl="0"/>
          <a:r>
            <a:rPr lang="en-US" sz="2000" dirty="0"/>
            <a:t>Change in accounting principle</a:t>
          </a:r>
        </a:p>
      </dgm:t>
    </dgm:pt>
    <dgm:pt modelId="{57BBCDE6-94AF-4EF3-88FC-D8BCC2701E9D}" type="parTrans" cxnId="{4BCF68C3-1E0C-4B4C-9E54-00618989CD82}">
      <dgm:prSet/>
      <dgm:spPr/>
      <dgm:t>
        <a:bodyPr/>
        <a:lstStyle/>
        <a:p>
          <a:endParaRPr lang="en-US"/>
        </a:p>
      </dgm:t>
    </dgm:pt>
    <dgm:pt modelId="{5B307007-8102-4284-9C36-7E6EA23D2F3B}" type="sibTrans" cxnId="{4BCF68C3-1E0C-4B4C-9E54-00618989CD82}">
      <dgm:prSet/>
      <dgm:spPr/>
      <dgm:t>
        <a:bodyPr/>
        <a:lstStyle/>
        <a:p>
          <a:endParaRPr lang="en-US"/>
        </a:p>
      </dgm:t>
    </dgm:pt>
    <dgm:pt modelId="{7CD73FCF-C557-490F-BA7B-FA5BA8ACA543}">
      <dgm:prSet custT="1"/>
      <dgm:spPr/>
      <dgm:t>
        <a:bodyPr/>
        <a:lstStyle/>
        <a:p>
          <a:pPr rtl="0"/>
          <a:r>
            <a:rPr lang="en-US" sz="2000" dirty="0"/>
            <a:t>Change to or within the financial reporting entity</a:t>
          </a:r>
        </a:p>
      </dgm:t>
    </dgm:pt>
    <dgm:pt modelId="{B8642103-ADE2-4737-83C4-D4CDB80BF654}" type="parTrans" cxnId="{E5ECCD3A-9F3C-437F-93AA-CCCC3A4A0550}">
      <dgm:prSet/>
      <dgm:spPr/>
      <dgm:t>
        <a:bodyPr/>
        <a:lstStyle/>
        <a:p>
          <a:endParaRPr lang="en-US"/>
        </a:p>
      </dgm:t>
    </dgm:pt>
    <dgm:pt modelId="{A9CF671C-2C9F-4F27-9388-5F92E7DE2F4B}" type="sibTrans" cxnId="{E5ECCD3A-9F3C-437F-93AA-CCCC3A4A0550}">
      <dgm:prSet/>
      <dgm:spPr/>
      <dgm:t>
        <a:bodyPr/>
        <a:lstStyle/>
        <a:p>
          <a:endParaRPr lang="en-US"/>
        </a:p>
      </dgm:t>
    </dgm:pt>
    <dgm:pt modelId="{F984F011-C9A3-46C1-9D0D-E5593668CC8D}">
      <dgm:prSet custT="1"/>
      <dgm:spPr/>
      <dgm:t>
        <a:bodyPr/>
        <a:lstStyle/>
        <a:p>
          <a:pPr rtl="0"/>
          <a:r>
            <a:rPr lang="en-US" sz="2000" dirty="0"/>
            <a:t>Error correction</a:t>
          </a:r>
        </a:p>
      </dgm:t>
    </dgm:pt>
    <dgm:pt modelId="{2684B3BE-74D7-4A20-A078-BE40E032D1EF}" type="parTrans" cxnId="{03697673-C328-4644-B039-ACB7C9924CB9}">
      <dgm:prSet/>
      <dgm:spPr/>
      <dgm:t>
        <a:bodyPr/>
        <a:lstStyle/>
        <a:p>
          <a:endParaRPr lang="en-US"/>
        </a:p>
      </dgm:t>
    </dgm:pt>
    <dgm:pt modelId="{2F3E86A9-1EEE-4A00-97F9-52CF8443E0B5}" type="sibTrans" cxnId="{03697673-C328-4644-B039-ACB7C9924CB9}">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4"/>
      <dgm:spPr/>
    </dgm:pt>
    <dgm:pt modelId="{9045EE8B-EC34-4DC7-966A-50CD4FDF9D6A}" type="pres">
      <dgm:prSet presAssocID="{A085C73B-CF5B-4C1A-ABC3-856543851893}" presName="parentText" presStyleLbl="node1" presStyleIdx="0" presStyleCnt="4" custScaleX="128889" custScaleY="154064">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4">
        <dgm:presLayoutVars>
          <dgm:bulletEnabled val="1"/>
        </dgm:presLayoutVars>
      </dgm:prSet>
      <dgm:spPr/>
    </dgm:pt>
    <dgm:pt modelId="{87160191-0DBD-40A4-B370-04C445CA1E94}" type="pres">
      <dgm:prSet presAssocID="{B05B2EDE-E466-48C4-85FA-D75BF789D586}" presName="spaceBetweenRectangles" presStyleCnt="0"/>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4"/>
      <dgm:spPr/>
    </dgm:pt>
    <dgm:pt modelId="{2BDC814D-6689-4754-B622-59EF94CEA7E7}" type="pres">
      <dgm:prSet presAssocID="{0991D037-CD2D-4E22-B30B-4453B76D4213}" presName="parentText" presStyleLbl="node1" presStyleIdx="1" presStyleCnt="4" custScaleX="128889" custScaleY="150714">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1" presStyleCnt="4">
        <dgm:presLayoutVars>
          <dgm:bulletEnabled val="1"/>
        </dgm:presLayoutVars>
      </dgm:prSet>
      <dgm:spPr/>
    </dgm:pt>
    <dgm:pt modelId="{0D30E2D4-AFBA-4119-90D6-D3AFD8D9A2DB}" type="pres">
      <dgm:prSet presAssocID="{F2589DBA-A07F-4C01-9A93-E7D1EBBFB910}" presName="spaceBetweenRectangles" presStyleCnt="0"/>
      <dgm:spPr/>
    </dgm:pt>
    <dgm:pt modelId="{91E19FAE-9C72-4268-B616-6ED9597EB6EF}" type="pres">
      <dgm:prSet presAssocID="{B60C9B07-3779-4BBE-B6F9-0DDDAF3B3082}" presName="parentLin" presStyleCnt="0"/>
      <dgm:spPr/>
    </dgm:pt>
    <dgm:pt modelId="{AF5261FD-B7B9-485F-90AB-9D5854CBB4F9}" type="pres">
      <dgm:prSet presAssocID="{B60C9B07-3779-4BBE-B6F9-0DDDAF3B3082}" presName="parentLeftMargin" presStyleLbl="node1" presStyleIdx="1" presStyleCnt="4"/>
      <dgm:spPr/>
    </dgm:pt>
    <dgm:pt modelId="{71B191FC-1725-4419-9CDF-FF13FF6FB324}" type="pres">
      <dgm:prSet presAssocID="{B60C9B07-3779-4BBE-B6F9-0DDDAF3B3082}" presName="parentText" presStyleLbl="node1" presStyleIdx="2" presStyleCnt="4" custScaleX="129207">
        <dgm:presLayoutVars>
          <dgm:chMax val="0"/>
          <dgm:bulletEnabled val="1"/>
        </dgm:presLayoutVars>
      </dgm:prSet>
      <dgm:spPr/>
    </dgm:pt>
    <dgm:pt modelId="{8B5AFF8E-57DC-4C4A-BBEA-BC3237170E29}" type="pres">
      <dgm:prSet presAssocID="{B60C9B07-3779-4BBE-B6F9-0DDDAF3B3082}" presName="negativeSpace" presStyleCnt="0"/>
      <dgm:spPr/>
    </dgm:pt>
    <dgm:pt modelId="{335DC9C1-F585-4839-B10D-40923897925E}" type="pres">
      <dgm:prSet presAssocID="{B60C9B07-3779-4BBE-B6F9-0DDDAF3B3082}" presName="childText" presStyleLbl="conFgAcc1" presStyleIdx="2" presStyleCnt="4">
        <dgm:presLayoutVars>
          <dgm:bulletEnabled val="1"/>
        </dgm:presLayoutVars>
      </dgm:prSet>
      <dgm:spPr/>
    </dgm:pt>
    <dgm:pt modelId="{42D3955F-E083-4621-AA25-6FE3ED9241B0}" type="pres">
      <dgm:prSet presAssocID="{8F3AA523-532A-445C-92EE-D8D53217B1AB}" presName="spaceBetweenRectangles" presStyleCnt="0"/>
      <dgm:spPr/>
    </dgm:pt>
    <dgm:pt modelId="{BC1A8CFC-BA91-43C9-BC20-6FC818B3285D}" type="pres">
      <dgm:prSet presAssocID="{76953523-EF31-4F28-9088-8F5A34A83C4F}" presName="parentLin" presStyleCnt="0"/>
      <dgm:spPr/>
    </dgm:pt>
    <dgm:pt modelId="{C9FAE35F-5904-4F6D-BDF2-7EE3BA6303D8}" type="pres">
      <dgm:prSet presAssocID="{76953523-EF31-4F28-9088-8F5A34A83C4F}" presName="parentLeftMargin" presStyleLbl="node1" presStyleIdx="2" presStyleCnt="4"/>
      <dgm:spPr/>
    </dgm:pt>
    <dgm:pt modelId="{982FB82B-9521-45FC-BC37-C6200309B902}" type="pres">
      <dgm:prSet presAssocID="{76953523-EF31-4F28-9088-8F5A34A83C4F}" presName="parentText" presStyleLbl="node1" presStyleIdx="3" presStyleCnt="4" custScaleX="128571">
        <dgm:presLayoutVars>
          <dgm:chMax val="0"/>
          <dgm:bulletEnabled val="1"/>
        </dgm:presLayoutVars>
      </dgm:prSet>
      <dgm:spPr/>
    </dgm:pt>
    <dgm:pt modelId="{6924A7BA-65E1-4888-8545-D221BBDF9994}" type="pres">
      <dgm:prSet presAssocID="{76953523-EF31-4F28-9088-8F5A34A83C4F}" presName="negativeSpace" presStyleCnt="0"/>
      <dgm:spPr/>
    </dgm:pt>
    <dgm:pt modelId="{7F59BE76-0390-43D8-87D1-B7BF1325AFCA}" type="pres">
      <dgm:prSet presAssocID="{76953523-EF31-4F28-9088-8F5A34A83C4F}" presName="childText" presStyleLbl="conFgAcc1" presStyleIdx="3" presStyleCnt="4">
        <dgm:presLayoutVars>
          <dgm:bulletEnabled val="1"/>
        </dgm:presLayoutVars>
      </dgm:prSet>
      <dgm:spPr/>
    </dgm:pt>
  </dgm:ptLst>
  <dgm:cxnLst>
    <dgm:cxn modelId="{08732818-ACCF-46D6-85F6-CD6534AC7557}" type="presOf" srcId="{F984F011-C9A3-46C1-9D0D-E5593668CC8D}" destId="{EC03B3BA-E8F3-43F4-989D-440D76EC1A1A}" srcOrd="0" destOrd="2" presId="urn:microsoft.com/office/officeart/2005/8/layout/list1"/>
    <dgm:cxn modelId="{4EB39A1D-34D4-4789-90EB-9EDC32558122}" type="presOf" srcId="{4FA76029-F9AA-4E74-B578-48FA8250699A}" destId="{55DD52CC-D421-413D-8E1C-199814DDA40F}" srcOrd="0" destOrd="0" presId="urn:microsoft.com/office/officeart/2005/8/layout/list1"/>
    <dgm:cxn modelId="{E5ECCD3A-9F3C-437F-93AA-CCCC3A4A0550}" srcId="{0991D037-CD2D-4E22-B30B-4453B76D4213}" destId="{7CD73FCF-C557-490F-BA7B-FA5BA8ACA543}" srcOrd="1" destOrd="0" parTransId="{B8642103-ADE2-4737-83C4-D4CDB80BF654}" sibTransId="{A9CF671C-2C9F-4F27-9388-5F92E7DE2F4B}"/>
    <dgm:cxn modelId="{7BF9943D-BFE2-49C7-A68A-A504DF0400DF}" type="presOf" srcId="{049B258F-81E1-48DE-9737-A0231D0DC324}" destId="{EC03B3BA-E8F3-43F4-989D-440D76EC1A1A}" srcOrd="0" destOrd="0" presId="urn:microsoft.com/office/officeart/2005/8/layout/list1"/>
    <dgm:cxn modelId="{719EC966-D3F5-486A-9CDD-EE4111641048}" type="presOf" srcId="{7CD73FCF-C557-490F-BA7B-FA5BA8ACA543}" destId="{EC03B3BA-E8F3-43F4-989D-440D76EC1A1A}" srcOrd="0" destOrd="1" presId="urn:microsoft.com/office/officeart/2005/8/layout/list1"/>
    <dgm:cxn modelId="{1CB31F6E-12F1-467A-A280-3B1BF0069B8E}" type="presOf" srcId="{B60C9B07-3779-4BBE-B6F9-0DDDAF3B3082}" destId="{AF5261FD-B7B9-485F-90AB-9D5854CBB4F9}" srcOrd="0" destOrd="0" presId="urn:microsoft.com/office/officeart/2005/8/layout/list1"/>
    <dgm:cxn modelId="{03697673-C328-4644-B039-ACB7C9924CB9}" srcId="{0991D037-CD2D-4E22-B30B-4453B76D4213}" destId="{F984F011-C9A3-46C1-9D0D-E5593668CC8D}" srcOrd="2" destOrd="0" parTransId="{2684B3BE-74D7-4A20-A078-BE40E032D1EF}" sibTransId="{2F3E86A9-1EEE-4A00-97F9-52CF8443E0B5}"/>
    <dgm:cxn modelId="{1367D958-B28F-4BDE-A7AF-5FB29910BB2A}" srcId="{4FA76029-F9AA-4E74-B578-48FA8250699A}" destId="{76953523-EF31-4F28-9088-8F5A34A83C4F}" srcOrd="3" destOrd="0" parTransId="{CBA5A5D3-74ED-40EC-964A-2EF8C1DB75DB}" sibTransId="{26D4377F-3517-493C-8676-D4201CD573C4}"/>
    <dgm:cxn modelId="{C7206781-C65B-422A-9B45-3583E3511833}" type="presOf" srcId="{76953523-EF31-4F28-9088-8F5A34A83C4F}" destId="{C9FAE35F-5904-4F6D-BDF2-7EE3BA6303D8}" srcOrd="0" destOrd="0" presId="urn:microsoft.com/office/officeart/2005/8/layout/list1"/>
    <dgm:cxn modelId="{F234F985-1FE0-4180-A325-D224091B1E71}" srcId="{4FA76029-F9AA-4E74-B578-48FA8250699A}" destId="{0991D037-CD2D-4E22-B30B-4453B76D4213}" srcOrd="1" destOrd="0" parTransId="{BA341172-68A8-4261-994B-89CD70D3DF69}" sibTransId="{F2589DBA-A07F-4C01-9A93-E7D1EBBFB910}"/>
    <dgm:cxn modelId="{CC15E18B-AC76-49D2-9E57-32DC39F0ACC9}" type="presOf" srcId="{0991D037-CD2D-4E22-B30B-4453B76D4213}" destId="{BA6A0A8D-BB02-459F-9D47-D62019DEF7D2}" srcOrd="0"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B2BF76AE-97A3-46F6-A03A-106151344585}" type="presOf" srcId="{B60C9B07-3779-4BBE-B6F9-0DDDAF3B3082}" destId="{71B191FC-1725-4419-9CDF-FF13FF6FB324}" srcOrd="1"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FBD442BE-F3A6-490A-97E3-D13BFC0FF860}" type="presOf" srcId="{76953523-EF31-4F28-9088-8F5A34A83C4F}" destId="{982FB82B-9521-45FC-BC37-C6200309B902}" srcOrd="1" destOrd="0" presId="urn:microsoft.com/office/officeart/2005/8/layout/list1"/>
    <dgm:cxn modelId="{09673AC2-2BC5-42C0-B994-45BDA2FE54C8}" srcId="{4FA76029-F9AA-4E74-B578-48FA8250699A}" destId="{B60C9B07-3779-4BBE-B6F9-0DDDAF3B3082}" srcOrd="2" destOrd="0" parTransId="{FA01524B-033F-4DB9-8FE9-27F52EB2A61A}" sibTransId="{8F3AA523-532A-445C-92EE-D8D53217B1AB}"/>
    <dgm:cxn modelId="{4BCF68C3-1E0C-4B4C-9E54-00618989CD82}" srcId="{0991D037-CD2D-4E22-B30B-4453B76D4213}" destId="{049B258F-81E1-48DE-9737-A0231D0DC324}" srcOrd="0" destOrd="0" parTransId="{57BBCDE6-94AF-4EF3-88FC-D8BCC2701E9D}" sibTransId="{5B307007-8102-4284-9C36-7E6EA23D2F3B}"/>
    <dgm:cxn modelId="{BF37B7E0-1201-4745-AEC2-39D8001984D2}" type="presOf" srcId="{0991D037-CD2D-4E22-B30B-4453B76D4213}" destId="{2BDC814D-6689-4754-B622-59EF94CEA7E7}" srcOrd="1" destOrd="0" presId="urn:microsoft.com/office/officeart/2005/8/layout/list1"/>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C5FB114A-531D-4F74-95E8-3C7A0B2E36B9}" type="presParOf" srcId="{55DD52CC-D421-413D-8E1C-199814DDA40F}" destId="{52136003-AA1A-4A27-BA8A-EA8074D768E6}" srcOrd="4"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5" destOrd="0" presId="urn:microsoft.com/office/officeart/2005/8/layout/list1"/>
    <dgm:cxn modelId="{3DBC6AE3-FC5B-4803-AD05-3EEFC4F24262}" type="presParOf" srcId="{55DD52CC-D421-413D-8E1C-199814DDA40F}" destId="{EC03B3BA-E8F3-43F4-989D-440D76EC1A1A}" srcOrd="6" destOrd="0" presId="urn:microsoft.com/office/officeart/2005/8/layout/list1"/>
    <dgm:cxn modelId="{DD031E42-B463-43DD-A2CC-19594B8143C2}" type="presParOf" srcId="{55DD52CC-D421-413D-8E1C-199814DDA40F}" destId="{0D30E2D4-AFBA-4119-90D6-D3AFD8D9A2DB}" srcOrd="7" destOrd="0" presId="urn:microsoft.com/office/officeart/2005/8/layout/list1"/>
    <dgm:cxn modelId="{09004659-F721-4FDA-A226-8D35B3AB7828}" type="presParOf" srcId="{55DD52CC-D421-413D-8E1C-199814DDA40F}" destId="{91E19FAE-9C72-4268-B616-6ED9597EB6EF}" srcOrd="8" destOrd="0" presId="urn:microsoft.com/office/officeart/2005/8/layout/list1"/>
    <dgm:cxn modelId="{C5ED1063-3051-4427-968D-068E9836C242}" type="presParOf" srcId="{91E19FAE-9C72-4268-B616-6ED9597EB6EF}" destId="{AF5261FD-B7B9-485F-90AB-9D5854CBB4F9}" srcOrd="0" destOrd="0" presId="urn:microsoft.com/office/officeart/2005/8/layout/list1"/>
    <dgm:cxn modelId="{F92892DF-7B61-4A6B-BF62-BDB4F4C80A15}" type="presParOf" srcId="{91E19FAE-9C72-4268-B616-6ED9597EB6EF}" destId="{71B191FC-1725-4419-9CDF-FF13FF6FB324}" srcOrd="1" destOrd="0" presId="urn:microsoft.com/office/officeart/2005/8/layout/list1"/>
    <dgm:cxn modelId="{302FA3C5-DF4A-426B-871E-3B1D0D283655}" type="presParOf" srcId="{55DD52CC-D421-413D-8E1C-199814DDA40F}" destId="{8B5AFF8E-57DC-4C4A-BBEA-BC3237170E29}" srcOrd="9" destOrd="0" presId="urn:microsoft.com/office/officeart/2005/8/layout/list1"/>
    <dgm:cxn modelId="{634E5409-E419-4827-A8A7-65F7BC712F55}" type="presParOf" srcId="{55DD52CC-D421-413D-8E1C-199814DDA40F}" destId="{335DC9C1-F585-4839-B10D-40923897925E}" srcOrd="10" destOrd="0" presId="urn:microsoft.com/office/officeart/2005/8/layout/list1"/>
    <dgm:cxn modelId="{1C0650A1-8004-4A7F-9CB4-B2F2D3937AD5}" type="presParOf" srcId="{55DD52CC-D421-413D-8E1C-199814DDA40F}" destId="{42D3955F-E083-4621-AA25-6FE3ED9241B0}" srcOrd="11" destOrd="0" presId="urn:microsoft.com/office/officeart/2005/8/layout/list1"/>
    <dgm:cxn modelId="{655AF741-3C0E-42AE-A108-44690D1D37D8}" type="presParOf" srcId="{55DD52CC-D421-413D-8E1C-199814DDA40F}" destId="{BC1A8CFC-BA91-43C9-BC20-6FC818B3285D}" srcOrd="12" destOrd="0" presId="urn:microsoft.com/office/officeart/2005/8/layout/list1"/>
    <dgm:cxn modelId="{80966190-1DEA-4B35-8B7F-747DCBE7418D}" type="presParOf" srcId="{BC1A8CFC-BA91-43C9-BC20-6FC818B3285D}" destId="{C9FAE35F-5904-4F6D-BDF2-7EE3BA6303D8}" srcOrd="0" destOrd="0" presId="urn:microsoft.com/office/officeart/2005/8/layout/list1"/>
    <dgm:cxn modelId="{86E581AF-04E0-4D4F-B147-FED97DBDB46C}" type="presParOf" srcId="{BC1A8CFC-BA91-43C9-BC20-6FC818B3285D}" destId="{982FB82B-9521-45FC-BC37-C6200309B902}" srcOrd="1" destOrd="0" presId="urn:microsoft.com/office/officeart/2005/8/layout/list1"/>
    <dgm:cxn modelId="{DC39F2A4-CF67-4184-9FBA-4F678AD844B2}" type="presParOf" srcId="{55DD52CC-D421-413D-8E1C-199814DDA40F}" destId="{6924A7BA-65E1-4888-8545-D221BBDF9994}" srcOrd="13" destOrd="0" presId="urn:microsoft.com/office/officeart/2005/8/layout/list1"/>
    <dgm:cxn modelId="{4756220A-07EA-4A4E-800A-DF06C8B470BE}" type="presParOf" srcId="{55DD52CC-D421-413D-8E1C-199814DDA40F}" destId="{7F59BE76-0390-43D8-87D1-B7BF1325AFC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91D037-CD2D-4E22-B30B-4453B76D4213}">
      <dgm:prSet custT="1"/>
      <dgm:spPr/>
      <dgm:t>
        <a:bodyPr/>
        <a:lstStyle/>
        <a:p>
          <a:pPr rtl="0"/>
          <a:r>
            <a:rPr lang="en-US" sz="2400"/>
            <a:t>Changes to or within the financial reporting entity</a:t>
          </a:r>
          <a:endParaRPr lang="en-US" sz="2400" dirty="0"/>
        </a:p>
      </dgm:t>
    </dgm:pt>
    <dgm:pt modelId="{BA341172-68A8-4261-994B-89CD70D3DF69}" type="parTrans" cxnId="{F234F985-1FE0-4180-A325-D224091B1E71}">
      <dgm:prSet/>
      <dgm:spPr/>
      <dgm:t>
        <a:bodyPr/>
        <a:lstStyle/>
        <a:p>
          <a:endParaRPr lang="en-US" sz="2000"/>
        </a:p>
      </dgm:t>
    </dgm:pt>
    <dgm:pt modelId="{F2589DBA-A07F-4C01-9A93-E7D1EBBFB910}" type="sibTrans" cxnId="{F234F985-1FE0-4180-A325-D224091B1E71}">
      <dgm:prSet/>
      <dgm:spPr/>
      <dgm:t>
        <a:bodyPr/>
        <a:lstStyle/>
        <a:p>
          <a:endParaRPr lang="en-US" sz="2000"/>
        </a:p>
      </dgm:t>
    </dgm:pt>
    <dgm:pt modelId="{B60C9B07-3779-4BBE-B6F9-0DDDAF3B3082}">
      <dgm:prSet custT="1"/>
      <dgm:spPr/>
      <dgm:t>
        <a:bodyPr/>
        <a:lstStyle/>
        <a:p>
          <a:pPr rtl="0"/>
          <a:r>
            <a:rPr lang="en-US" sz="2400" dirty="0"/>
            <a:t>Error correction</a:t>
          </a:r>
        </a:p>
      </dgm:t>
    </dgm:pt>
    <dgm:pt modelId="{FA01524B-033F-4DB9-8FE9-27F52EB2A61A}" type="parTrans" cxnId="{09673AC2-2BC5-42C0-B994-45BDA2FE54C8}">
      <dgm:prSet/>
      <dgm:spPr/>
      <dgm:t>
        <a:bodyPr/>
        <a:lstStyle/>
        <a:p>
          <a:endParaRPr lang="en-US" sz="2000"/>
        </a:p>
      </dgm:t>
    </dgm:pt>
    <dgm:pt modelId="{8F3AA523-532A-445C-92EE-D8D53217B1AB}" type="sibTrans" cxnId="{09673AC2-2BC5-42C0-B994-45BDA2FE54C8}">
      <dgm:prSet/>
      <dgm:spPr/>
      <dgm:t>
        <a:bodyPr/>
        <a:lstStyle/>
        <a:p>
          <a:endParaRPr lang="en-US" sz="2000"/>
        </a:p>
      </dgm:t>
    </dgm:pt>
    <dgm:pt modelId="{049B258F-81E1-48DE-9737-A0231D0DC324}">
      <dgm:prSet custT="1"/>
      <dgm:spPr/>
      <dgm:t>
        <a:bodyPr/>
        <a:lstStyle/>
        <a:p>
          <a:pPr rtl="0"/>
          <a:r>
            <a:rPr lang="en-US" sz="2000" dirty="0"/>
            <a:t>Change from blended to discrete presentation (Column A of the sample note)</a:t>
          </a:r>
        </a:p>
      </dgm:t>
    </dgm:pt>
    <dgm:pt modelId="{57BBCDE6-94AF-4EF3-88FC-D8BCC2701E9D}" type="parTrans" cxnId="{4BCF68C3-1E0C-4B4C-9E54-00618989CD82}">
      <dgm:prSet/>
      <dgm:spPr/>
      <dgm:t>
        <a:bodyPr/>
        <a:lstStyle/>
        <a:p>
          <a:endParaRPr lang="en-US"/>
        </a:p>
      </dgm:t>
    </dgm:pt>
    <dgm:pt modelId="{5B307007-8102-4284-9C36-7E6EA23D2F3B}" type="sibTrans" cxnId="{4BCF68C3-1E0C-4B4C-9E54-00618989CD82}">
      <dgm:prSet/>
      <dgm:spPr/>
      <dgm:t>
        <a:bodyPr/>
        <a:lstStyle/>
        <a:p>
          <a:endParaRPr lang="en-US"/>
        </a:p>
      </dgm:t>
    </dgm:pt>
    <dgm:pt modelId="{F984F011-C9A3-46C1-9D0D-E5593668CC8D}">
      <dgm:prSet custT="1"/>
      <dgm:spPr/>
      <dgm:t>
        <a:bodyPr/>
        <a:lstStyle/>
        <a:p>
          <a:pPr rtl="0"/>
          <a:r>
            <a:rPr lang="en-US" sz="2000" dirty="0"/>
            <a:t>Addition of a discretely presented component unit (Column B)</a:t>
          </a:r>
        </a:p>
      </dgm:t>
    </dgm:pt>
    <dgm:pt modelId="{2684B3BE-74D7-4A20-A078-BE40E032D1EF}" type="parTrans" cxnId="{03697673-C328-4644-B039-ACB7C9924CB9}">
      <dgm:prSet/>
      <dgm:spPr/>
      <dgm:t>
        <a:bodyPr/>
        <a:lstStyle/>
        <a:p>
          <a:endParaRPr lang="en-US"/>
        </a:p>
      </dgm:t>
    </dgm:pt>
    <dgm:pt modelId="{2F3E86A9-1EEE-4A00-97F9-52CF8443E0B5}" type="sibTrans" cxnId="{03697673-C328-4644-B039-ACB7C9924CB9}">
      <dgm:prSet/>
      <dgm:spPr/>
      <dgm:t>
        <a:bodyPr/>
        <a:lstStyle/>
        <a:p>
          <a:endParaRPr lang="en-US"/>
        </a:p>
      </dgm:t>
    </dgm:pt>
    <dgm:pt modelId="{0669215F-8F1B-4B27-94FF-001FCF3751F4}">
      <dgm:prSet custT="1"/>
      <dgm:spPr/>
      <dgm:t>
        <a:bodyPr/>
        <a:lstStyle/>
        <a:p>
          <a:pPr rtl="0"/>
          <a:r>
            <a:rPr lang="en-US" sz="2000" dirty="0"/>
            <a:t>Contributed capital assets were mistakenly not reported in preceding year (Column C)</a:t>
          </a:r>
        </a:p>
      </dgm:t>
    </dgm:pt>
    <dgm:pt modelId="{4B08FA64-E3D3-477D-89EA-71B87879191D}" type="parTrans" cxnId="{AFD9D56A-95FD-4CC3-84F4-1EA2C4C7C3B9}">
      <dgm:prSet/>
      <dgm:spPr/>
      <dgm:t>
        <a:bodyPr/>
        <a:lstStyle/>
        <a:p>
          <a:endParaRPr lang="en-US"/>
        </a:p>
      </dgm:t>
    </dgm:pt>
    <dgm:pt modelId="{9A7A0B86-774C-4EEE-8504-37B8BF84DC1A}" type="sibTrans" cxnId="{AFD9D56A-95FD-4CC3-84F4-1EA2C4C7C3B9}">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2"/>
      <dgm:spPr/>
    </dgm:pt>
    <dgm:pt modelId="{2BDC814D-6689-4754-B622-59EF94CEA7E7}" type="pres">
      <dgm:prSet presAssocID="{0991D037-CD2D-4E22-B30B-4453B76D4213}" presName="parentText" presStyleLbl="node1" presStyleIdx="0" presStyleCnt="2" custScaleX="128889" custScaleY="55794">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0" presStyleCnt="2">
        <dgm:presLayoutVars>
          <dgm:bulletEnabled val="1"/>
        </dgm:presLayoutVars>
      </dgm:prSet>
      <dgm:spPr/>
    </dgm:pt>
    <dgm:pt modelId="{0D30E2D4-AFBA-4119-90D6-D3AFD8D9A2DB}" type="pres">
      <dgm:prSet presAssocID="{F2589DBA-A07F-4C01-9A93-E7D1EBBFB910}" presName="spaceBetweenRectangles" presStyleCnt="0"/>
      <dgm:spPr/>
    </dgm:pt>
    <dgm:pt modelId="{91E19FAE-9C72-4268-B616-6ED9597EB6EF}" type="pres">
      <dgm:prSet presAssocID="{B60C9B07-3779-4BBE-B6F9-0DDDAF3B3082}" presName="parentLin" presStyleCnt="0"/>
      <dgm:spPr/>
    </dgm:pt>
    <dgm:pt modelId="{AF5261FD-B7B9-485F-90AB-9D5854CBB4F9}" type="pres">
      <dgm:prSet presAssocID="{B60C9B07-3779-4BBE-B6F9-0DDDAF3B3082}" presName="parentLeftMargin" presStyleLbl="node1" presStyleIdx="0" presStyleCnt="2"/>
      <dgm:spPr/>
    </dgm:pt>
    <dgm:pt modelId="{71B191FC-1725-4419-9CDF-FF13FF6FB324}" type="pres">
      <dgm:prSet presAssocID="{B60C9B07-3779-4BBE-B6F9-0DDDAF3B3082}" presName="parentText" presStyleLbl="node1" presStyleIdx="1" presStyleCnt="2" custScaleX="129207" custScaleY="43188">
        <dgm:presLayoutVars>
          <dgm:chMax val="0"/>
          <dgm:bulletEnabled val="1"/>
        </dgm:presLayoutVars>
      </dgm:prSet>
      <dgm:spPr/>
    </dgm:pt>
    <dgm:pt modelId="{8B5AFF8E-57DC-4C4A-BBEA-BC3237170E29}" type="pres">
      <dgm:prSet presAssocID="{B60C9B07-3779-4BBE-B6F9-0DDDAF3B3082}" presName="negativeSpace" presStyleCnt="0"/>
      <dgm:spPr/>
    </dgm:pt>
    <dgm:pt modelId="{335DC9C1-F585-4839-B10D-40923897925E}" type="pres">
      <dgm:prSet presAssocID="{B60C9B07-3779-4BBE-B6F9-0DDDAF3B3082}" presName="childText" presStyleLbl="conFgAcc1" presStyleIdx="1" presStyleCnt="2">
        <dgm:presLayoutVars>
          <dgm:bulletEnabled val="1"/>
        </dgm:presLayoutVars>
      </dgm:prSet>
      <dgm:spPr/>
    </dgm:pt>
  </dgm:ptLst>
  <dgm:cxnLst>
    <dgm:cxn modelId="{8E56140B-7723-4999-8526-DDF60759258E}" type="presOf" srcId="{0669215F-8F1B-4B27-94FF-001FCF3751F4}" destId="{335DC9C1-F585-4839-B10D-40923897925E}" srcOrd="0" destOrd="0" presId="urn:microsoft.com/office/officeart/2005/8/layout/list1"/>
    <dgm:cxn modelId="{08732818-ACCF-46D6-85F6-CD6534AC7557}" type="presOf" srcId="{F984F011-C9A3-46C1-9D0D-E5593668CC8D}" destId="{EC03B3BA-E8F3-43F4-989D-440D76EC1A1A}" srcOrd="0" destOrd="1" presId="urn:microsoft.com/office/officeart/2005/8/layout/list1"/>
    <dgm:cxn modelId="{4EB39A1D-34D4-4789-90EB-9EDC32558122}" type="presOf" srcId="{4FA76029-F9AA-4E74-B578-48FA8250699A}" destId="{55DD52CC-D421-413D-8E1C-199814DDA40F}" srcOrd="0" destOrd="0" presId="urn:microsoft.com/office/officeart/2005/8/layout/list1"/>
    <dgm:cxn modelId="{7BF9943D-BFE2-49C7-A68A-A504DF0400DF}" type="presOf" srcId="{049B258F-81E1-48DE-9737-A0231D0DC324}" destId="{EC03B3BA-E8F3-43F4-989D-440D76EC1A1A}" srcOrd="0" destOrd="0" presId="urn:microsoft.com/office/officeart/2005/8/layout/list1"/>
    <dgm:cxn modelId="{AFD9D56A-95FD-4CC3-84F4-1EA2C4C7C3B9}" srcId="{B60C9B07-3779-4BBE-B6F9-0DDDAF3B3082}" destId="{0669215F-8F1B-4B27-94FF-001FCF3751F4}" srcOrd="0" destOrd="0" parTransId="{4B08FA64-E3D3-477D-89EA-71B87879191D}" sibTransId="{9A7A0B86-774C-4EEE-8504-37B8BF84DC1A}"/>
    <dgm:cxn modelId="{1CB31F6E-12F1-467A-A280-3B1BF0069B8E}" type="presOf" srcId="{B60C9B07-3779-4BBE-B6F9-0DDDAF3B3082}" destId="{AF5261FD-B7B9-485F-90AB-9D5854CBB4F9}" srcOrd="0" destOrd="0" presId="urn:microsoft.com/office/officeart/2005/8/layout/list1"/>
    <dgm:cxn modelId="{03697673-C328-4644-B039-ACB7C9924CB9}" srcId="{0991D037-CD2D-4E22-B30B-4453B76D4213}" destId="{F984F011-C9A3-46C1-9D0D-E5593668CC8D}" srcOrd="1" destOrd="0" parTransId="{2684B3BE-74D7-4A20-A078-BE40E032D1EF}" sibTransId="{2F3E86A9-1EEE-4A00-97F9-52CF8443E0B5}"/>
    <dgm:cxn modelId="{F234F985-1FE0-4180-A325-D224091B1E71}" srcId="{4FA76029-F9AA-4E74-B578-48FA8250699A}" destId="{0991D037-CD2D-4E22-B30B-4453B76D4213}" srcOrd="0" destOrd="0" parTransId="{BA341172-68A8-4261-994B-89CD70D3DF69}" sibTransId="{F2589DBA-A07F-4C01-9A93-E7D1EBBFB910}"/>
    <dgm:cxn modelId="{CC15E18B-AC76-49D2-9E57-32DC39F0ACC9}" type="presOf" srcId="{0991D037-CD2D-4E22-B30B-4453B76D4213}" destId="{BA6A0A8D-BB02-459F-9D47-D62019DEF7D2}" srcOrd="0" destOrd="0" presId="urn:microsoft.com/office/officeart/2005/8/layout/list1"/>
    <dgm:cxn modelId="{B2BF76AE-97A3-46F6-A03A-106151344585}" type="presOf" srcId="{B60C9B07-3779-4BBE-B6F9-0DDDAF3B3082}" destId="{71B191FC-1725-4419-9CDF-FF13FF6FB324}" srcOrd="1" destOrd="0" presId="urn:microsoft.com/office/officeart/2005/8/layout/list1"/>
    <dgm:cxn modelId="{09673AC2-2BC5-42C0-B994-45BDA2FE54C8}" srcId="{4FA76029-F9AA-4E74-B578-48FA8250699A}" destId="{B60C9B07-3779-4BBE-B6F9-0DDDAF3B3082}" srcOrd="1" destOrd="0" parTransId="{FA01524B-033F-4DB9-8FE9-27F52EB2A61A}" sibTransId="{8F3AA523-532A-445C-92EE-D8D53217B1AB}"/>
    <dgm:cxn modelId="{4BCF68C3-1E0C-4B4C-9E54-00618989CD82}" srcId="{0991D037-CD2D-4E22-B30B-4453B76D4213}" destId="{049B258F-81E1-48DE-9737-A0231D0DC324}" srcOrd="0" destOrd="0" parTransId="{57BBCDE6-94AF-4EF3-88FC-D8BCC2701E9D}" sibTransId="{5B307007-8102-4284-9C36-7E6EA23D2F3B}"/>
    <dgm:cxn modelId="{BF37B7E0-1201-4745-AEC2-39D8001984D2}" type="presOf" srcId="{0991D037-CD2D-4E22-B30B-4453B76D4213}" destId="{2BDC814D-6689-4754-B622-59EF94CEA7E7}" srcOrd="1" destOrd="0" presId="urn:microsoft.com/office/officeart/2005/8/layout/list1"/>
    <dgm:cxn modelId="{C5FB114A-531D-4F74-95E8-3C7A0B2E36B9}" type="presParOf" srcId="{55DD52CC-D421-413D-8E1C-199814DDA40F}" destId="{52136003-AA1A-4A27-BA8A-EA8074D768E6}" srcOrd="0"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1" destOrd="0" presId="urn:microsoft.com/office/officeart/2005/8/layout/list1"/>
    <dgm:cxn modelId="{3DBC6AE3-FC5B-4803-AD05-3EEFC4F24262}" type="presParOf" srcId="{55DD52CC-D421-413D-8E1C-199814DDA40F}" destId="{EC03B3BA-E8F3-43F4-989D-440D76EC1A1A}" srcOrd="2" destOrd="0" presId="urn:microsoft.com/office/officeart/2005/8/layout/list1"/>
    <dgm:cxn modelId="{DD031E42-B463-43DD-A2CC-19594B8143C2}" type="presParOf" srcId="{55DD52CC-D421-413D-8E1C-199814DDA40F}" destId="{0D30E2D4-AFBA-4119-90D6-D3AFD8D9A2DB}" srcOrd="3" destOrd="0" presId="urn:microsoft.com/office/officeart/2005/8/layout/list1"/>
    <dgm:cxn modelId="{09004659-F721-4FDA-A226-8D35B3AB7828}" type="presParOf" srcId="{55DD52CC-D421-413D-8E1C-199814DDA40F}" destId="{91E19FAE-9C72-4268-B616-6ED9597EB6EF}" srcOrd="4" destOrd="0" presId="urn:microsoft.com/office/officeart/2005/8/layout/list1"/>
    <dgm:cxn modelId="{C5ED1063-3051-4427-968D-068E9836C242}" type="presParOf" srcId="{91E19FAE-9C72-4268-B616-6ED9597EB6EF}" destId="{AF5261FD-B7B9-485F-90AB-9D5854CBB4F9}" srcOrd="0" destOrd="0" presId="urn:microsoft.com/office/officeart/2005/8/layout/list1"/>
    <dgm:cxn modelId="{F92892DF-7B61-4A6B-BF62-BDB4F4C80A15}" type="presParOf" srcId="{91E19FAE-9C72-4268-B616-6ED9597EB6EF}" destId="{71B191FC-1725-4419-9CDF-FF13FF6FB324}" srcOrd="1" destOrd="0" presId="urn:microsoft.com/office/officeart/2005/8/layout/list1"/>
    <dgm:cxn modelId="{302FA3C5-DF4A-426B-871E-3B1D0D283655}" type="presParOf" srcId="{55DD52CC-D421-413D-8E1C-199814DDA40F}" destId="{8B5AFF8E-57DC-4C4A-BBEA-BC3237170E29}" srcOrd="5" destOrd="0" presId="urn:microsoft.com/office/officeart/2005/8/layout/list1"/>
    <dgm:cxn modelId="{634E5409-E419-4827-A8A7-65F7BC712F55}" type="presParOf" srcId="{55DD52CC-D421-413D-8E1C-199814DDA40F}" destId="{335DC9C1-F585-4839-B10D-40923897925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8DF78-9067-46C5-9A52-25E3848DE6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C6575-D939-47F7-8EA1-25FDD6FD57EC}">
      <dgm:prSet custT="1"/>
      <dgm:spPr/>
      <dgm:t>
        <a:bodyPr/>
        <a:lstStyle/>
        <a:p>
          <a:pPr rtl="0"/>
          <a:r>
            <a:rPr lang="en-US" sz="2200"/>
            <a:t>Compensated absences are leave for which employees receive:</a:t>
          </a:r>
        </a:p>
      </dgm:t>
    </dgm:pt>
    <dgm:pt modelId="{547C127A-711C-480A-82CF-50D25BC4CE51}" type="parTrans" cxnId="{33049518-DD67-45DE-8F61-C6C9CA78DA5C}">
      <dgm:prSet/>
      <dgm:spPr/>
      <dgm:t>
        <a:bodyPr/>
        <a:lstStyle/>
        <a:p>
          <a:endParaRPr lang="en-US" sz="7200"/>
        </a:p>
      </dgm:t>
    </dgm:pt>
    <dgm:pt modelId="{FC357C73-E9F4-4858-B3F2-FF66D53E1AE0}" type="sibTrans" cxnId="{33049518-DD67-45DE-8F61-C6C9CA78DA5C}">
      <dgm:prSet/>
      <dgm:spPr/>
      <dgm:t>
        <a:bodyPr/>
        <a:lstStyle/>
        <a:p>
          <a:endParaRPr lang="en-US" sz="7200"/>
        </a:p>
      </dgm:t>
    </dgm:pt>
    <dgm:pt modelId="{E4A4CDA3-B05A-4375-8C29-26C550C5F1ED}">
      <dgm:prSet custT="1"/>
      <dgm:spPr/>
      <dgm:t>
        <a:bodyPr/>
        <a:lstStyle/>
        <a:p>
          <a:pPr rtl="0"/>
          <a:r>
            <a:rPr lang="en-US" sz="2000"/>
            <a:t>Cash when leave is used</a:t>
          </a:r>
        </a:p>
      </dgm:t>
    </dgm:pt>
    <dgm:pt modelId="{74C316F9-79FF-4D0B-A916-90A488FDE011}" type="parTrans" cxnId="{7A603FF0-C6E1-464F-B927-041B64A8A4A1}">
      <dgm:prSet/>
      <dgm:spPr/>
      <dgm:t>
        <a:bodyPr/>
        <a:lstStyle/>
        <a:p>
          <a:endParaRPr lang="en-US" sz="7200"/>
        </a:p>
      </dgm:t>
    </dgm:pt>
    <dgm:pt modelId="{471D9858-0E5C-48F9-BB5A-AC3CDBC6EA3E}" type="sibTrans" cxnId="{7A603FF0-C6E1-464F-B927-041B64A8A4A1}">
      <dgm:prSet/>
      <dgm:spPr/>
      <dgm:t>
        <a:bodyPr/>
        <a:lstStyle/>
        <a:p>
          <a:endParaRPr lang="en-US" sz="7200"/>
        </a:p>
      </dgm:t>
    </dgm:pt>
    <dgm:pt modelId="{8A8D1996-2C66-44A5-A199-8EE353D24915}">
      <dgm:prSet custT="1"/>
      <dgm:spPr/>
      <dgm:t>
        <a:bodyPr/>
        <a:lstStyle/>
        <a:p>
          <a:pPr rtl="0"/>
          <a:r>
            <a:rPr lang="en-US" sz="2200"/>
            <a:t>Payment may occur during or upon termination of employment</a:t>
          </a:r>
        </a:p>
      </dgm:t>
    </dgm:pt>
    <dgm:pt modelId="{B6A4D218-ECFC-4F5D-A292-5EAA44878247}" type="parTrans" cxnId="{1C6CCB1E-D782-4E7B-A070-906B2BE982E1}">
      <dgm:prSet/>
      <dgm:spPr/>
      <dgm:t>
        <a:bodyPr/>
        <a:lstStyle/>
        <a:p>
          <a:endParaRPr lang="en-US" sz="7200"/>
        </a:p>
      </dgm:t>
    </dgm:pt>
    <dgm:pt modelId="{B7720F50-E985-4D88-BFE2-0CC8A80667E1}" type="sibTrans" cxnId="{1C6CCB1E-D782-4E7B-A070-906B2BE982E1}">
      <dgm:prSet/>
      <dgm:spPr/>
      <dgm:t>
        <a:bodyPr/>
        <a:lstStyle/>
        <a:p>
          <a:endParaRPr lang="en-US" sz="7200"/>
        </a:p>
      </dgm:t>
    </dgm:pt>
    <dgm:pt modelId="{B39555E9-73B4-4447-AE37-56A9D8167BD3}">
      <dgm:prSet custT="1"/>
      <dgm:spPr/>
      <dgm:t>
        <a:bodyPr/>
        <a:lstStyle/>
        <a:p>
          <a:pPr rtl="0"/>
          <a:r>
            <a:rPr lang="en-US" sz="2000"/>
            <a:t>Other cash payments, such as upon termination, or</a:t>
          </a:r>
        </a:p>
      </dgm:t>
    </dgm:pt>
    <dgm:pt modelId="{3595A843-54DF-4E36-97EA-E9889311816B}" type="parTrans" cxnId="{157FB067-9D81-4AE2-BBCB-F28841C6B595}">
      <dgm:prSet/>
      <dgm:spPr/>
      <dgm:t>
        <a:bodyPr/>
        <a:lstStyle/>
        <a:p>
          <a:endParaRPr lang="en-US"/>
        </a:p>
      </dgm:t>
    </dgm:pt>
    <dgm:pt modelId="{F34671F7-90AD-4F4A-864D-B2DF0A168CA8}" type="sibTrans" cxnId="{157FB067-9D81-4AE2-BBCB-F28841C6B595}">
      <dgm:prSet/>
      <dgm:spPr/>
      <dgm:t>
        <a:bodyPr/>
        <a:lstStyle/>
        <a:p>
          <a:endParaRPr lang="en-US"/>
        </a:p>
      </dgm:t>
    </dgm:pt>
    <dgm:pt modelId="{B2E774F4-8C09-454B-8B74-6CAE73951677}">
      <dgm:prSet custT="1"/>
      <dgm:spPr/>
      <dgm:t>
        <a:bodyPr/>
        <a:lstStyle/>
        <a:p>
          <a:pPr rtl="0"/>
          <a:r>
            <a:rPr lang="en-US" sz="2000"/>
            <a:t>Noncash settlements</a:t>
          </a:r>
        </a:p>
      </dgm:t>
    </dgm:pt>
    <dgm:pt modelId="{0D6525DD-DBB3-43CC-B0FA-9892BCACFA25}" type="parTrans" cxnId="{366BB71C-AB3F-43F9-BB70-94A654D2F5BD}">
      <dgm:prSet/>
      <dgm:spPr/>
      <dgm:t>
        <a:bodyPr/>
        <a:lstStyle/>
        <a:p>
          <a:endParaRPr lang="en-US"/>
        </a:p>
      </dgm:t>
    </dgm:pt>
    <dgm:pt modelId="{94F227E5-9E18-4892-AC53-30D6BD77041E}" type="sibTrans" cxnId="{366BB71C-AB3F-43F9-BB70-94A654D2F5BD}">
      <dgm:prSet/>
      <dgm:spPr/>
      <dgm:t>
        <a:bodyPr/>
        <a:lstStyle/>
        <a:p>
          <a:endParaRPr lang="en-US"/>
        </a:p>
      </dgm:t>
    </dgm:pt>
    <dgm:pt modelId="{5B2A4C6F-1D0E-492B-AB93-E248107072FF}">
      <dgm:prSet custT="1"/>
      <dgm:spPr/>
      <dgm:t>
        <a:bodyPr/>
        <a:lstStyle/>
        <a:p>
          <a:pPr rtl="0"/>
          <a:r>
            <a:rPr lang="en-US" sz="2200"/>
            <a:t>Liabilities for compensated absences should be recognized for:</a:t>
          </a:r>
        </a:p>
      </dgm:t>
    </dgm:pt>
    <dgm:pt modelId="{841DCBB9-FFF4-4C63-BC3A-120503E802D1}" type="parTrans" cxnId="{98EA97CA-FA1F-484C-A204-F960376CE17D}">
      <dgm:prSet/>
      <dgm:spPr/>
      <dgm:t>
        <a:bodyPr/>
        <a:lstStyle/>
        <a:p>
          <a:endParaRPr lang="en-US"/>
        </a:p>
      </dgm:t>
    </dgm:pt>
    <dgm:pt modelId="{DCFF3EB7-A69D-4494-8504-43F256CF32D3}" type="sibTrans" cxnId="{98EA97CA-FA1F-484C-A204-F960376CE17D}">
      <dgm:prSet/>
      <dgm:spPr/>
      <dgm:t>
        <a:bodyPr/>
        <a:lstStyle/>
        <a:p>
          <a:endParaRPr lang="en-US"/>
        </a:p>
      </dgm:t>
    </dgm:pt>
    <dgm:pt modelId="{DD227B68-8B3B-430A-BC32-723B60288DBD}">
      <dgm:prSet custT="1"/>
      <dgm:spPr/>
      <dgm:t>
        <a:bodyPr/>
        <a:lstStyle/>
        <a:p>
          <a:pPr rtl="0"/>
          <a:r>
            <a:rPr lang="en-US" sz="2000"/>
            <a:t>Leave that has </a:t>
          </a:r>
          <a:r>
            <a:rPr lang="en-US" sz="2000">
              <a:latin typeface="Calibri"/>
            </a:rPr>
            <a:t>not been</a:t>
          </a:r>
          <a:r>
            <a:rPr lang="en-US" sz="2000"/>
            <a:t> used, and</a:t>
          </a:r>
          <a:endParaRPr lang="en-US" sz="2000">
            <a:latin typeface="Calibri"/>
          </a:endParaRPr>
        </a:p>
      </dgm:t>
    </dgm:pt>
    <dgm:pt modelId="{69DF43F8-1C9C-4AF2-B8EC-53695CDAE15B}" type="parTrans" cxnId="{2D31CE1F-01A3-4F51-B348-1D29C7E32008}">
      <dgm:prSet/>
      <dgm:spPr/>
      <dgm:t>
        <a:bodyPr/>
        <a:lstStyle/>
        <a:p>
          <a:endParaRPr lang="en-US"/>
        </a:p>
      </dgm:t>
    </dgm:pt>
    <dgm:pt modelId="{6679470B-F6E9-417E-86B4-7A8220A03E97}" type="sibTrans" cxnId="{2D31CE1F-01A3-4F51-B348-1D29C7E32008}">
      <dgm:prSet/>
      <dgm:spPr/>
      <dgm:t>
        <a:bodyPr/>
        <a:lstStyle/>
        <a:p>
          <a:endParaRPr lang="en-US"/>
        </a:p>
      </dgm:t>
    </dgm:pt>
    <dgm:pt modelId="{F76B9DE2-A10D-459C-B385-EA19EE577839}">
      <dgm:prSet custT="1"/>
      <dgm:spPr/>
      <dgm:t>
        <a:bodyPr/>
        <a:lstStyle/>
        <a:p>
          <a:pPr rtl="0"/>
          <a:r>
            <a:rPr lang="en-US" sz="2000"/>
            <a:t>Leave that has</a:t>
          </a:r>
          <a:r>
            <a:rPr lang="en-US" sz="2000">
              <a:latin typeface="Calibri"/>
            </a:rPr>
            <a:t> been</a:t>
          </a:r>
          <a:r>
            <a:rPr lang="en-US" sz="2000"/>
            <a:t> used but not yet paid or settled</a:t>
          </a:r>
          <a:endParaRPr lang="en-US" sz="2000">
            <a:latin typeface="Calibri"/>
          </a:endParaRPr>
        </a:p>
      </dgm:t>
    </dgm:pt>
    <dgm:pt modelId="{93A9ED49-23F8-422E-945C-ACA9274C7516}" type="parTrans" cxnId="{6EA7CAF3-9E98-4F06-AF80-9A76189430CF}">
      <dgm:prSet/>
      <dgm:spPr/>
      <dgm:t>
        <a:bodyPr/>
        <a:lstStyle/>
        <a:p>
          <a:endParaRPr lang="en-US"/>
        </a:p>
      </dgm:t>
    </dgm:pt>
    <dgm:pt modelId="{85994595-D92C-4494-951B-1E5245921402}" type="sibTrans" cxnId="{6EA7CAF3-9E98-4F06-AF80-9A76189430CF}">
      <dgm:prSet/>
      <dgm:spPr/>
      <dgm:t>
        <a:bodyPr/>
        <a:lstStyle/>
        <a:p>
          <a:endParaRPr lang="en-US"/>
        </a:p>
      </dgm:t>
    </dgm:pt>
    <dgm:pt modelId="{08D8C84E-35E1-43E3-B17E-707252F258F8}">
      <dgm:prSet custT="1"/>
      <dgm:spPr/>
      <dgm:t>
        <a:bodyPr/>
        <a:lstStyle/>
        <a:p>
          <a:pPr rtl="0"/>
          <a:r>
            <a:rPr lang="en-US" sz="2000"/>
            <a:t>Both should include applicable salary-related payments</a:t>
          </a:r>
        </a:p>
      </dgm:t>
    </dgm:pt>
    <dgm:pt modelId="{A448DF50-0F72-4F6A-A675-C09CF16F4027}" type="parTrans" cxnId="{9CF3B490-1228-4F07-931F-490F2F02A537}">
      <dgm:prSet/>
      <dgm:spPr/>
      <dgm:t>
        <a:bodyPr/>
        <a:lstStyle/>
        <a:p>
          <a:endParaRPr lang="en-US"/>
        </a:p>
      </dgm:t>
    </dgm:pt>
    <dgm:pt modelId="{217BCA2E-08BC-44B6-B258-738A94C18D53}" type="sibTrans" cxnId="{9CF3B490-1228-4F07-931F-490F2F02A537}">
      <dgm:prSet/>
      <dgm:spPr/>
      <dgm:t>
        <a:bodyPr/>
        <a:lstStyle/>
        <a:p>
          <a:endParaRPr lang="en-US"/>
        </a:p>
      </dgm:t>
    </dgm:pt>
    <dgm:pt modelId="{9AC6C98A-4A32-4942-A8CC-33A79900ACBF}" type="pres">
      <dgm:prSet presAssocID="{1978DF78-9067-46C5-9A52-25E3848DE688}" presName="linear" presStyleCnt="0">
        <dgm:presLayoutVars>
          <dgm:dir/>
          <dgm:animLvl val="lvl"/>
          <dgm:resizeHandles val="exact"/>
        </dgm:presLayoutVars>
      </dgm:prSet>
      <dgm:spPr/>
    </dgm:pt>
    <dgm:pt modelId="{CD17BC28-22F4-445F-ADDC-06F4AE963F40}" type="pres">
      <dgm:prSet presAssocID="{800C6575-D939-47F7-8EA1-25FDD6FD57EC}" presName="parentLin" presStyleCnt="0"/>
      <dgm:spPr/>
    </dgm:pt>
    <dgm:pt modelId="{D42973CA-2DD4-493D-8EA0-9DF1CFEF62E6}" type="pres">
      <dgm:prSet presAssocID="{800C6575-D939-47F7-8EA1-25FDD6FD57EC}" presName="parentLeftMargin" presStyleLbl="node1" presStyleIdx="0" presStyleCnt="3"/>
      <dgm:spPr/>
    </dgm:pt>
    <dgm:pt modelId="{9918A6AD-41DE-475E-8A20-5EBFCFA9624A}" type="pres">
      <dgm:prSet presAssocID="{800C6575-D939-47F7-8EA1-25FDD6FD57EC}" presName="parentText" presStyleLbl="node1" presStyleIdx="0" presStyleCnt="3" custScaleX="128889">
        <dgm:presLayoutVars>
          <dgm:chMax val="0"/>
          <dgm:bulletEnabled val="1"/>
        </dgm:presLayoutVars>
      </dgm:prSet>
      <dgm:spPr/>
    </dgm:pt>
    <dgm:pt modelId="{AD9D9B8C-4374-4880-89C6-414D3A1F1E21}" type="pres">
      <dgm:prSet presAssocID="{800C6575-D939-47F7-8EA1-25FDD6FD57EC}" presName="negativeSpace" presStyleCnt="0"/>
      <dgm:spPr/>
    </dgm:pt>
    <dgm:pt modelId="{5E3C02B4-1634-45F2-93E3-57A8A545F3B2}" type="pres">
      <dgm:prSet presAssocID="{800C6575-D939-47F7-8EA1-25FDD6FD57EC}" presName="childText" presStyleLbl="conFgAcc1" presStyleIdx="0" presStyleCnt="3">
        <dgm:presLayoutVars>
          <dgm:bulletEnabled val="1"/>
        </dgm:presLayoutVars>
      </dgm:prSet>
      <dgm:spPr/>
    </dgm:pt>
    <dgm:pt modelId="{74470D0F-88D0-49DE-920C-BC54E8C09B95}" type="pres">
      <dgm:prSet presAssocID="{FC357C73-E9F4-4858-B3F2-FF66D53E1AE0}" presName="spaceBetweenRectangles" presStyleCnt="0"/>
      <dgm:spPr/>
    </dgm:pt>
    <dgm:pt modelId="{5675D450-3085-4AD2-B40F-1255C9CF4775}" type="pres">
      <dgm:prSet presAssocID="{8A8D1996-2C66-44A5-A199-8EE353D24915}" presName="parentLin" presStyleCnt="0"/>
      <dgm:spPr/>
    </dgm:pt>
    <dgm:pt modelId="{32A52A44-0854-4D75-9E3A-96033E21864A}" type="pres">
      <dgm:prSet presAssocID="{8A8D1996-2C66-44A5-A199-8EE353D24915}" presName="parentLeftMargin" presStyleLbl="node1" presStyleIdx="0" presStyleCnt="3"/>
      <dgm:spPr/>
    </dgm:pt>
    <dgm:pt modelId="{C3E13CD4-B1DA-408B-ABA5-026ADDF48D64}" type="pres">
      <dgm:prSet presAssocID="{8A8D1996-2C66-44A5-A199-8EE353D24915}" presName="parentText" presStyleLbl="node1" presStyleIdx="1" presStyleCnt="3" custScaleX="128889">
        <dgm:presLayoutVars>
          <dgm:chMax val="0"/>
          <dgm:bulletEnabled val="1"/>
        </dgm:presLayoutVars>
      </dgm:prSet>
      <dgm:spPr/>
    </dgm:pt>
    <dgm:pt modelId="{1CB81C80-14E8-45A0-8E51-B40A015B168A}" type="pres">
      <dgm:prSet presAssocID="{8A8D1996-2C66-44A5-A199-8EE353D24915}" presName="negativeSpace" presStyleCnt="0"/>
      <dgm:spPr/>
    </dgm:pt>
    <dgm:pt modelId="{A5F337FC-C6DE-473A-A8F2-7094FA81C625}" type="pres">
      <dgm:prSet presAssocID="{8A8D1996-2C66-44A5-A199-8EE353D24915}" presName="childText" presStyleLbl="conFgAcc1" presStyleIdx="1" presStyleCnt="3">
        <dgm:presLayoutVars>
          <dgm:bulletEnabled val="1"/>
        </dgm:presLayoutVars>
      </dgm:prSet>
      <dgm:spPr/>
    </dgm:pt>
    <dgm:pt modelId="{796FBFF9-2EF6-47DB-91A8-26746BDE0A9D}" type="pres">
      <dgm:prSet presAssocID="{B7720F50-E985-4D88-BFE2-0CC8A80667E1}" presName="spaceBetweenRectangles" presStyleCnt="0"/>
      <dgm:spPr/>
    </dgm:pt>
    <dgm:pt modelId="{43BDF166-3B1F-45A5-BAFE-BB79D3CE343C}" type="pres">
      <dgm:prSet presAssocID="{5B2A4C6F-1D0E-492B-AB93-E248107072FF}" presName="parentLin" presStyleCnt="0"/>
      <dgm:spPr/>
    </dgm:pt>
    <dgm:pt modelId="{0296A03A-A119-4859-B648-4E03A06D6859}" type="pres">
      <dgm:prSet presAssocID="{5B2A4C6F-1D0E-492B-AB93-E248107072FF}" presName="parentLeftMargin" presStyleLbl="node1" presStyleIdx="1" presStyleCnt="3"/>
      <dgm:spPr/>
    </dgm:pt>
    <dgm:pt modelId="{91E18730-4F36-48AE-B141-35C28921AA36}" type="pres">
      <dgm:prSet presAssocID="{5B2A4C6F-1D0E-492B-AB93-E248107072FF}" presName="parentText" presStyleLbl="node1" presStyleIdx="2" presStyleCnt="3" custScaleX="128571">
        <dgm:presLayoutVars>
          <dgm:chMax val="0"/>
          <dgm:bulletEnabled val="1"/>
        </dgm:presLayoutVars>
      </dgm:prSet>
      <dgm:spPr/>
    </dgm:pt>
    <dgm:pt modelId="{906CDF2B-2EB5-4092-8612-1E8D76398913}" type="pres">
      <dgm:prSet presAssocID="{5B2A4C6F-1D0E-492B-AB93-E248107072FF}" presName="negativeSpace" presStyleCnt="0"/>
      <dgm:spPr/>
    </dgm:pt>
    <dgm:pt modelId="{C1C28262-8E51-4285-9EF5-AE904ABAB1FC}" type="pres">
      <dgm:prSet presAssocID="{5B2A4C6F-1D0E-492B-AB93-E248107072FF}" presName="childText" presStyleLbl="conFgAcc1" presStyleIdx="2" presStyleCnt="3">
        <dgm:presLayoutVars>
          <dgm:bulletEnabled val="1"/>
        </dgm:presLayoutVars>
      </dgm:prSet>
      <dgm:spPr/>
    </dgm:pt>
  </dgm:ptLst>
  <dgm:cxnLst>
    <dgm:cxn modelId="{1B33C613-8C27-44E3-BB51-45F7EFFCFB2D}" type="presOf" srcId="{1978DF78-9067-46C5-9A52-25E3848DE688}" destId="{9AC6C98A-4A32-4942-A8CC-33A79900ACBF}" srcOrd="0" destOrd="0" presId="urn:microsoft.com/office/officeart/2005/8/layout/list1"/>
    <dgm:cxn modelId="{33049518-DD67-45DE-8F61-C6C9CA78DA5C}" srcId="{1978DF78-9067-46C5-9A52-25E3848DE688}" destId="{800C6575-D939-47F7-8EA1-25FDD6FD57EC}" srcOrd="0" destOrd="0" parTransId="{547C127A-711C-480A-82CF-50D25BC4CE51}" sibTransId="{FC357C73-E9F4-4858-B3F2-FF66D53E1AE0}"/>
    <dgm:cxn modelId="{366BB71C-AB3F-43F9-BB70-94A654D2F5BD}" srcId="{800C6575-D939-47F7-8EA1-25FDD6FD57EC}" destId="{B2E774F4-8C09-454B-8B74-6CAE73951677}" srcOrd="2" destOrd="0" parTransId="{0D6525DD-DBB3-43CC-B0FA-9892BCACFA25}" sibTransId="{94F227E5-9E18-4892-AC53-30D6BD77041E}"/>
    <dgm:cxn modelId="{1C6CCB1E-D782-4E7B-A070-906B2BE982E1}" srcId="{1978DF78-9067-46C5-9A52-25E3848DE688}" destId="{8A8D1996-2C66-44A5-A199-8EE353D24915}" srcOrd="1" destOrd="0" parTransId="{B6A4D218-ECFC-4F5D-A292-5EAA44878247}" sibTransId="{B7720F50-E985-4D88-BFE2-0CC8A80667E1}"/>
    <dgm:cxn modelId="{2D31CE1F-01A3-4F51-B348-1D29C7E32008}" srcId="{5B2A4C6F-1D0E-492B-AB93-E248107072FF}" destId="{DD227B68-8B3B-430A-BC32-723B60288DBD}" srcOrd="0" destOrd="0" parTransId="{69DF43F8-1C9C-4AF2-B8EC-53695CDAE15B}" sibTransId="{6679470B-F6E9-417E-86B4-7A8220A03E97}"/>
    <dgm:cxn modelId="{6E5A682B-BF7E-4BAE-BD22-57E3CB0AF83E}" type="presOf" srcId="{800C6575-D939-47F7-8EA1-25FDD6FD57EC}" destId="{9918A6AD-41DE-475E-8A20-5EBFCFA9624A}" srcOrd="1" destOrd="0" presId="urn:microsoft.com/office/officeart/2005/8/layout/list1"/>
    <dgm:cxn modelId="{157FB067-9D81-4AE2-BBCB-F28841C6B595}" srcId="{800C6575-D939-47F7-8EA1-25FDD6FD57EC}" destId="{B39555E9-73B4-4447-AE37-56A9D8167BD3}" srcOrd="1" destOrd="0" parTransId="{3595A843-54DF-4E36-97EA-E9889311816B}" sibTransId="{F34671F7-90AD-4F4A-864D-B2DF0A168CA8}"/>
    <dgm:cxn modelId="{9580B074-09EA-40EC-A3F4-04D23372361C}" type="presOf" srcId="{B39555E9-73B4-4447-AE37-56A9D8167BD3}" destId="{5E3C02B4-1634-45F2-93E3-57A8A545F3B2}" srcOrd="0" destOrd="1" presId="urn:microsoft.com/office/officeart/2005/8/layout/list1"/>
    <dgm:cxn modelId="{DF146757-8118-497B-AFA3-52EBB4EA4A73}" type="presOf" srcId="{DD227B68-8B3B-430A-BC32-723B60288DBD}" destId="{C1C28262-8E51-4285-9EF5-AE904ABAB1FC}" srcOrd="0" destOrd="0" presId="urn:microsoft.com/office/officeart/2005/8/layout/list1"/>
    <dgm:cxn modelId="{26B5127C-40DC-4751-A506-9505F3CE90D9}" type="presOf" srcId="{E4A4CDA3-B05A-4375-8C29-26C550C5F1ED}" destId="{5E3C02B4-1634-45F2-93E3-57A8A545F3B2}" srcOrd="0" destOrd="0" presId="urn:microsoft.com/office/officeart/2005/8/layout/list1"/>
    <dgm:cxn modelId="{5E0B4381-F7BF-4955-8BE6-81C22B0C3597}" type="presOf" srcId="{8A8D1996-2C66-44A5-A199-8EE353D24915}" destId="{32A52A44-0854-4D75-9E3A-96033E21864A}" srcOrd="0" destOrd="0" presId="urn:microsoft.com/office/officeart/2005/8/layout/list1"/>
    <dgm:cxn modelId="{1666AA82-3CCA-4386-A19F-9790A1DF80A6}" type="presOf" srcId="{F76B9DE2-A10D-459C-B385-EA19EE577839}" destId="{C1C28262-8E51-4285-9EF5-AE904ABAB1FC}" srcOrd="0" destOrd="1" presId="urn:microsoft.com/office/officeart/2005/8/layout/list1"/>
    <dgm:cxn modelId="{9CF3B490-1228-4F07-931F-490F2F02A537}" srcId="{5B2A4C6F-1D0E-492B-AB93-E248107072FF}" destId="{08D8C84E-35E1-43E3-B17E-707252F258F8}" srcOrd="2" destOrd="0" parTransId="{A448DF50-0F72-4F6A-A675-C09CF16F4027}" sibTransId="{217BCA2E-08BC-44B6-B258-738A94C18D53}"/>
    <dgm:cxn modelId="{9B8B9696-7A74-43E8-99DF-213467712785}" type="presOf" srcId="{08D8C84E-35E1-43E3-B17E-707252F258F8}" destId="{C1C28262-8E51-4285-9EF5-AE904ABAB1FC}" srcOrd="0" destOrd="2" presId="urn:microsoft.com/office/officeart/2005/8/layout/list1"/>
    <dgm:cxn modelId="{B9DBC9B9-3B2A-48DE-A4EA-8163925A64EC}" type="presOf" srcId="{8A8D1996-2C66-44A5-A199-8EE353D24915}" destId="{C3E13CD4-B1DA-408B-ABA5-026ADDF48D64}" srcOrd="1" destOrd="0" presId="urn:microsoft.com/office/officeart/2005/8/layout/list1"/>
    <dgm:cxn modelId="{7F3C22BA-CF02-4D4C-A5E8-509438D05B3A}" type="presOf" srcId="{800C6575-D939-47F7-8EA1-25FDD6FD57EC}" destId="{D42973CA-2DD4-493D-8EA0-9DF1CFEF62E6}" srcOrd="0" destOrd="0" presId="urn:microsoft.com/office/officeart/2005/8/layout/list1"/>
    <dgm:cxn modelId="{69A0B3C5-2447-457B-8526-61698F170109}" type="presOf" srcId="{5B2A4C6F-1D0E-492B-AB93-E248107072FF}" destId="{0296A03A-A119-4859-B648-4E03A06D6859}" srcOrd="0" destOrd="0" presId="urn:microsoft.com/office/officeart/2005/8/layout/list1"/>
    <dgm:cxn modelId="{98EA97CA-FA1F-484C-A204-F960376CE17D}" srcId="{1978DF78-9067-46C5-9A52-25E3848DE688}" destId="{5B2A4C6F-1D0E-492B-AB93-E248107072FF}" srcOrd="2" destOrd="0" parTransId="{841DCBB9-FFF4-4C63-BC3A-120503E802D1}" sibTransId="{DCFF3EB7-A69D-4494-8504-43F256CF32D3}"/>
    <dgm:cxn modelId="{C3DCF4D9-2E38-4F4A-9F09-CAA3859FBC1C}" type="presOf" srcId="{5B2A4C6F-1D0E-492B-AB93-E248107072FF}" destId="{91E18730-4F36-48AE-B141-35C28921AA36}" srcOrd="1" destOrd="0" presId="urn:microsoft.com/office/officeart/2005/8/layout/list1"/>
    <dgm:cxn modelId="{7A603FF0-C6E1-464F-B927-041B64A8A4A1}" srcId="{800C6575-D939-47F7-8EA1-25FDD6FD57EC}" destId="{E4A4CDA3-B05A-4375-8C29-26C550C5F1ED}" srcOrd="0" destOrd="0" parTransId="{74C316F9-79FF-4D0B-A916-90A488FDE011}" sibTransId="{471D9858-0E5C-48F9-BB5A-AC3CDBC6EA3E}"/>
    <dgm:cxn modelId="{6EA7CAF3-9E98-4F06-AF80-9A76189430CF}" srcId="{5B2A4C6F-1D0E-492B-AB93-E248107072FF}" destId="{F76B9DE2-A10D-459C-B385-EA19EE577839}" srcOrd="1" destOrd="0" parTransId="{93A9ED49-23F8-422E-945C-ACA9274C7516}" sibTransId="{85994595-D92C-4494-951B-1E5245921402}"/>
    <dgm:cxn modelId="{CB307FF7-4F04-4772-80B2-674AB09316F8}" type="presOf" srcId="{B2E774F4-8C09-454B-8B74-6CAE73951677}" destId="{5E3C02B4-1634-45F2-93E3-57A8A545F3B2}" srcOrd="0" destOrd="2" presId="urn:microsoft.com/office/officeart/2005/8/layout/list1"/>
    <dgm:cxn modelId="{AB4EA2E4-1D64-44E5-AF4D-43D4B3DD484A}" type="presParOf" srcId="{9AC6C98A-4A32-4942-A8CC-33A79900ACBF}" destId="{CD17BC28-22F4-445F-ADDC-06F4AE963F40}" srcOrd="0" destOrd="0" presId="urn:microsoft.com/office/officeart/2005/8/layout/list1"/>
    <dgm:cxn modelId="{AEA6B5A3-9024-49C0-89C8-A6C1846DB6B4}" type="presParOf" srcId="{CD17BC28-22F4-445F-ADDC-06F4AE963F40}" destId="{D42973CA-2DD4-493D-8EA0-9DF1CFEF62E6}" srcOrd="0" destOrd="0" presId="urn:microsoft.com/office/officeart/2005/8/layout/list1"/>
    <dgm:cxn modelId="{91B7FBB3-992B-4A9D-96C9-DD4A870A6987}" type="presParOf" srcId="{CD17BC28-22F4-445F-ADDC-06F4AE963F40}" destId="{9918A6AD-41DE-475E-8A20-5EBFCFA9624A}" srcOrd="1" destOrd="0" presId="urn:microsoft.com/office/officeart/2005/8/layout/list1"/>
    <dgm:cxn modelId="{C4B68597-0EBA-43B9-B8AC-C3D4B76A23C0}" type="presParOf" srcId="{9AC6C98A-4A32-4942-A8CC-33A79900ACBF}" destId="{AD9D9B8C-4374-4880-89C6-414D3A1F1E21}" srcOrd="1" destOrd="0" presId="urn:microsoft.com/office/officeart/2005/8/layout/list1"/>
    <dgm:cxn modelId="{8C4C892C-1D0D-48C7-B3E3-8CBC359C546A}" type="presParOf" srcId="{9AC6C98A-4A32-4942-A8CC-33A79900ACBF}" destId="{5E3C02B4-1634-45F2-93E3-57A8A545F3B2}" srcOrd="2" destOrd="0" presId="urn:microsoft.com/office/officeart/2005/8/layout/list1"/>
    <dgm:cxn modelId="{60BFAEEE-B6C0-47BD-9F7D-2E31E86949F1}" type="presParOf" srcId="{9AC6C98A-4A32-4942-A8CC-33A79900ACBF}" destId="{74470D0F-88D0-49DE-920C-BC54E8C09B95}" srcOrd="3" destOrd="0" presId="urn:microsoft.com/office/officeart/2005/8/layout/list1"/>
    <dgm:cxn modelId="{66F25D5C-95FB-4E02-A293-01FC58E955CF}" type="presParOf" srcId="{9AC6C98A-4A32-4942-A8CC-33A79900ACBF}" destId="{5675D450-3085-4AD2-B40F-1255C9CF4775}" srcOrd="4" destOrd="0" presId="urn:microsoft.com/office/officeart/2005/8/layout/list1"/>
    <dgm:cxn modelId="{7992D865-6F49-4A06-B718-3B51E4CC7533}" type="presParOf" srcId="{5675D450-3085-4AD2-B40F-1255C9CF4775}" destId="{32A52A44-0854-4D75-9E3A-96033E21864A}" srcOrd="0" destOrd="0" presId="urn:microsoft.com/office/officeart/2005/8/layout/list1"/>
    <dgm:cxn modelId="{522E38C1-E967-4D41-AE09-19EE4FC49AA4}" type="presParOf" srcId="{5675D450-3085-4AD2-B40F-1255C9CF4775}" destId="{C3E13CD4-B1DA-408B-ABA5-026ADDF48D64}" srcOrd="1" destOrd="0" presId="urn:microsoft.com/office/officeart/2005/8/layout/list1"/>
    <dgm:cxn modelId="{10167E7A-A2D8-4459-8DEC-610EF9A880C6}" type="presParOf" srcId="{9AC6C98A-4A32-4942-A8CC-33A79900ACBF}" destId="{1CB81C80-14E8-45A0-8E51-B40A015B168A}" srcOrd="5" destOrd="0" presId="urn:microsoft.com/office/officeart/2005/8/layout/list1"/>
    <dgm:cxn modelId="{F48B5211-99B7-4C9D-9666-5362FD80372E}" type="presParOf" srcId="{9AC6C98A-4A32-4942-A8CC-33A79900ACBF}" destId="{A5F337FC-C6DE-473A-A8F2-7094FA81C625}" srcOrd="6" destOrd="0" presId="urn:microsoft.com/office/officeart/2005/8/layout/list1"/>
    <dgm:cxn modelId="{8F9D4E69-271C-4017-A5A3-1A64564E57D4}" type="presParOf" srcId="{9AC6C98A-4A32-4942-A8CC-33A79900ACBF}" destId="{796FBFF9-2EF6-47DB-91A8-26746BDE0A9D}" srcOrd="7" destOrd="0" presId="urn:microsoft.com/office/officeart/2005/8/layout/list1"/>
    <dgm:cxn modelId="{A528D79E-2839-47E2-8D28-0C96562B3046}" type="presParOf" srcId="{9AC6C98A-4A32-4942-A8CC-33A79900ACBF}" destId="{43BDF166-3B1F-45A5-BAFE-BB79D3CE343C}" srcOrd="8" destOrd="0" presId="urn:microsoft.com/office/officeart/2005/8/layout/list1"/>
    <dgm:cxn modelId="{209A8004-C4C7-4A73-89A1-AC0BB4D4BDB2}" type="presParOf" srcId="{43BDF166-3B1F-45A5-BAFE-BB79D3CE343C}" destId="{0296A03A-A119-4859-B648-4E03A06D6859}" srcOrd="0" destOrd="0" presId="urn:microsoft.com/office/officeart/2005/8/layout/list1"/>
    <dgm:cxn modelId="{0BF4032B-1693-41FC-9C18-E10CA5FCEED8}" type="presParOf" srcId="{43BDF166-3B1F-45A5-BAFE-BB79D3CE343C}" destId="{91E18730-4F36-48AE-B141-35C28921AA36}" srcOrd="1" destOrd="0" presId="urn:microsoft.com/office/officeart/2005/8/layout/list1"/>
    <dgm:cxn modelId="{4733EE86-694F-4038-8C76-5F84EABE7D38}" type="presParOf" srcId="{9AC6C98A-4A32-4942-A8CC-33A79900ACBF}" destId="{906CDF2B-2EB5-4092-8612-1E8D76398913}" srcOrd="9" destOrd="0" presId="urn:microsoft.com/office/officeart/2005/8/layout/list1"/>
    <dgm:cxn modelId="{A4752C62-4174-4795-9C26-D7CBC3730A06}" type="presParOf" srcId="{9AC6C98A-4A32-4942-A8CC-33A79900ACBF}" destId="{C1C28262-8E51-4285-9EF5-AE904ABAB1F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91D037-CD2D-4E22-B30B-4453B76D4213}">
      <dgm:prSet custT="1"/>
      <dgm:spPr/>
      <dgm:t>
        <a:bodyPr/>
        <a:lstStyle/>
        <a:p>
          <a:pPr rtl="0"/>
          <a:r>
            <a:rPr lang="en-US" sz="2000" dirty="0"/>
            <a:t>Changes in accounting principle, changes to or within the financial reporting entity, and error corrections that are shown in the financial statements should be adjusted or restated for the same years in RSI and SI</a:t>
          </a:r>
        </a:p>
      </dgm:t>
    </dgm:pt>
    <dgm:pt modelId="{BA341172-68A8-4261-994B-89CD70D3DF69}" type="parTrans" cxnId="{F234F985-1FE0-4180-A325-D224091B1E71}">
      <dgm:prSet/>
      <dgm:spPr/>
      <dgm:t>
        <a:bodyPr/>
        <a:lstStyle/>
        <a:p>
          <a:endParaRPr lang="en-US" sz="2000"/>
        </a:p>
      </dgm:t>
    </dgm:pt>
    <dgm:pt modelId="{F2589DBA-A07F-4C01-9A93-E7D1EBBFB910}" type="sibTrans" cxnId="{F234F985-1FE0-4180-A325-D224091B1E71}">
      <dgm:prSet/>
      <dgm:spPr/>
      <dgm:t>
        <a:bodyPr/>
        <a:lstStyle/>
        <a:p>
          <a:endParaRPr lang="en-US" sz="2000"/>
        </a:p>
      </dgm:t>
    </dgm:pt>
    <dgm:pt modelId="{B60C9B07-3779-4BBE-B6F9-0DDDAF3B3082}">
      <dgm:prSet custT="1"/>
      <dgm:spPr/>
      <dgm:t>
        <a:bodyPr/>
        <a:lstStyle/>
        <a:p>
          <a:pPr rtl="0"/>
          <a:r>
            <a:rPr lang="en-US" sz="2000" dirty="0"/>
            <a:t>For information in years prior to those in the financial statements:</a:t>
          </a:r>
        </a:p>
      </dgm:t>
    </dgm:pt>
    <dgm:pt modelId="{FA01524B-033F-4DB9-8FE9-27F52EB2A61A}" type="parTrans" cxnId="{09673AC2-2BC5-42C0-B994-45BDA2FE54C8}">
      <dgm:prSet/>
      <dgm:spPr/>
      <dgm:t>
        <a:bodyPr/>
        <a:lstStyle/>
        <a:p>
          <a:endParaRPr lang="en-US" sz="2000"/>
        </a:p>
      </dgm:t>
    </dgm:pt>
    <dgm:pt modelId="{8F3AA523-532A-445C-92EE-D8D53217B1AB}" type="sibTrans" cxnId="{09673AC2-2BC5-42C0-B994-45BDA2FE54C8}">
      <dgm:prSet/>
      <dgm:spPr/>
      <dgm:t>
        <a:bodyPr/>
        <a:lstStyle/>
        <a:p>
          <a:endParaRPr lang="en-US" sz="2000"/>
        </a:p>
      </dgm:t>
    </dgm:pt>
    <dgm:pt modelId="{76953523-EF31-4F28-9088-8F5A34A83C4F}">
      <dgm:prSet custT="1"/>
      <dgm:spPr/>
      <dgm:t>
        <a:bodyPr/>
        <a:lstStyle/>
        <a:p>
          <a:r>
            <a:rPr lang="en-US" sz="2000" i="1" dirty="0"/>
            <a:t>Do not </a:t>
          </a:r>
          <a:r>
            <a:rPr lang="en-US" sz="2000" dirty="0"/>
            <a:t>adjust for change in accounting principle or entity</a:t>
          </a:r>
        </a:p>
      </dgm:t>
    </dgm:pt>
    <dgm:pt modelId="{CBA5A5D3-74ED-40EC-964A-2EF8C1DB75DB}" type="parTrans" cxnId="{1367D958-B28F-4BDE-A7AF-5FB29910BB2A}">
      <dgm:prSet/>
      <dgm:spPr/>
      <dgm:t>
        <a:bodyPr/>
        <a:lstStyle/>
        <a:p>
          <a:endParaRPr lang="en-US"/>
        </a:p>
      </dgm:t>
    </dgm:pt>
    <dgm:pt modelId="{26D4377F-3517-493C-8676-D4201CD573C4}" type="sibTrans" cxnId="{1367D958-B28F-4BDE-A7AF-5FB29910BB2A}">
      <dgm:prSet/>
      <dgm:spPr/>
      <dgm:t>
        <a:bodyPr/>
        <a:lstStyle/>
        <a:p>
          <a:endParaRPr lang="en-US"/>
        </a:p>
      </dgm:t>
    </dgm:pt>
    <dgm:pt modelId="{09DF71F8-4DF9-46F1-9278-ECC29FF8A1BD}">
      <dgm:prSet custT="1"/>
      <dgm:spPr/>
      <dgm:t>
        <a:bodyPr/>
        <a:lstStyle/>
        <a:p>
          <a:r>
            <a:rPr lang="en-US" sz="2000" dirty="0"/>
            <a:t>If earlier period information is not consistent with the current period as a result, explain why in RSI/SI (MD&amp;A also should reference the related note)</a:t>
          </a:r>
        </a:p>
      </dgm:t>
    </dgm:pt>
    <dgm:pt modelId="{39B9AC16-DC21-45F5-B220-C4C92FFFCF7D}" type="parTrans" cxnId="{279AB1E3-447B-467C-A4FD-93A0347E4CCB}">
      <dgm:prSet/>
      <dgm:spPr/>
      <dgm:t>
        <a:bodyPr/>
        <a:lstStyle/>
        <a:p>
          <a:endParaRPr lang="en-US"/>
        </a:p>
      </dgm:t>
    </dgm:pt>
    <dgm:pt modelId="{203A5E57-6487-450F-8B87-400C664E7919}" type="sibTrans" cxnId="{279AB1E3-447B-467C-A4FD-93A0347E4CCB}">
      <dgm:prSet/>
      <dgm:spPr/>
      <dgm:t>
        <a:bodyPr/>
        <a:lstStyle/>
        <a:p>
          <a:endParaRPr lang="en-US"/>
        </a:p>
      </dgm:t>
    </dgm:pt>
    <dgm:pt modelId="{D83BF406-333D-4E75-9704-11DAB4EF53E4}">
      <dgm:prSet custT="1"/>
      <dgm:spPr/>
      <dgm:t>
        <a:bodyPr/>
        <a:lstStyle/>
        <a:p>
          <a:r>
            <a:rPr lang="en-US" sz="2000" dirty="0"/>
            <a:t>All affected years should be restated for an error correction, if practicable.</a:t>
          </a:r>
        </a:p>
      </dgm:t>
    </dgm:pt>
    <dgm:pt modelId="{BB3E354A-1F91-41B8-A20A-026482FA76EB}" type="parTrans" cxnId="{1BA94B10-A00C-4DE3-8651-C0CA888CB5E2}">
      <dgm:prSet/>
      <dgm:spPr/>
      <dgm:t>
        <a:bodyPr/>
        <a:lstStyle/>
        <a:p>
          <a:endParaRPr lang="en-US"/>
        </a:p>
      </dgm:t>
    </dgm:pt>
    <dgm:pt modelId="{91FA27B9-3ADC-4DD8-B36A-768532DB0354}" type="sibTrans" cxnId="{1BA94B10-A00C-4DE3-8651-C0CA888CB5E2}">
      <dgm:prSet/>
      <dgm:spPr/>
      <dgm:t>
        <a:bodyPr/>
        <a:lstStyle/>
        <a:p>
          <a:endParaRPr lang="en-US"/>
        </a:p>
      </dgm:t>
    </dgm:pt>
    <dgm:pt modelId="{D1A239D7-BC54-4680-85CA-CEC7094CD757}">
      <dgm:prSet custT="1"/>
      <dgm:spPr/>
      <dgm:t>
        <a:bodyPr/>
        <a:lstStyle/>
        <a:p>
          <a:r>
            <a:rPr lang="en-US" sz="2000" dirty="0"/>
            <a:t>If not practicable, RSI/SI (including MD&amp;A) explain why, explain the nature of the error, and identify affected information as restated or not restated</a:t>
          </a:r>
        </a:p>
      </dgm:t>
    </dgm:pt>
    <dgm:pt modelId="{CEC5A5F1-3627-4986-8076-10D847247DC2}" type="parTrans" cxnId="{906938D6-E64F-43FD-B298-D8B5218476F6}">
      <dgm:prSet/>
      <dgm:spPr/>
      <dgm:t>
        <a:bodyPr/>
        <a:lstStyle/>
        <a:p>
          <a:endParaRPr lang="en-US"/>
        </a:p>
      </dgm:t>
    </dgm:pt>
    <dgm:pt modelId="{1DB80367-F95C-45C6-BCF1-0BD89B9E6757}" type="sibTrans" cxnId="{906938D6-E64F-43FD-B298-D8B5218476F6}">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2"/>
      <dgm:spPr/>
    </dgm:pt>
    <dgm:pt modelId="{2BDC814D-6689-4754-B622-59EF94CEA7E7}" type="pres">
      <dgm:prSet presAssocID="{0991D037-CD2D-4E22-B30B-4453B76D4213}" presName="parentText" presStyleLbl="node1" presStyleIdx="0" presStyleCnt="2" custScaleX="128889" custScaleY="172181">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0" presStyleCnt="2">
        <dgm:presLayoutVars>
          <dgm:bulletEnabled val="1"/>
        </dgm:presLayoutVars>
      </dgm:prSet>
      <dgm:spPr/>
    </dgm:pt>
    <dgm:pt modelId="{0D30E2D4-AFBA-4119-90D6-D3AFD8D9A2DB}" type="pres">
      <dgm:prSet presAssocID="{F2589DBA-A07F-4C01-9A93-E7D1EBBFB910}" presName="spaceBetweenRectangles" presStyleCnt="0"/>
      <dgm:spPr/>
    </dgm:pt>
    <dgm:pt modelId="{91E19FAE-9C72-4268-B616-6ED9597EB6EF}" type="pres">
      <dgm:prSet presAssocID="{B60C9B07-3779-4BBE-B6F9-0DDDAF3B3082}" presName="parentLin" presStyleCnt="0"/>
      <dgm:spPr/>
    </dgm:pt>
    <dgm:pt modelId="{AF5261FD-B7B9-485F-90AB-9D5854CBB4F9}" type="pres">
      <dgm:prSet presAssocID="{B60C9B07-3779-4BBE-B6F9-0DDDAF3B3082}" presName="parentLeftMargin" presStyleLbl="node1" presStyleIdx="0" presStyleCnt="2"/>
      <dgm:spPr/>
    </dgm:pt>
    <dgm:pt modelId="{71B191FC-1725-4419-9CDF-FF13FF6FB324}" type="pres">
      <dgm:prSet presAssocID="{B60C9B07-3779-4BBE-B6F9-0DDDAF3B3082}" presName="parentText" presStyleLbl="node1" presStyleIdx="1" presStyleCnt="2" custScaleX="129207">
        <dgm:presLayoutVars>
          <dgm:chMax val="0"/>
          <dgm:bulletEnabled val="1"/>
        </dgm:presLayoutVars>
      </dgm:prSet>
      <dgm:spPr/>
    </dgm:pt>
    <dgm:pt modelId="{8B5AFF8E-57DC-4C4A-BBEA-BC3237170E29}" type="pres">
      <dgm:prSet presAssocID="{B60C9B07-3779-4BBE-B6F9-0DDDAF3B3082}" presName="negativeSpace" presStyleCnt="0"/>
      <dgm:spPr/>
    </dgm:pt>
    <dgm:pt modelId="{335DC9C1-F585-4839-B10D-40923897925E}" type="pres">
      <dgm:prSet presAssocID="{B60C9B07-3779-4BBE-B6F9-0DDDAF3B3082}" presName="childText" presStyleLbl="conFgAcc1" presStyleIdx="1" presStyleCnt="2">
        <dgm:presLayoutVars>
          <dgm:bulletEnabled val="1"/>
        </dgm:presLayoutVars>
      </dgm:prSet>
      <dgm:spPr/>
    </dgm:pt>
  </dgm:ptLst>
  <dgm:cxnLst>
    <dgm:cxn modelId="{1BA94B10-A00C-4DE3-8651-C0CA888CB5E2}" srcId="{B60C9B07-3779-4BBE-B6F9-0DDDAF3B3082}" destId="{D83BF406-333D-4E75-9704-11DAB4EF53E4}" srcOrd="2" destOrd="0" parTransId="{BB3E354A-1F91-41B8-A20A-026482FA76EB}" sibTransId="{91FA27B9-3ADC-4DD8-B36A-768532DB0354}"/>
    <dgm:cxn modelId="{D6921314-F755-4AC0-A36C-6DDCCE13B692}" type="presOf" srcId="{09DF71F8-4DF9-46F1-9278-ECC29FF8A1BD}" destId="{335DC9C1-F585-4839-B10D-40923897925E}" srcOrd="0" destOrd="1" presId="urn:microsoft.com/office/officeart/2005/8/layout/list1"/>
    <dgm:cxn modelId="{4EB39A1D-34D4-4789-90EB-9EDC32558122}" type="presOf" srcId="{4FA76029-F9AA-4E74-B578-48FA8250699A}" destId="{55DD52CC-D421-413D-8E1C-199814DDA40F}" srcOrd="0" destOrd="0" presId="urn:microsoft.com/office/officeart/2005/8/layout/list1"/>
    <dgm:cxn modelId="{04DD1361-225C-40D7-91F6-A296B8F90624}" type="presOf" srcId="{76953523-EF31-4F28-9088-8F5A34A83C4F}" destId="{335DC9C1-F585-4839-B10D-40923897925E}" srcOrd="0" destOrd="0" presId="urn:microsoft.com/office/officeart/2005/8/layout/list1"/>
    <dgm:cxn modelId="{1CB31F6E-12F1-467A-A280-3B1BF0069B8E}" type="presOf" srcId="{B60C9B07-3779-4BBE-B6F9-0DDDAF3B3082}" destId="{AF5261FD-B7B9-485F-90AB-9D5854CBB4F9}" srcOrd="0" destOrd="0" presId="urn:microsoft.com/office/officeart/2005/8/layout/list1"/>
    <dgm:cxn modelId="{1367D958-B28F-4BDE-A7AF-5FB29910BB2A}" srcId="{B60C9B07-3779-4BBE-B6F9-0DDDAF3B3082}" destId="{76953523-EF31-4F28-9088-8F5A34A83C4F}" srcOrd="0" destOrd="0" parTransId="{CBA5A5D3-74ED-40EC-964A-2EF8C1DB75DB}" sibTransId="{26D4377F-3517-493C-8676-D4201CD573C4}"/>
    <dgm:cxn modelId="{43798181-34FE-4438-B29E-704617CA29D8}" type="presOf" srcId="{D1A239D7-BC54-4680-85CA-CEC7094CD757}" destId="{335DC9C1-F585-4839-B10D-40923897925E}" srcOrd="0" destOrd="3" presId="urn:microsoft.com/office/officeart/2005/8/layout/list1"/>
    <dgm:cxn modelId="{F234F985-1FE0-4180-A325-D224091B1E71}" srcId="{4FA76029-F9AA-4E74-B578-48FA8250699A}" destId="{0991D037-CD2D-4E22-B30B-4453B76D4213}" srcOrd="0" destOrd="0" parTransId="{BA341172-68A8-4261-994B-89CD70D3DF69}" sibTransId="{F2589DBA-A07F-4C01-9A93-E7D1EBBFB910}"/>
    <dgm:cxn modelId="{CC15E18B-AC76-49D2-9E57-32DC39F0ACC9}" type="presOf" srcId="{0991D037-CD2D-4E22-B30B-4453B76D4213}" destId="{BA6A0A8D-BB02-459F-9D47-D62019DEF7D2}" srcOrd="0" destOrd="0" presId="urn:microsoft.com/office/officeart/2005/8/layout/list1"/>
    <dgm:cxn modelId="{B2BF76AE-97A3-46F6-A03A-106151344585}" type="presOf" srcId="{B60C9B07-3779-4BBE-B6F9-0DDDAF3B3082}" destId="{71B191FC-1725-4419-9CDF-FF13FF6FB324}" srcOrd="1" destOrd="0" presId="urn:microsoft.com/office/officeart/2005/8/layout/list1"/>
    <dgm:cxn modelId="{AC861ABD-C5FE-4A5E-94A7-2FE766F42ABB}" type="presOf" srcId="{D83BF406-333D-4E75-9704-11DAB4EF53E4}" destId="{335DC9C1-F585-4839-B10D-40923897925E}" srcOrd="0" destOrd="2" presId="urn:microsoft.com/office/officeart/2005/8/layout/list1"/>
    <dgm:cxn modelId="{09673AC2-2BC5-42C0-B994-45BDA2FE54C8}" srcId="{4FA76029-F9AA-4E74-B578-48FA8250699A}" destId="{B60C9B07-3779-4BBE-B6F9-0DDDAF3B3082}" srcOrd="1" destOrd="0" parTransId="{FA01524B-033F-4DB9-8FE9-27F52EB2A61A}" sibTransId="{8F3AA523-532A-445C-92EE-D8D53217B1AB}"/>
    <dgm:cxn modelId="{906938D6-E64F-43FD-B298-D8B5218476F6}" srcId="{B60C9B07-3779-4BBE-B6F9-0DDDAF3B3082}" destId="{D1A239D7-BC54-4680-85CA-CEC7094CD757}" srcOrd="3" destOrd="0" parTransId="{CEC5A5F1-3627-4986-8076-10D847247DC2}" sibTransId="{1DB80367-F95C-45C6-BCF1-0BD89B9E6757}"/>
    <dgm:cxn modelId="{BF37B7E0-1201-4745-AEC2-39D8001984D2}" type="presOf" srcId="{0991D037-CD2D-4E22-B30B-4453B76D4213}" destId="{2BDC814D-6689-4754-B622-59EF94CEA7E7}" srcOrd="1" destOrd="0" presId="urn:microsoft.com/office/officeart/2005/8/layout/list1"/>
    <dgm:cxn modelId="{279AB1E3-447B-467C-A4FD-93A0347E4CCB}" srcId="{B60C9B07-3779-4BBE-B6F9-0DDDAF3B3082}" destId="{09DF71F8-4DF9-46F1-9278-ECC29FF8A1BD}" srcOrd="1" destOrd="0" parTransId="{39B9AC16-DC21-45F5-B220-C4C92FFFCF7D}" sibTransId="{203A5E57-6487-450F-8B87-400C664E7919}"/>
    <dgm:cxn modelId="{C5FB114A-531D-4F74-95E8-3C7A0B2E36B9}" type="presParOf" srcId="{55DD52CC-D421-413D-8E1C-199814DDA40F}" destId="{52136003-AA1A-4A27-BA8A-EA8074D768E6}" srcOrd="0"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1" destOrd="0" presId="urn:microsoft.com/office/officeart/2005/8/layout/list1"/>
    <dgm:cxn modelId="{3DBC6AE3-FC5B-4803-AD05-3EEFC4F24262}" type="presParOf" srcId="{55DD52CC-D421-413D-8E1C-199814DDA40F}" destId="{EC03B3BA-E8F3-43F4-989D-440D76EC1A1A}" srcOrd="2" destOrd="0" presId="urn:microsoft.com/office/officeart/2005/8/layout/list1"/>
    <dgm:cxn modelId="{DD031E42-B463-43DD-A2CC-19594B8143C2}" type="presParOf" srcId="{55DD52CC-D421-413D-8E1C-199814DDA40F}" destId="{0D30E2D4-AFBA-4119-90D6-D3AFD8D9A2DB}" srcOrd="3" destOrd="0" presId="urn:microsoft.com/office/officeart/2005/8/layout/list1"/>
    <dgm:cxn modelId="{09004659-F721-4FDA-A226-8D35B3AB7828}" type="presParOf" srcId="{55DD52CC-D421-413D-8E1C-199814DDA40F}" destId="{91E19FAE-9C72-4268-B616-6ED9597EB6EF}" srcOrd="4" destOrd="0" presId="urn:microsoft.com/office/officeart/2005/8/layout/list1"/>
    <dgm:cxn modelId="{C5ED1063-3051-4427-968D-068E9836C242}" type="presParOf" srcId="{91E19FAE-9C72-4268-B616-6ED9597EB6EF}" destId="{AF5261FD-B7B9-485F-90AB-9D5854CBB4F9}" srcOrd="0" destOrd="0" presId="urn:microsoft.com/office/officeart/2005/8/layout/list1"/>
    <dgm:cxn modelId="{F92892DF-7B61-4A6B-BF62-BDB4F4C80A15}" type="presParOf" srcId="{91E19FAE-9C72-4268-B616-6ED9597EB6EF}" destId="{71B191FC-1725-4419-9CDF-FF13FF6FB324}" srcOrd="1" destOrd="0" presId="urn:microsoft.com/office/officeart/2005/8/layout/list1"/>
    <dgm:cxn modelId="{302FA3C5-DF4A-426B-871E-3B1D0D283655}" type="presParOf" srcId="{55DD52CC-D421-413D-8E1C-199814DDA40F}" destId="{8B5AFF8E-57DC-4C4A-BBEA-BC3237170E29}" srcOrd="5" destOrd="0" presId="urn:microsoft.com/office/officeart/2005/8/layout/list1"/>
    <dgm:cxn modelId="{634E5409-E419-4827-A8A7-65F7BC712F55}" type="presParOf" srcId="{55DD52CC-D421-413D-8E1C-199814DDA40F}" destId="{335DC9C1-F585-4839-B10D-40923897925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dirty="0"/>
            <a:t>Effective for accounting changes and error corrections made in fiscal years beginning after June 15, 2023, and all reporting periods thereafter</a:t>
          </a:r>
        </a:p>
      </dgm:t>
    </dgm:pt>
    <dgm:pt modelId="{46467AAD-CC19-41D2-97EB-7046E3054D5B}" type="parTrans" cxnId="{401CEEFD-5C98-4666-B7D6-20FF3AEA73C9}">
      <dgm:prSet/>
      <dgm:spPr/>
      <dgm:t>
        <a:bodyPr/>
        <a:lstStyle/>
        <a:p>
          <a:endParaRPr lang="en-US" sz="2400"/>
        </a:p>
      </dgm:t>
    </dgm:pt>
    <dgm:pt modelId="{B05B2EDE-E466-48C4-85FA-D75BF789D586}" type="sibTrans" cxnId="{401CEEFD-5C98-4666-B7D6-20FF3AEA73C9}">
      <dgm:prSet/>
      <dgm:spPr/>
      <dgm:t>
        <a:bodyPr/>
        <a:lstStyle/>
        <a:p>
          <a:endParaRPr lang="en-US" sz="2400"/>
        </a:p>
      </dgm:t>
    </dgm:pt>
    <dgm:pt modelId="{0991D037-CD2D-4E22-B30B-4453B76D4213}">
      <dgm:prSet custT="1"/>
      <dgm:spPr/>
      <dgm:t>
        <a:bodyPr/>
        <a:lstStyle/>
        <a:p>
          <a:pPr rtl="0"/>
          <a:r>
            <a:rPr lang="en-US" sz="2400" dirty="0"/>
            <a:t>Statement 100 does not change the transition provisions of any previously issued pronouncements</a:t>
          </a:r>
        </a:p>
      </dgm:t>
    </dgm:pt>
    <dgm:pt modelId="{BA341172-68A8-4261-994B-89CD70D3DF69}" type="parTrans" cxnId="{F234F985-1FE0-4180-A325-D224091B1E71}">
      <dgm:prSet/>
      <dgm:spPr/>
      <dgm:t>
        <a:bodyPr/>
        <a:lstStyle/>
        <a:p>
          <a:endParaRPr lang="en-US" sz="2400"/>
        </a:p>
      </dgm:t>
    </dgm:pt>
    <dgm:pt modelId="{F2589DBA-A07F-4C01-9A93-E7D1EBBFB910}" type="sibTrans" cxnId="{F234F985-1FE0-4180-A325-D224091B1E71}">
      <dgm:prSet/>
      <dgm:spPr/>
      <dgm:t>
        <a:bodyPr/>
        <a:lstStyle/>
        <a:p>
          <a:endParaRPr lang="en-US" sz="2400"/>
        </a:p>
      </dgm:t>
    </dgm:pt>
    <dgm:pt modelId="{867A5490-BBFE-43CE-A9BF-D88FB71BE64F}">
      <dgm:prSet custT="1"/>
      <dgm:spPr/>
      <dgm:t>
        <a:bodyPr/>
        <a:lstStyle/>
        <a:p>
          <a:r>
            <a:rPr lang="en-US" sz="2000" dirty="0"/>
            <a:t>FYEs June 30, 2024; September 30, 2024; December 31, 2024 </a:t>
          </a:r>
        </a:p>
      </dgm:t>
    </dgm:pt>
    <dgm:pt modelId="{6C57D685-8178-48EE-A6F9-2E4CBF854F06}" type="parTrans" cxnId="{037A510E-67BE-4584-89A6-26551EFA6757}">
      <dgm:prSet/>
      <dgm:spPr/>
      <dgm:t>
        <a:bodyPr/>
        <a:lstStyle/>
        <a:p>
          <a:endParaRPr lang="en-US"/>
        </a:p>
      </dgm:t>
    </dgm:pt>
    <dgm:pt modelId="{6D38A40B-4C63-468D-AE96-EE413926669C}" type="sibTrans" cxnId="{037A510E-67BE-4584-89A6-26551EFA6757}">
      <dgm:prSet/>
      <dgm:spPr/>
      <dgm:t>
        <a:bodyPr/>
        <a:lstStyle/>
        <a:p>
          <a:endParaRPr lang="en-US"/>
        </a:p>
      </dgm:t>
    </dgm:pt>
    <dgm:pt modelId="{875B4355-1A94-429A-BC69-B47D97520EC0}">
      <dgm:prSet custT="1"/>
      <dgm:spPr/>
      <dgm:t>
        <a:bodyPr/>
        <a:lstStyle/>
        <a:p>
          <a:r>
            <a:rPr lang="en-US" sz="2000" dirty="0"/>
            <a:t>Earlier application is encouraged</a:t>
          </a:r>
        </a:p>
      </dgm:t>
    </dgm:pt>
    <dgm:pt modelId="{0F10A001-08E0-4833-B30A-4877B64FA3FD}" type="parTrans" cxnId="{E5B100B5-0C40-4393-B625-71654D85E0DC}">
      <dgm:prSet/>
      <dgm:spPr/>
      <dgm:t>
        <a:bodyPr/>
        <a:lstStyle/>
        <a:p>
          <a:endParaRPr lang="en-US"/>
        </a:p>
      </dgm:t>
    </dgm:pt>
    <dgm:pt modelId="{428676F1-DB1D-4994-A538-669A1E630606}" type="sibTrans" cxnId="{E5B100B5-0C40-4393-B625-71654D85E0DC}">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2"/>
      <dgm:spPr/>
    </dgm:pt>
    <dgm:pt modelId="{9045EE8B-EC34-4DC7-966A-50CD4FDF9D6A}" type="pres">
      <dgm:prSet presAssocID="{A085C73B-CF5B-4C1A-ABC3-856543851893}" presName="parentText" presStyleLbl="node1" presStyleIdx="0" presStyleCnt="2" custScaleX="128889">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2">
        <dgm:presLayoutVars>
          <dgm:bulletEnabled val="1"/>
        </dgm:presLayoutVars>
      </dgm:prSet>
      <dgm:spPr/>
    </dgm:pt>
    <dgm:pt modelId="{87160191-0DBD-40A4-B370-04C445CA1E94}" type="pres">
      <dgm:prSet presAssocID="{B05B2EDE-E466-48C4-85FA-D75BF789D586}" presName="spaceBetweenRectangles" presStyleCnt="0"/>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2"/>
      <dgm:spPr/>
    </dgm:pt>
    <dgm:pt modelId="{2BDC814D-6689-4754-B622-59EF94CEA7E7}" type="pres">
      <dgm:prSet presAssocID="{0991D037-CD2D-4E22-B30B-4453B76D4213}" presName="parentText" presStyleLbl="node1" presStyleIdx="1" presStyleCnt="2" custScaleX="128889">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1" presStyleCnt="2">
        <dgm:presLayoutVars>
          <dgm:bulletEnabled val="1"/>
        </dgm:presLayoutVars>
      </dgm:prSet>
      <dgm:spPr/>
    </dgm:pt>
  </dgm:ptLst>
  <dgm:cxnLst>
    <dgm:cxn modelId="{037A510E-67BE-4584-89A6-26551EFA6757}" srcId="{A085C73B-CF5B-4C1A-ABC3-856543851893}" destId="{867A5490-BBFE-43CE-A9BF-D88FB71BE64F}" srcOrd="0" destOrd="0" parTransId="{6C57D685-8178-48EE-A6F9-2E4CBF854F06}" sibTransId="{6D38A40B-4C63-468D-AE96-EE413926669C}"/>
    <dgm:cxn modelId="{4EB39A1D-34D4-4789-90EB-9EDC32558122}" type="presOf" srcId="{4FA76029-F9AA-4E74-B578-48FA8250699A}" destId="{55DD52CC-D421-413D-8E1C-199814DDA40F}" srcOrd="0" destOrd="0" presId="urn:microsoft.com/office/officeart/2005/8/layout/list1"/>
    <dgm:cxn modelId="{F234F985-1FE0-4180-A325-D224091B1E71}" srcId="{4FA76029-F9AA-4E74-B578-48FA8250699A}" destId="{0991D037-CD2D-4E22-B30B-4453B76D4213}" srcOrd="1" destOrd="0" parTransId="{BA341172-68A8-4261-994B-89CD70D3DF69}" sibTransId="{F2589DBA-A07F-4C01-9A93-E7D1EBBFB910}"/>
    <dgm:cxn modelId="{312B0C86-3643-4E7B-B84D-D7FFB7F0B322}" type="presOf" srcId="{875B4355-1A94-429A-BC69-B47D97520EC0}" destId="{8A41CF94-BB3B-420A-BC4C-440A37DD26EB}" srcOrd="0" destOrd="1" presId="urn:microsoft.com/office/officeart/2005/8/layout/list1"/>
    <dgm:cxn modelId="{CC15E18B-AC76-49D2-9E57-32DC39F0ACC9}" type="presOf" srcId="{0991D037-CD2D-4E22-B30B-4453B76D4213}" destId="{BA6A0A8D-BB02-459F-9D47-D62019DEF7D2}" srcOrd="0"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E5B100B5-0C40-4393-B625-71654D85E0DC}" srcId="{A085C73B-CF5B-4C1A-ABC3-856543851893}" destId="{875B4355-1A94-429A-BC69-B47D97520EC0}" srcOrd="1" destOrd="0" parTransId="{0F10A001-08E0-4833-B30A-4877B64FA3FD}" sibTransId="{428676F1-DB1D-4994-A538-669A1E630606}"/>
    <dgm:cxn modelId="{003F7EB9-04E4-4A83-AED2-924AFE71F341}" type="presOf" srcId="{867A5490-BBFE-43CE-A9BF-D88FB71BE64F}" destId="{8A41CF94-BB3B-420A-BC4C-440A37DD26EB}" srcOrd="0" destOrd="0" presId="urn:microsoft.com/office/officeart/2005/8/layout/list1"/>
    <dgm:cxn modelId="{BF37B7E0-1201-4745-AEC2-39D8001984D2}" type="presOf" srcId="{0991D037-CD2D-4E22-B30B-4453B76D4213}" destId="{2BDC814D-6689-4754-B622-59EF94CEA7E7}" srcOrd="1" destOrd="0" presId="urn:microsoft.com/office/officeart/2005/8/layout/list1"/>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C5FB114A-531D-4F74-95E8-3C7A0B2E36B9}" type="presParOf" srcId="{55DD52CC-D421-413D-8E1C-199814DDA40F}" destId="{52136003-AA1A-4A27-BA8A-EA8074D768E6}" srcOrd="4"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5" destOrd="0" presId="urn:microsoft.com/office/officeart/2005/8/layout/list1"/>
    <dgm:cxn modelId="{3DBC6AE3-FC5B-4803-AD05-3EEFC4F24262}" type="presParOf" srcId="{55DD52CC-D421-413D-8E1C-199814DDA40F}" destId="{EC03B3BA-E8F3-43F4-989D-440D76EC1A1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dirty="0"/>
            <a:t>As part of its deliberations in this project, the Board decided to change the default language for effective dates to “fiscal years beginning after June 15, 2023, and all reporting periods thereafter”</a:t>
          </a:r>
        </a:p>
      </dgm:t>
    </dgm:pt>
    <dgm:pt modelId="{46467AAD-CC19-41D2-97EB-7046E3054D5B}" type="parTrans" cxnId="{401CEEFD-5C98-4666-B7D6-20FF3AEA73C9}">
      <dgm:prSet/>
      <dgm:spPr/>
      <dgm:t>
        <a:bodyPr/>
        <a:lstStyle/>
        <a:p>
          <a:endParaRPr lang="en-US" sz="2400"/>
        </a:p>
      </dgm:t>
    </dgm:pt>
    <dgm:pt modelId="{B05B2EDE-E466-48C4-85FA-D75BF789D586}" type="sibTrans" cxnId="{401CEEFD-5C98-4666-B7D6-20FF3AEA73C9}">
      <dgm:prSet/>
      <dgm:spPr/>
      <dgm:t>
        <a:bodyPr/>
        <a:lstStyle/>
        <a:p>
          <a:endParaRPr lang="en-US" sz="2400"/>
        </a:p>
      </dgm:t>
    </dgm:pt>
    <dgm:pt modelId="{0991D037-CD2D-4E22-B30B-4453B76D4213}">
      <dgm:prSet custT="1"/>
      <dgm:spPr/>
      <dgm:t>
        <a:bodyPr/>
        <a:lstStyle/>
        <a:p>
          <a:pPr rtl="0"/>
          <a:r>
            <a:rPr lang="en-US" sz="2400" dirty="0"/>
            <a:t>Starting with Statement 101, the transition provisions of future pronouncements will refer to the Statement 100 guidance on a change in accounting principle, unless GASB has reasons to use a different approach</a:t>
          </a:r>
        </a:p>
      </dgm:t>
    </dgm:pt>
    <dgm:pt modelId="{BA341172-68A8-4261-994B-89CD70D3DF69}" type="parTrans" cxnId="{F234F985-1FE0-4180-A325-D224091B1E71}">
      <dgm:prSet/>
      <dgm:spPr/>
      <dgm:t>
        <a:bodyPr/>
        <a:lstStyle/>
        <a:p>
          <a:endParaRPr lang="en-US" sz="2400"/>
        </a:p>
      </dgm:t>
    </dgm:pt>
    <dgm:pt modelId="{F2589DBA-A07F-4C01-9A93-E7D1EBBFB910}" type="sibTrans" cxnId="{F234F985-1FE0-4180-A325-D224091B1E71}">
      <dgm:prSet/>
      <dgm:spPr/>
      <dgm:t>
        <a:bodyPr/>
        <a:lstStyle/>
        <a:p>
          <a:endParaRPr lang="en-US" sz="2400"/>
        </a:p>
      </dgm:t>
    </dgm:pt>
    <dgm:pt modelId="{867A5490-BBFE-43CE-A9BF-D88FB71BE64F}">
      <dgm:prSet custT="1"/>
      <dgm:spPr/>
      <dgm:t>
        <a:bodyPr/>
        <a:lstStyle/>
        <a:p>
          <a:r>
            <a:rPr lang="en-US" sz="2000" dirty="0"/>
            <a:t>Started with Statement 99</a:t>
          </a:r>
        </a:p>
      </dgm:t>
    </dgm:pt>
    <dgm:pt modelId="{6C57D685-8178-48EE-A6F9-2E4CBF854F06}" type="parTrans" cxnId="{037A510E-67BE-4584-89A6-26551EFA6757}">
      <dgm:prSet/>
      <dgm:spPr/>
      <dgm:t>
        <a:bodyPr/>
        <a:lstStyle/>
        <a:p>
          <a:endParaRPr lang="en-US"/>
        </a:p>
      </dgm:t>
    </dgm:pt>
    <dgm:pt modelId="{6D38A40B-4C63-468D-AE96-EE413926669C}" type="sibTrans" cxnId="{037A510E-67BE-4584-89A6-26551EFA6757}">
      <dgm:prSet/>
      <dgm:spPr/>
      <dgm:t>
        <a:bodyPr/>
        <a:lstStyle/>
        <a:p>
          <a:endParaRPr lang="en-US"/>
        </a:p>
      </dgm:t>
    </dgm:pt>
    <dgm:pt modelId="{875B4355-1A94-429A-BC69-B47D97520EC0}">
      <dgm:prSet custT="1"/>
      <dgm:spPr/>
      <dgm:t>
        <a:bodyPr/>
        <a:lstStyle/>
        <a:p>
          <a:r>
            <a:rPr lang="en-US" sz="2000" dirty="0"/>
            <a:t>Eliminates the requirement to first apply a new pronouncement to interim financial statements</a:t>
          </a:r>
        </a:p>
      </dgm:t>
    </dgm:pt>
    <dgm:pt modelId="{0F10A001-08E0-4833-B30A-4877B64FA3FD}" type="parTrans" cxnId="{E5B100B5-0C40-4393-B625-71654D85E0DC}">
      <dgm:prSet/>
      <dgm:spPr/>
      <dgm:t>
        <a:bodyPr/>
        <a:lstStyle/>
        <a:p>
          <a:endParaRPr lang="en-US"/>
        </a:p>
      </dgm:t>
    </dgm:pt>
    <dgm:pt modelId="{428676F1-DB1D-4994-A538-669A1E630606}" type="sibTrans" cxnId="{E5B100B5-0C40-4393-B625-71654D85E0DC}">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2"/>
      <dgm:spPr/>
    </dgm:pt>
    <dgm:pt modelId="{9045EE8B-EC34-4DC7-966A-50CD4FDF9D6A}" type="pres">
      <dgm:prSet presAssocID="{A085C73B-CF5B-4C1A-ABC3-856543851893}" presName="parentText" presStyleLbl="node1" presStyleIdx="0" presStyleCnt="2" custScaleX="128889">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2">
        <dgm:presLayoutVars>
          <dgm:bulletEnabled val="1"/>
        </dgm:presLayoutVars>
      </dgm:prSet>
      <dgm:spPr/>
    </dgm:pt>
    <dgm:pt modelId="{87160191-0DBD-40A4-B370-04C445CA1E94}" type="pres">
      <dgm:prSet presAssocID="{B05B2EDE-E466-48C4-85FA-D75BF789D586}" presName="spaceBetweenRectangles" presStyleCnt="0"/>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2"/>
      <dgm:spPr/>
    </dgm:pt>
    <dgm:pt modelId="{2BDC814D-6689-4754-B622-59EF94CEA7E7}" type="pres">
      <dgm:prSet presAssocID="{0991D037-CD2D-4E22-B30B-4453B76D4213}" presName="parentText" presStyleLbl="node1" presStyleIdx="1" presStyleCnt="2" custScaleX="128889">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1" presStyleCnt="2">
        <dgm:presLayoutVars>
          <dgm:bulletEnabled val="1"/>
        </dgm:presLayoutVars>
      </dgm:prSet>
      <dgm:spPr/>
    </dgm:pt>
  </dgm:ptLst>
  <dgm:cxnLst>
    <dgm:cxn modelId="{037A510E-67BE-4584-89A6-26551EFA6757}" srcId="{A085C73B-CF5B-4C1A-ABC3-856543851893}" destId="{867A5490-BBFE-43CE-A9BF-D88FB71BE64F}" srcOrd="0" destOrd="0" parTransId="{6C57D685-8178-48EE-A6F9-2E4CBF854F06}" sibTransId="{6D38A40B-4C63-468D-AE96-EE413926669C}"/>
    <dgm:cxn modelId="{4EB39A1D-34D4-4789-90EB-9EDC32558122}" type="presOf" srcId="{4FA76029-F9AA-4E74-B578-48FA8250699A}" destId="{55DD52CC-D421-413D-8E1C-199814DDA40F}" srcOrd="0" destOrd="0" presId="urn:microsoft.com/office/officeart/2005/8/layout/list1"/>
    <dgm:cxn modelId="{F234F985-1FE0-4180-A325-D224091B1E71}" srcId="{4FA76029-F9AA-4E74-B578-48FA8250699A}" destId="{0991D037-CD2D-4E22-B30B-4453B76D4213}" srcOrd="1" destOrd="0" parTransId="{BA341172-68A8-4261-994B-89CD70D3DF69}" sibTransId="{F2589DBA-A07F-4C01-9A93-E7D1EBBFB910}"/>
    <dgm:cxn modelId="{312B0C86-3643-4E7B-B84D-D7FFB7F0B322}" type="presOf" srcId="{875B4355-1A94-429A-BC69-B47D97520EC0}" destId="{8A41CF94-BB3B-420A-BC4C-440A37DD26EB}" srcOrd="0" destOrd="1" presId="urn:microsoft.com/office/officeart/2005/8/layout/list1"/>
    <dgm:cxn modelId="{CC15E18B-AC76-49D2-9E57-32DC39F0ACC9}" type="presOf" srcId="{0991D037-CD2D-4E22-B30B-4453B76D4213}" destId="{BA6A0A8D-BB02-459F-9D47-D62019DEF7D2}" srcOrd="0"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E5B100B5-0C40-4393-B625-71654D85E0DC}" srcId="{A085C73B-CF5B-4C1A-ABC3-856543851893}" destId="{875B4355-1A94-429A-BC69-B47D97520EC0}" srcOrd="1" destOrd="0" parTransId="{0F10A001-08E0-4833-B30A-4877B64FA3FD}" sibTransId="{428676F1-DB1D-4994-A538-669A1E630606}"/>
    <dgm:cxn modelId="{003F7EB9-04E4-4A83-AED2-924AFE71F341}" type="presOf" srcId="{867A5490-BBFE-43CE-A9BF-D88FB71BE64F}" destId="{8A41CF94-BB3B-420A-BC4C-440A37DD26EB}" srcOrd="0" destOrd="0" presId="urn:microsoft.com/office/officeart/2005/8/layout/list1"/>
    <dgm:cxn modelId="{BF37B7E0-1201-4745-AEC2-39D8001984D2}" type="presOf" srcId="{0991D037-CD2D-4E22-B30B-4453B76D4213}" destId="{2BDC814D-6689-4754-B622-59EF94CEA7E7}" srcOrd="1" destOrd="0" presId="urn:microsoft.com/office/officeart/2005/8/layout/list1"/>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C5FB114A-531D-4F74-95E8-3C7A0B2E36B9}" type="presParOf" srcId="{55DD52CC-D421-413D-8E1C-199814DDA40F}" destId="{52136003-AA1A-4A27-BA8A-EA8074D768E6}" srcOrd="4"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5" destOrd="0" presId="urn:microsoft.com/office/officeart/2005/8/layout/list1"/>
    <dgm:cxn modelId="{3DBC6AE3-FC5B-4803-AD05-3EEFC4F24262}" type="presParOf" srcId="{55DD52CC-D421-413D-8E1C-199814DDA40F}" destId="{EC03B3BA-E8F3-43F4-989D-440D76EC1A1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940AB0-C08F-4024-B34F-7D01F3BD5E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FE763B-1210-41ED-B933-FCD68767ADB6}">
      <dgm:prSet custT="1"/>
      <dgm:spPr/>
      <dgm:t>
        <a:bodyPr/>
        <a:lstStyle/>
        <a:p>
          <a:pPr rtl="0"/>
          <a:r>
            <a:rPr lang="en-US" sz="2400"/>
            <a:t>A liability should be recognized for leave that:</a:t>
          </a:r>
        </a:p>
      </dgm:t>
    </dgm:pt>
    <dgm:pt modelId="{917E6CA1-82A4-4237-947B-59F75C730001}" type="parTrans" cxnId="{5F5CC3BB-A87D-4E60-AD85-69553E37B56E}">
      <dgm:prSet/>
      <dgm:spPr/>
      <dgm:t>
        <a:bodyPr/>
        <a:lstStyle/>
        <a:p>
          <a:endParaRPr lang="en-US"/>
        </a:p>
      </dgm:t>
    </dgm:pt>
    <dgm:pt modelId="{EBB27607-C424-4891-897A-08F92493B9C7}" type="sibTrans" cxnId="{5F5CC3BB-A87D-4E60-AD85-69553E37B56E}">
      <dgm:prSet/>
      <dgm:spPr/>
      <dgm:t>
        <a:bodyPr/>
        <a:lstStyle/>
        <a:p>
          <a:endParaRPr lang="en-US"/>
        </a:p>
      </dgm:t>
    </dgm:pt>
    <dgm:pt modelId="{C0CA9108-3369-4B25-BDF3-92CEA255BC25}">
      <dgm:prSet custT="1"/>
      <dgm:spPr/>
      <dgm:t>
        <a:bodyPr/>
        <a:lstStyle/>
        <a:p>
          <a:pPr rtl="0"/>
          <a:r>
            <a:rPr lang="en-US" sz="2200"/>
            <a:t>Is attributable to services already rendered, </a:t>
          </a:r>
          <a:r>
            <a:rPr lang="en-US" sz="2200" i="1"/>
            <a:t>and</a:t>
          </a:r>
          <a:endParaRPr lang="en-US" sz="2200"/>
        </a:p>
      </dgm:t>
    </dgm:pt>
    <dgm:pt modelId="{7E8FC6F5-E0FB-4899-BD9A-AE53416C7DF0}" type="parTrans" cxnId="{5961F370-45AF-431A-AFA2-463B68DF8D89}">
      <dgm:prSet/>
      <dgm:spPr/>
      <dgm:t>
        <a:bodyPr/>
        <a:lstStyle/>
        <a:p>
          <a:endParaRPr lang="en-US"/>
        </a:p>
      </dgm:t>
    </dgm:pt>
    <dgm:pt modelId="{CC562898-3990-480C-AB0A-670ED64C09DD}" type="sibTrans" cxnId="{5961F370-45AF-431A-AFA2-463B68DF8D89}">
      <dgm:prSet/>
      <dgm:spPr/>
      <dgm:t>
        <a:bodyPr/>
        <a:lstStyle/>
        <a:p>
          <a:endParaRPr lang="en-US"/>
        </a:p>
      </dgm:t>
    </dgm:pt>
    <dgm:pt modelId="{74D2E67C-FA03-4E53-A133-29B719414D24}">
      <dgm:prSet custT="1"/>
      <dgm:spPr/>
      <dgm:t>
        <a:bodyPr/>
        <a:lstStyle/>
        <a:p>
          <a:pPr rtl="0"/>
          <a:r>
            <a:rPr lang="en-US" sz="2200"/>
            <a:t>Accumulates—it carries forward into future periods during which it can be used, paid, or settled, </a:t>
          </a:r>
          <a:r>
            <a:rPr lang="en-US" sz="2200" i="1"/>
            <a:t>and</a:t>
          </a:r>
          <a:endParaRPr lang="en-US" sz="2200"/>
        </a:p>
      </dgm:t>
    </dgm:pt>
    <dgm:pt modelId="{AC2A1AA3-14B4-4CF7-85C2-F30759A2FBB7}" type="parTrans" cxnId="{77985580-C84C-43D1-A14C-EBB266356234}">
      <dgm:prSet/>
      <dgm:spPr/>
      <dgm:t>
        <a:bodyPr/>
        <a:lstStyle/>
        <a:p>
          <a:endParaRPr lang="en-US"/>
        </a:p>
      </dgm:t>
    </dgm:pt>
    <dgm:pt modelId="{B46B2356-2C16-491E-832E-B4EF31CE98BB}" type="sibTrans" cxnId="{77985580-C84C-43D1-A14C-EBB266356234}">
      <dgm:prSet/>
      <dgm:spPr/>
      <dgm:t>
        <a:bodyPr/>
        <a:lstStyle/>
        <a:p>
          <a:endParaRPr lang="en-US"/>
        </a:p>
      </dgm:t>
    </dgm:pt>
    <dgm:pt modelId="{E25D5423-0598-4000-B9A5-D89FE7FD2B43}">
      <dgm:prSet custT="1"/>
      <dgm:spPr/>
      <dgm:t>
        <a:bodyPr/>
        <a:lstStyle/>
        <a:p>
          <a:pPr rtl="0"/>
          <a:r>
            <a:rPr lang="en-US" sz="2200"/>
            <a:t>Is more like than not to be used, paid, or settled</a:t>
          </a:r>
        </a:p>
      </dgm:t>
    </dgm:pt>
    <dgm:pt modelId="{820EC49E-F49F-4CED-BBB0-9CBCDF3A6B9D}" type="parTrans" cxnId="{9527D1F1-8A01-4982-A1FC-AF600CB3C8BE}">
      <dgm:prSet/>
      <dgm:spPr/>
      <dgm:t>
        <a:bodyPr/>
        <a:lstStyle/>
        <a:p>
          <a:endParaRPr lang="en-US"/>
        </a:p>
      </dgm:t>
    </dgm:pt>
    <dgm:pt modelId="{64CF866F-26DA-4696-8651-6AEFCA204545}" type="sibTrans" cxnId="{9527D1F1-8A01-4982-A1FC-AF600CB3C8BE}">
      <dgm:prSet/>
      <dgm:spPr/>
      <dgm:t>
        <a:bodyPr/>
        <a:lstStyle/>
        <a:p>
          <a:endParaRPr lang="en-US"/>
        </a:p>
      </dgm:t>
    </dgm:pt>
    <dgm:pt modelId="{E67DEAA1-1427-447F-B11E-E230FE1ABC36}" type="pres">
      <dgm:prSet presAssocID="{F5940AB0-C08F-4024-B34F-7D01F3BD5E3B}" presName="linear" presStyleCnt="0">
        <dgm:presLayoutVars>
          <dgm:dir/>
          <dgm:animLvl val="lvl"/>
          <dgm:resizeHandles val="exact"/>
        </dgm:presLayoutVars>
      </dgm:prSet>
      <dgm:spPr/>
    </dgm:pt>
    <dgm:pt modelId="{19D2475A-AA4E-4413-9085-D2F776C7A7BA}" type="pres">
      <dgm:prSet presAssocID="{AEFE763B-1210-41ED-B933-FCD68767ADB6}" presName="parentLin" presStyleCnt="0"/>
      <dgm:spPr/>
    </dgm:pt>
    <dgm:pt modelId="{45DFD7F9-4D5F-4272-A0BD-A596A3445098}" type="pres">
      <dgm:prSet presAssocID="{AEFE763B-1210-41ED-B933-FCD68767ADB6}" presName="parentLeftMargin" presStyleLbl="node1" presStyleIdx="0" presStyleCnt="1"/>
      <dgm:spPr/>
    </dgm:pt>
    <dgm:pt modelId="{D6417448-2822-4D2B-9309-3DF751E19C95}" type="pres">
      <dgm:prSet presAssocID="{AEFE763B-1210-41ED-B933-FCD68767ADB6}" presName="parentText" presStyleLbl="node1" presStyleIdx="0" presStyleCnt="1" custScaleX="127937" custScaleY="40795" custLinFactNeighborX="-13333" custLinFactNeighborY="-28116">
        <dgm:presLayoutVars>
          <dgm:chMax val="0"/>
          <dgm:bulletEnabled val="1"/>
        </dgm:presLayoutVars>
      </dgm:prSet>
      <dgm:spPr/>
    </dgm:pt>
    <dgm:pt modelId="{C553879B-2D8B-4A6D-BB9C-7BB08F03BA66}" type="pres">
      <dgm:prSet presAssocID="{AEFE763B-1210-41ED-B933-FCD68767ADB6}" presName="negativeSpace" presStyleCnt="0"/>
      <dgm:spPr/>
    </dgm:pt>
    <dgm:pt modelId="{CC607BAB-6325-4B20-98EE-58483FBE61A1}" type="pres">
      <dgm:prSet presAssocID="{AEFE763B-1210-41ED-B933-FCD68767ADB6}" presName="childText" presStyleLbl="conFgAcc1" presStyleIdx="0" presStyleCnt="1" custScaleY="72873">
        <dgm:presLayoutVars>
          <dgm:bulletEnabled val="1"/>
        </dgm:presLayoutVars>
      </dgm:prSet>
      <dgm:spPr/>
    </dgm:pt>
  </dgm:ptLst>
  <dgm:cxnLst>
    <dgm:cxn modelId="{30F11E15-D6FF-4D5F-A57C-D6E6729BD511}" type="presOf" srcId="{C0CA9108-3369-4B25-BDF3-92CEA255BC25}" destId="{CC607BAB-6325-4B20-98EE-58483FBE61A1}" srcOrd="0" destOrd="0" presId="urn:microsoft.com/office/officeart/2005/8/layout/list1"/>
    <dgm:cxn modelId="{597C1F17-2E5B-47BA-9D79-DCC334D550DF}" type="presOf" srcId="{AEFE763B-1210-41ED-B933-FCD68767ADB6}" destId="{45DFD7F9-4D5F-4272-A0BD-A596A3445098}" srcOrd="0" destOrd="0" presId="urn:microsoft.com/office/officeart/2005/8/layout/list1"/>
    <dgm:cxn modelId="{0B4D9B36-EA1F-4602-821F-0729608AE0CD}" type="presOf" srcId="{F5940AB0-C08F-4024-B34F-7D01F3BD5E3B}" destId="{E67DEAA1-1427-447F-B11E-E230FE1ABC36}" srcOrd="0" destOrd="0" presId="urn:microsoft.com/office/officeart/2005/8/layout/list1"/>
    <dgm:cxn modelId="{45A3A936-B7A9-4F7E-BAC4-2B2885F1FB34}" type="presOf" srcId="{74D2E67C-FA03-4E53-A133-29B719414D24}" destId="{CC607BAB-6325-4B20-98EE-58483FBE61A1}" srcOrd="0" destOrd="1" presId="urn:microsoft.com/office/officeart/2005/8/layout/list1"/>
    <dgm:cxn modelId="{5961F370-45AF-431A-AFA2-463B68DF8D89}" srcId="{AEFE763B-1210-41ED-B933-FCD68767ADB6}" destId="{C0CA9108-3369-4B25-BDF3-92CEA255BC25}" srcOrd="0" destOrd="0" parTransId="{7E8FC6F5-E0FB-4899-BD9A-AE53416C7DF0}" sibTransId="{CC562898-3990-480C-AB0A-670ED64C09DD}"/>
    <dgm:cxn modelId="{77985580-C84C-43D1-A14C-EBB266356234}" srcId="{AEFE763B-1210-41ED-B933-FCD68767ADB6}" destId="{74D2E67C-FA03-4E53-A133-29B719414D24}" srcOrd="1" destOrd="0" parTransId="{AC2A1AA3-14B4-4CF7-85C2-F30759A2FBB7}" sibTransId="{B46B2356-2C16-491E-832E-B4EF31CE98BB}"/>
    <dgm:cxn modelId="{EB8D3087-E04F-4A54-9CC5-4EE259EBE5E7}" type="presOf" srcId="{E25D5423-0598-4000-B9A5-D89FE7FD2B43}" destId="{CC607BAB-6325-4B20-98EE-58483FBE61A1}" srcOrd="0" destOrd="2" presId="urn:microsoft.com/office/officeart/2005/8/layout/list1"/>
    <dgm:cxn modelId="{5F5CC3BB-A87D-4E60-AD85-69553E37B56E}" srcId="{F5940AB0-C08F-4024-B34F-7D01F3BD5E3B}" destId="{AEFE763B-1210-41ED-B933-FCD68767ADB6}" srcOrd="0" destOrd="0" parTransId="{917E6CA1-82A4-4237-947B-59F75C730001}" sibTransId="{EBB27607-C424-4891-897A-08F92493B9C7}"/>
    <dgm:cxn modelId="{9527D1F1-8A01-4982-A1FC-AF600CB3C8BE}" srcId="{AEFE763B-1210-41ED-B933-FCD68767ADB6}" destId="{E25D5423-0598-4000-B9A5-D89FE7FD2B43}" srcOrd="2" destOrd="0" parTransId="{820EC49E-F49F-4CED-BBB0-9CBCDF3A6B9D}" sibTransId="{64CF866F-26DA-4696-8651-6AEFCA204545}"/>
    <dgm:cxn modelId="{FD5A15FC-B7CC-4F59-AFD1-BEBCC24227FA}" type="presOf" srcId="{AEFE763B-1210-41ED-B933-FCD68767ADB6}" destId="{D6417448-2822-4D2B-9309-3DF751E19C95}" srcOrd="1" destOrd="0" presId="urn:microsoft.com/office/officeart/2005/8/layout/list1"/>
    <dgm:cxn modelId="{13ED7A13-F3FC-40AF-92F4-BE05667D2D16}" type="presParOf" srcId="{E67DEAA1-1427-447F-B11E-E230FE1ABC36}" destId="{19D2475A-AA4E-4413-9085-D2F776C7A7BA}" srcOrd="0" destOrd="0" presId="urn:microsoft.com/office/officeart/2005/8/layout/list1"/>
    <dgm:cxn modelId="{A07FC68B-C44E-4E96-98A9-7DB5C3C44175}" type="presParOf" srcId="{19D2475A-AA4E-4413-9085-D2F776C7A7BA}" destId="{45DFD7F9-4D5F-4272-A0BD-A596A3445098}" srcOrd="0" destOrd="0" presId="urn:microsoft.com/office/officeart/2005/8/layout/list1"/>
    <dgm:cxn modelId="{D860E944-BE2A-4131-B226-CCD1784C15D1}" type="presParOf" srcId="{19D2475A-AA4E-4413-9085-D2F776C7A7BA}" destId="{D6417448-2822-4D2B-9309-3DF751E19C95}" srcOrd="1" destOrd="0" presId="urn:microsoft.com/office/officeart/2005/8/layout/list1"/>
    <dgm:cxn modelId="{47EBE944-585D-48F2-A536-3E51549D94FC}" type="presParOf" srcId="{E67DEAA1-1427-447F-B11E-E230FE1ABC36}" destId="{C553879B-2D8B-4A6D-BB9C-7BB08F03BA66}" srcOrd="1" destOrd="0" presId="urn:microsoft.com/office/officeart/2005/8/layout/list1"/>
    <dgm:cxn modelId="{0C3CF0EF-6551-4D40-873C-EABC61AD2572}" type="presParOf" srcId="{E67DEAA1-1427-447F-B11E-E230FE1ABC36}" destId="{CC607BAB-6325-4B20-98EE-58483FBE61A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A8FCF5-52E0-4BB5-9EB1-5085B3A6240B}"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51ADE01B-6292-44C7-AF93-BAEA9006EE43}">
      <dgm:prSet custT="1"/>
      <dgm:spPr/>
      <dgm:t>
        <a:bodyPr/>
        <a:lstStyle/>
        <a:p>
          <a:pPr rtl="0">
            <a:lnSpc>
              <a:spcPct val="100000"/>
            </a:lnSpc>
            <a:spcAft>
              <a:spcPts val="0"/>
            </a:spcAft>
          </a:pPr>
          <a:r>
            <a:rPr lang="en-US" sz="2000" b="0" dirty="0">
              <a:latin typeface="Calibri"/>
              <a:cs typeface="Calibri"/>
            </a:rPr>
            <a:t>Key differences from Statement 16</a:t>
          </a:r>
        </a:p>
      </dgm:t>
    </dgm:pt>
    <dgm:pt modelId="{622A33FF-E01D-484F-88D7-CACF6584A86D}" type="parTrans" cxnId="{A6900FD5-D7DC-4E96-BD67-59B820CF27FE}">
      <dgm:prSet/>
      <dgm:spPr/>
      <dgm:t>
        <a:bodyPr/>
        <a:lstStyle/>
        <a:p>
          <a:endParaRPr lang="en-US" sz="1600">
            <a:latin typeface="Georgia" panose="02040502050405020303" pitchFamily="18" charset="0"/>
          </a:endParaRPr>
        </a:p>
      </dgm:t>
    </dgm:pt>
    <dgm:pt modelId="{65333AA2-B74D-4C05-B4B8-65073DFFB686}" type="sibTrans" cxnId="{A6900FD5-D7DC-4E96-BD67-59B820CF27FE}">
      <dgm:prSet/>
      <dgm:spPr/>
      <dgm:t>
        <a:bodyPr/>
        <a:lstStyle/>
        <a:p>
          <a:endParaRPr lang="en-US" sz="1600">
            <a:latin typeface="Georgia" panose="02040502050405020303" pitchFamily="18" charset="0"/>
          </a:endParaRPr>
        </a:p>
      </dgm:t>
    </dgm:pt>
    <dgm:pt modelId="{23F2D04F-7D78-4652-B11F-45C842BB5BCE}">
      <dgm:prSet custT="1"/>
      <dgm:spPr/>
      <dgm:t>
        <a:bodyPr/>
        <a:lstStyle/>
        <a:p>
          <a:pPr rtl="0"/>
          <a:r>
            <a:rPr lang="en-US" sz="1600" dirty="0">
              <a:latin typeface="Calibri"/>
              <a:cs typeface="Calibri"/>
            </a:rPr>
            <a:t>No more distinction between vacation and sick leave</a:t>
          </a:r>
        </a:p>
      </dgm:t>
    </dgm:pt>
    <dgm:pt modelId="{72B5CB18-4F75-4447-8571-FA743BDB5734}" type="parTrans" cxnId="{B08B593C-D020-4426-9B0A-1DA323FF8F59}">
      <dgm:prSet/>
      <dgm:spPr/>
      <dgm:t>
        <a:bodyPr/>
        <a:lstStyle/>
        <a:p>
          <a:endParaRPr lang="en-US" sz="1600">
            <a:latin typeface="Georgia" panose="02040502050405020303" pitchFamily="18" charset="0"/>
          </a:endParaRPr>
        </a:p>
      </dgm:t>
    </dgm:pt>
    <dgm:pt modelId="{94996F7C-2AE3-423C-91B6-0E8FEE42832D}" type="sibTrans" cxnId="{B08B593C-D020-4426-9B0A-1DA323FF8F59}">
      <dgm:prSet/>
      <dgm:spPr/>
      <dgm:t>
        <a:bodyPr/>
        <a:lstStyle/>
        <a:p>
          <a:endParaRPr lang="en-US" sz="1600">
            <a:latin typeface="Georgia" panose="02040502050405020303" pitchFamily="18" charset="0"/>
          </a:endParaRPr>
        </a:p>
      </dgm:t>
    </dgm:pt>
    <dgm:pt modelId="{C7A25A9D-9010-41B0-B68F-72D86078F3FE}">
      <dgm:prSet custT="1"/>
      <dgm:spPr/>
      <dgm:t>
        <a:bodyPr/>
        <a:lstStyle/>
        <a:p>
          <a:pPr rtl="0"/>
          <a:r>
            <a:rPr lang="en-US" sz="1600" dirty="0">
              <a:latin typeface="Calibri"/>
              <a:cs typeface="Calibri"/>
            </a:rPr>
            <a:t>No more options for accruing the sick leave liability</a:t>
          </a:r>
        </a:p>
      </dgm:t>
    </dgm:pt>
    <dgm:pt modelId="{934B6C8A-202F-4CB1-8DDE-30A0FD8CD90E}" type="parTrans" cxnId="{F4937D0E-B17D-425D-9B87-8F87362823B5}">
      <dgm:prSet/>
      <dgm:spPr/>
      <dgm:t>
        <a:bodyPr/>
        <a:lstStyle/>
        <a:p>
          <a:endParaRPr lang="en-US" sz="1600">
            <a:latin typeface="Georgia" panose="02040502050405020303" pitchFamily="18" charset="0"/>
          </a:endParaRPr>
        </a:p>
      </dgm:t>
    </dgm:pt>
    <dgm:pt modelId="{7ABE15E5-54A4-43C5-98CF-F8D255006957}" type="sibTrans" cxnId="{F4937D0E-B17D-425D-9B87-8F87362823B5}">
      <dgm:prSet/>
      <dgm:spPr/>
      <dgm:t>
        <a:bodyPr/>
        <a:lstStyle/>
        <a:p>
          <a:endParaRPr lang="en-US" sz="1600">
            <a:latin typeface="Georgia" panose="02040502050405020303" pitchFamily="18" charset="0"/>
          </a:endParaRPr>
        </a:p>
      </dgm:t>
    </dgm:pt>
    <dgm:pt modelId="{2D6109E6-9CE5-4986-9D83-AE25167917ED}">
      <dgm:prSet custT="1"/>
      <dgm:spPr/>
      <dgm:t>
        <a:bodyPr/>
        <a:lstStyle/>
        <a:p>
          <a:pPr rtl="0"/>
          <a:r>
            <a:rPr lang="en-US" sz="1600" dirty="0">
              <a:latin typeface="Calibri"/>
              <a:cs typeface="Calibri"/>
            </a:rPr>
            <a:t>The “accumulates” criterion is a unifying theme for all compensated absences</a:t>
          </a:r>
        </a:p>
      </dgm:t>
    </dgm:pt>
    <dgm:pt modelId="{36DA0F71-007E-43CB-8302-903E169C08CC}" type="parTrans" cxnId="{047E52DE-3355-4792-B4CE-A8974FAFC475}">
      <dgm:prSet/>
      <dgm:spPr/>
      <dgm:t>
        <a:bodyPr/>
        <a:lstStyle/>
        <a:p>
          <a:endParaRPr lang="en-US" sz="1600">
            <a:latin typeface="Georgia" panose="02040502050405020303" pitchFamily="18" charset="0"/>
          </a:endParaRPr>
        </a:p>
      </dgm:t>
    </dgm:pt>
    <dgm:pt modelId="{C8EA0D45-C901-4442-9028-D1AEB10450AF}" type="sibTrans" cxnId="{047E52DE-3355-4792-B4CE-A8974FAFC475}">
      <dgm:prSet/>
      <dgm:spPr/>
      <dgm:t>
        <a:bodyPr/>
        <a:lstStyle/>
        <a:p>
          <a:endParaRPr lang="en-US" sz="1600">
            <a:latin typeface="Georgia" panose="02040502050405020303" pitchFamily="18" charset="0"/>
          </a:endParaRPr>
        </a:p>
      </dgm:t>
    </dgm:pt>
    <dgm:pt modelId="{77A13FE6-0866-4E2B-AE73-7208513259D2}">
      <dgm:prSet custT="1"/>
      <dgm:spPr/>
      <dgm:t>
        <a:bodyPr/>
        <a:lstStyle/>
        <a:p>
          <a:pPr rtl="0"/>
          <a:r>
            <a:rPr lang="en-US" sz="1600" dirty="0">
              <a:latin typeface="Calibri"/>
              <a:cs typeface="Calibri"/>
            </a:rPr>
            <a:t>The likelihood of being compensated for leave is lowered from </a:t>
          </a:r>
          <a:r>
            <a:rPr lang="en-US" sz="1600" i="1" dirty="0">
              <a:latin typeface="Calibri"/>
              <a:cs typeface="Calibri"/>
            </a:rPr>
            <a:t>probable</a:t>
          </a:r>
          <a:r>
            <a:rPr lang="en-US" sz="1600" dirty="0">
              <a:latin typeface="Calibri"/>
              <a:cs typeface="Calibri"/>
            </a:rPr>
            <a:t> to </a:t>
          </a:r>
          <a:r>
            <a:rPr lang="en-US" sz="1600" i="1" dirty="0">
              <a:latin typeface="Calibri"/>
              <a:cs typeface="Calibri"/>
            </a:rPr>
            <a:t>more likely than not</a:t>
          </a:r>
          <a:r>
            <a:rPr lang="en-US" sz="1600" dirty="0">
              <a:latin typeface="Calibri"/>
              <a:cs typeface="Calibri"/>
            </a:rPr>
            <a:t> (&gt; 50%)</a:t>
          </a:r>
        </a:p>
      </dgm:t>
    </dgm:pt>
    <dgm:pt modelId="{878D4739-5ED4-4287-8B52-A1133A4A0F2D}" type="parTrans" cxnId="{75301112-B4D4-4EBA-B411-09C0566F175F}">
      <dgm:prSet/>
      <dgm:spPr/>
      <dgm:t>
        <a:bodyPr/>
        <a:lstStyle/>
        <a:p>
          <a:endParaRPr lang="en-US" sz="1600">
            <a:latin typeface="Georgia" panose="02040502050405020303" pitchFamily="18" charset="0"/>
          </a:endParaRPr>
        </a:p>
      </dgm:t>
    </dgm:pt>
    <dgm:pt modelId="{AAD401CF-37BF-44B1-A54D-307F01BE1FF5}" type="sibTrans" cxnId="{75301112-B4D4-4EBA-B411-09C0566F175F}">
      <dgm:prSet/>
      <dgm:spPr/>
      <dgm:t>
        <a:bodyPr/>
        <a:lstStyle/>
        <a:p>
          <a:endParaRPr lang="en-US" sz="1600">
            <a:latin typeface="Georgia" panose="02040502050405020303" pitchFamily="18" charset="0"/>
          </a:endParaRPr>
        </a:p>
      </dgm:t>
    </dgm:pt>
    <dgm:pt modelId="{2F5B5029-AB12-44EE-9168-F7868C013844}" type="pres">
      <dgm:prSet presAssocID="{CEA8FCF5-52E0-4BB5-9EB1-5085B3A6240B}" presName="Name0" presStyleCnt="0">
        <dgm:presLayoutVars>
          <dgm:chMax val="3"/>
          <dgm:chPref val="1"/>
          <dgm:dir/>
          <dgm:animLvl val="lvl"/>
          <dgm:resizeHandles/>
        </dgm:presLayoutVars>
      </dgm:prSet>
      <dgm:spPr/>
    </dgm:pt>
    <dgm:pt modelId="{3EE86401-4D20-450E-A9D5-3FC1456DB388}" type="pres">
      <dgm:prSet presAssocID="{CEA8FCF5-52E0-4BB5-9EB1-5085B3A6240B}" presName="outerBox" presStyleCnt="0"/>
      <dgm:spPr/>
    </dgm:pt>
    <dgm:pt modelId="{15F1964D-8C11-4AE2-9CC0-060AAE4A4B94}" type="pres">
      <dgm:prSet presAssocID="{CEA8FCF5-52E0-4BB5-9EB1-5085B3A6240B}" presName="outerBoxParent" presStyleLbl="node1" presStyleIdx="0" presStyleCnt="1"/>
      <dgm:spPr/>
    </dgm:pt>
    <dgm:pt modelId="{C0E6B3C8-8DAD-4BA9-8A68-173478B670ED}" type="pres">
      <dgm:prSet presAssocID="{CEA8FCF5-52E0-4BB5-9EB1-5085B3A6240B}" presName="outerBoxChildren" presStyleCnt="0"/>
      <dgm:spPr/>
    </dgm:pt>
    <dgm:pt modelId="{59B94B50-EACB-4575-8601-60C9842293EE}" type="pres">
      <dgm:prSet presAssocID="{23F2D04F-7D78-4652-B11F-45C842BB5BCE}" presName="oChild" presStyleLbl="fgAcc1" presStyleIdx="0" presStyleCnt="4" custScaleY="119718">
        <dgm:presLayoutVars>
          <dgm:bulletEnabled val="1"/>
        </dgm:presLayoutVars>
      </dgm:prSet>
      <dgm:spPr/>
    </dgm:pt>
    <dgm:pt modelId="{3E7B622D-BEC7-4EB4-9B43-FED305113CF8}" type="pres">
      <dgm:prSet presAssocID="{94996F7C-2AE3-423C-91B6-0E8FEE42832D}" presName="outerSibTrans" presStyleCnt="0"/>
      <dgm:spPr/>
    </dgm:pt>
    <dgm:pt modelId="{222A7FC9-5B2E-4E5A-B3E1-8851B235FD75}" type="pres">
      <dgm:prSet presAssocID="{C7A25A9D-9010-41B0-B68F-72D86078F3FE}" presName="oChild" presStyleLbl="fgAcc1" presStyleIdx="1" presStyleCnt="4" custScaleY="119718">
        <dgm:presLayoutVars>
          <dgm:bulletEnabled val="1"/>
        </dgm:presLayoutVars>
      </dgm:prSet>
      <dgm:spPr/>
    </dgm:pt>
    <dgm:pt modelId="{F9E933B7-4B42-4277-8C66-B8505AF7054F}" type="pres">
      <dgm:prSet presAssocID="{7ABE15E5-54A4-43C5-98CF-F8D255006957}" presName="outerSibTrans" presStyleCnt="0"/>
      <dgm:spPr/>
    </dgm:pt>
    <dgm:pt modelId="{C34605D7-1BBC-4E13-ADEF-1326C64EFC56}" type="pres">
      <dgm:prSet presAssocID="{2D6109E6-9CE5-4986-9D83-AE25167917ED}" presName="oChild" presStyleLbl="fgAcc1" presStyleIdx="2" presStyleCnt="4" custScaleY="119718">
        <dgm:presLayoutVars>
          <dgm:bulletEnabled val="1"/>
        </dgm:presLayoutVars>
      </dgm:prSet>
      <dgm:spPr/>
    </dgm:pt>
    <dgm:pt modelId="{DE93A175-FBE1-4B39-A93A-B7B1E132F78B}" type="pres">
      <dgm:prSet presAssocID="{C8EA0D45-C901-4442-9028-D1AEB10450AF}" presName="outerSibTrans" presStyleCnt="0"/>
      <dgm:spPr/>
    </dgm:pt>
    <dgm:pt modelId="{B50084A2-9746-4FE7-8F76-BD09A78B4E45}" type="pres">
      <dgm:prSet presAssocID="{77A13FE6-0866-4E2B-AE73-7208513259D2}" presName="oChild" presStyleLbl="fgAcc1" presStyleIdx="3" presStyleCnt="4" custScaleY="121286">
        <dgm:presLayoutVars>
          <dgm:bulletEnabled val="1"/>
        </dgm:presLayoutVars>
      </dgm:prSet>
      <dgm:spPr/>
    </dgm:pt>
  </dgm:ptLst>
  <dgm:cxnLst>
    <dgm:cxn modelId="{F4937D0E-B17D-425D-9B87-8F87362823B5}" srcId="{51ADE01B-6292-44C7-AF93-BAEA9006EE43}" destId="{C7A25A9D-9010-41B0-B68F-72D86078F3FE}" srcOrd="1" destOrd="0" parTransId="{934B6C8A-202F-4CB1-8DDE-30A0FD8CD90E}" sibTransId="{7ABE15E5-54A4-43C5-98CF-F8D255006957}"/>
    <dgm:cxn modelId="{75301112-B4D4-4EBA-B411-09C0566F175F}" srcId="{51ADE01B-6292-44C7-AF93-BAEA9006EE43}" destId="{77A13FE6-0866-4E2B-AE73-7208513259D2}" srcOrd="3" destOrd="0" parTransId="{878D4739-5ED4-4287-8B52-A1133A4A0F2D}" sibTransId="{AAD401CF-37BF-44B1-A54D-307F01BE1FF5}"/>
    <dgm:cxn modelId="{E386D91B-85A7-4934-A3EE-1C1C3ED06287}" type="presOf" srcId="{77A13FE6-0866-4E2B-AE73-7208513259D2}" destId="{B50084A2-9746-4FE7-8F76-BD09A78B4E45}" srcOrd="0" destOrd="0" presId="urn:microsoft.com/office/officeart/2005/8/layout/target2"/>
    <dgm:cxn modelId="{319C9C28-06D6-483D-87AC-06DB49B201BD}" type="presOf" srcId="{2D6109E6-9CE5-4986-9D83-AE25167917ED}" destId="{C34605D7-1BBC-4E13-ADEF-1326C64EFC56}" srcOrd="0" destOrd="0" presId="urn:microsoft.com/office/officeart/2005/8/layout/target2"/>
    <dgm:cxn modelId="{B08B593C-D020-4426-9B0A-1DA323FF8F59}" srcId="{51ADE01B-6292-44C7-AF93-BAEA9006EE43}" destId="{23F2D04F-7D78-4652-B11F-45C842BB5BCE}" srcOrd="0" destOrd="0" parTransId="{72B5CB18-4F75-4447-8571-FA743BDB5734}" sibTransId="{94996F7C-2AE3-423C-91B6-0E8FEE42832D}"/>
    <dgm:cxn modelId="{5984DEA3-92B3-46B0-8954-A95C7D09E55E}" type="presOf" srcId="{CEA8FCF5-52E0-4BB5-9EB1-5085B3A6240B}" destId="{2F5B5029-AB12-44EE-9168-F7868C013844}" srcOrd="0" destOrd="0" presId="urn:microsoft.com/office/officeart/2005/8/layout/target2"/>
    <dgm:cxn modelId="{0C5A64C7-162C-4DC1-903D-7062ADE0D353}" type="presOf" srcId="{23F2D04F-7D78-4652-B11F-45C842BB5BCE}" destId="{59B94B50-EACB-4575-8601-60C9842293EE}" srcOrd="0" destOrd="0" presId="urn:microsoft.com/office/officeart/2005/8/layout/target2"/>
    <dgm:cxn modelId="{A6900FD5-D7DC-4E96-BD67-59B820CF27FE}" srcId="{CEA8FCF5-52E0-4BB5-9EB1-5085B3A6240B}" destId="{51ADE01B-6292-44C7-AF93-BAEA9006EE43}" srcOrd="0" destOrd="0" parTransId="{622A33FF-E01D-484F-88D7-CACF6584A86D}" sibTransId="{65333AA2-B74D-4C05-B4B8-65073DFFB686}"/>
    <dgm:cxn modelId="{047E52DE-3355-4792-B4CE-A8974FAFC475}" srcId="{51ADE01B-6292-44C7-AF93-BAEA9006EE43}" destId="{2D6109E6-9CE5-4986-9D83-AE25167917ED}" srcOrd="2" destOrd="0" parTransId="{36DA0F71-007E-43CB-8302-903E169C08CC}" sibTransId="{C8EA0D45-C901-4442-9028-D1AEB10450AF}"/>
    <dgm:cxn modelId="{45F2EAE0-9573-4A7E-AFB6-0F8CA8BECDDB}" type="presOf" srcId="{C7A25A9D-9010-41B0-B68F-72D86078F3FE}" destId="{222A7FC9-5B2E-4E5A-B3E1-8851B235FD75}" srcOrd="0" destOrd="0" presId="urn:microsoft.com/office/officeart/2005/8/layout/target2"/>
    <dgm:cxn modelId="{42995DE4-B296-4EB4-9750-1795B61CB64E}" type="presOf" srcId="{51ADE01B-6292-44C7-AF93-BAEA9006EE43}" destId="{15F1964D-8C11-4AE2-9CC0-060AAE4A4B94}" srcOrd="0" destOrd="0" presId="urn:microsoft.com/office/officeart/2005/8/layout/target2"/>
    <dgm:cxn modelId="{92E0BE3E-11EB-4149-952C-CD641D0DB5CD}" type="presParOf" srcId="{2F5B5029-AB12-44EE-9168-F7868C013844}" destId="{3EE86401-4D20-450E-A9D5-3FC1456DB388}" srcOrd="0" destOrd="0" presId="urn:microsoft.com/office/officeart/2005/8/layout/target2"/>
    <dgm:cxn modelId="{FFF79A82-A3B7-4620-80DF-F9CDF93697D3}" type="presParOf" srcId="{3EE86401-4D20-450E-A9D5-3FC1456DB388}" destId="{15F1964D-8C11-4AE2-9CC0-060AAE4A4B94}" srcOrd="0" destOrd="0" presId="urn:microsoft.com/office/officeart/2005/8/layout/target2"/>
    <dgm:cxn modelId="{3EA0EB30-9455-40C6-8BAF-B79DBC9715B8}" type="presParOf" srcId="{3EE86401-4D20-450E-A9D5-3FC1456DB388}" destId="{C0E6B3C8-8DAD-4BA9-8A68-173478B670ED}" srcOrd="1" destOrd="0" presId="urn:microsoft.com/office/officeart/2005/8/layout/target2"/>
    <dgm:cxn modelId="{C770B1B0-3E91-4A6E-B44C-76CF2542C9B0}" type="presParOf" srcId="{C0E6B3C8-8DAD-4BA9-8A68-173478B670ED}" destId="{59B94B50-EACB-4575-8601-60C9842293EE}" srcOrd="0" destOrd="0" presId="urn:microsoft.com/office/officeart/2005/8/layout/target2"/>
    <dgm:cxn modelId="{5D37F84A-6E9B-441B-BF05-DC844125CCBF}" type="presParOf" srcId="{C0E6B3C8-8DAD-4BA9-8A68-173478B670ED}" destId="{3E7B622D-BEC7-4EB4-9B43-FED305113CF8}" srcOrd="1" destOrd="0" presId="urn:microsoft.com/office/officeart/2005/8/layout/target2"/>
    <dgm:cxn modelId="{F4693C6A-1FC2-4E68-B1AA-663ED3CA18B3}" type="presParOf" srcId="{C0E6B3C8-8DAD-4BA9-8A68-173478B670ED}" destId="{222A7FC9-5B2E-4E5A-B3E1-8851B235FD75}" srcOrd="2" destOrd="0" presId="urn:microsoft.com/office/officeart/2005/8/layout/target2"/>
    <dgm:cxn modelId="{3FE31001-1DAC-4F0C-98DC-D7430442DFE4}" type="presParOf" srcId="{C0E6B3C8-8DAD-4BA9-8A68-173478B670ED}" destId="{F9E933B7-4B42-4277-8C66-B8505AF7054F}" srcOrd="3" destOrd="0" presId="urn:microsoft.com/office/officeart/2005/8/layout/target2"/>
    <dgm:cxn modelId="{0F70CC09-224D-449E-84AF-9D73DD5A6429}" type="presParOf" srcId="{C0E6B3C8-8DAD-4BA9-8A68-173478B670ED}" destId="{C34605D7-1BBC-4E13-ADEF-1326C64EFC56}" srcOrd="4" destOrd="0" presId="urn:microsoft.com/office/officeart/2005/8/layout/target2"/>
    <dgm:cxn modelId="{7D9115F8-98E0-4A32-869D-E000FD607AA2}" type="presParOf" srcId="{C0E6B3C8-8DAD-4BA9-8A68-173478B670ED}" destId="{DE93A175-FBE1-4B39-A93A-B7B1E132F78B}" srcOrd="5" destOrd="0" presId="urn:microsoft.com/office/officeart/2005/8/layout/target2"/>
    <dgm:cxn modelId="{A980F8D1-C505-4F01-A888-6DA2F40156B3}" type="presParOf" srcId="{C0E6B3C8-8DAD-4BA9-8A68-173478B670ED}" destId="{B50084A2-9746-4FE7-8F76-BD09A78B4E45}" srcOrd="6"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dirty="0"/>
            <a:t>Do not recognize a liability until leave commences for:</a:t>
          </a:r>
        </a:p>
      </dgm:t>
    </dgm:pt>
    <dgm:pt modelId="{46467AAD-CC19-41D2-97EB-7046E3054D5B}" type="parTrans" cxnId="{401CEEFD-5C98-4666-B7D6-20FF3AEA73C9}">
      <dgm:prSet/>
      <dgm:spPr/>
      <dgm:t>
        <a:bodyPr/>
        <a:lstStyle/>
        <a:p>
          <a:endParaRPr lang="en-US" sz="2000"/>
        </a:p>
      </dgm:t>
    </dgm:pt>
    <dgm:pt modelId="{B05B2EDE-E466-48C4-85FA-D75BF789D586}" type="sibTrans" cxnId="{401CEEFD-5C98-4666-B7D6-20FF3AEA73C9}">
      <dgm:prSet/>
      <dgm:spPr/>
      <dgm:t>
        <a:bodyPr/>
        <a:lstStyle/>
        <a:p>
          <a:endParaRPr lang="en-US" sz="2000"/>
        </a:p>
      </dgm:t>
    </dgm:pt>
    <dgm:pt modelId="{D89833B1-0256-49DE-9C7C-29F50D4D6E90}">
      <dgm:prSet custT="1"/>
      <dgm:spPr/>
      <dgm:t>
        <a:bodyPr/>
        <a:lstStyle/>
        <a:p>
          <a:pPr rtl="0"/>
          <a:r>
            <a:rPr lang="en-US" sz="2200" dirty="0"/>
            <a:t>Unlimited leave</a:t>
          </a:r>
        </a:p>
      </dgm:t>
    </dgm:pt>
    <dgm:pt modelId="{C7C93EB6-1DC7-40BE-B549-6D6064F0E03B}" type="parTrans" cxnId="{0F78EEDD-7825-4D73-80EF-52F10F438207}">
      <dgm:prSet/>
      <dgm:spPr/>
      <dgm:t>
        <a:bodyPr/>
        <a:lstStyle/>
        <a:p>
          <a:endParaRPr lang="en-US" sz="2000"/>
        </a:p>
      </dgm:t>
    </dgm:pt>
    <dgm:pt modelId="{6980F58A-0703-40FC-9E72-3DDE032EE358}" type="sibTrans" cxnId="{0F78EEDD-7825-4D73-80EF-52F10F438207}">
      <dgm:prSet/>
      <dgm:spPr/>
      <dgm:t>
        <a:bodyPr/>
        <a:lstStyle/>
        <a:p>
          <a:endParaRPr lang="en-US" sz="2000"/>
        </a:p>
      </dgm:t>
    </dgm:pt>
    <dgm:pt modelId="{6C2A805E-44F6-4FC3-BC04-B0D820AAB6E9}">
      <dgm:prSet custT="1"/>
      <dgm:spPr/>
      <dgm:t>
        <a:bodyPr/>
        <a:lstStyle/>
        <a:p>
          <a:pPr rtl="0"/>
          <a:r>
            <a:rPr lang="en-US" sz="2200" dirty="0"/>
            <a:t>Holiday leave that is taken on a specific date not at the employees’ discretion</a:t>
          </a:r>
        </a:p>
      </dgm:t>
    </dgm:pt>
    <dgm:pt modelId="{7F1BC457-5591-4410-A520-5A45A5C42DD7}" type="parTrans" cxnId="{2610FD01-8138-4B16-AD09-F9CBA8BBF818}">
      <dgm:prSet/>
      <dgm:spPr/>
      <dgm:t>
        <a:bodyPr/>
        <a:lstStyle/>
        <a:p>
          <a:endParaRPr lang="en-US" sz="2000"/>
        </a:p>
      </dgm:t>
    </dgm:pt>
    <dgm:pt modelId="{E210188F-009B-4211-8469-22F00EAF9F2C}" type="sibTrans" cxnId="{2610FD01-8138-4B16-AD09-F9CBA8BBF818}">
      <dgm:prSet/>
      <dgm:spPr/>
      <dgm:t>
        <a:bodyPr/>
        <a:lstStyle/>
        <a:p>
          <a:endParaRPr lang="en-US" sz="2000"/>
        </a:p>
      </dgm:t>
    </dgm:pt>
    <dgm:pt modelId="{BD2592B5-D5A9-409B-A9B9-2F0B5E6C2ACE}">
      <dgm:prSet custT="1"/>
      <dgm:spPr/>
      <dgm:t>
        <a:bodyPr/>
        <a:lstStyle/>
        <a:p>
          <a:pPr rtl="0"/>
          <a:r>
            <a:rPr lang="en-US" sz="2200" dirty="0"/>
            <a:t>Leave that depends upon the occurrence of a sporadic event that affects a relatively small proportion of employees – including parental leave, military leave, and jury duty (but </a:t>
          </a:r>
          <a:r>
            <a:rPr lang="en-US" sz="2200" i="1" dirty="0"/>
            <a:t>not</a:t>
          </a:r>
          <a:r>
            <a:rPr lang="en-US" sz="2200" i="0" dirty="0"/>
            <a:t> sick leave or restricted sabbatical leave, which should be reported using the general approach)</a:t>
          </a:r>
          <a:endParaRPr lang="en-US" sz="2200" dirty="0"/>
        </a:p>
      </dgm:t>
    </dgm:pt>
    <dgm:pt modelId="{56C5AE61-6DCB-48ED-87E0-31FC1CFD7603}" type="parTrans" cxnId="{580A2D83-799A-4CA8-982A-F47677231B2A}">
      <dgm:prSet/>
      <dgm:spPr/>
      <dgm:t>
        <a:bodyPr/>
        <a:lstStyle/>
        <a:p>
          <a:endParaRPr lang="en-US"/>
        </a:p>
      </dgm:t>
    </dgm:pt>
    <dgm:pt modelId="{C1586E93-988F-429F-9C97-D5683E2D3059}" type="sibTrans" cxnId="{580A2D83-799A-4CA8-982A-F47677231B2A}">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1"/>
      <dgm:spPr/>
    </dgm:pt>
    <dgm:pt modelId="{9045EE8B-EC34-4DC7-966A-50CD4FDF9D6A}" type="pres">
      <dgm:prSet presAssocID="{A085C73B-CF5B-4C1A-ABC3-856543851893}" presName="parentText" presStyleLbl="node1" presStyleIdx="0" presStyleCnt="1" custScaleX="128889" custScaleY="60536">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1">
        <dgm:presLayoutVars>
          <dgm:bulletEnabled val="1"/>
        </dgm:presLayoutVars>
      </dgm:prSet>
      <dgm:spPr/>
    </dgm:pt>
  </dgm:ptLst>
  <dgm:cxnLst>
    <dgm:cxn modelId="{2610FD01-8138-4B16-AD09-F9CBA8BBF818}" srcId="{A085C73B-CF5B-4C1A-ABC3-856543851893}" destId="{6C2A805E-44F6-4FC3-BC04-B0D820AAB6E9}" srcOrd="2" destOrd="0" parTransId="{7F1BC457-5591-4410-A520-5A45A5C42DD7}" sibTransId="{E210188F-009B-4211-8469-22F00EAF9F2C}"/>
    <dgm:cxn modelId="{4EB39A1D-34D4-4789-90EB-9EDC32558122}" type="presOf" srcId="{4FA76029-F9AA-4E74-B578-48FA8250699A}" destId="{55DD52CC-D421-413D-8E1C-199814DDA40F}" srcOrd="0" destOrd="0" presId="urn:microsoft.com/office/officeart/2005/8/layout/list1"/>
    <dgm:cxn modelId="{7C26815D-D793-4103-89C3-45305814310E}" type="presOf" srcId="{D89833B1-0256-49DE-9C7C-29F50D4D6E90}" destId="{8A41CF94-BB3B-420A-BC4C-440A37DD26EB}" srcOrd="0" destOrd="1" presId="urn:microsoft.com/office/officeart/2005/8/layout/list1"/>
    <dgm:cxn modelId="{FBD2284F-EF22-4BCE-BA48-63DDEDB8DB5F}" type="presOf" srcId="{6C2A805E-44F6-4FC3-BC04-B0D820AAB6E9}" destId="{8A41CF94-BB3B-420A-BC4C-440A37DD26EB}" srcOrd="0" destOrd="2" presId="urn:microsoft.com/office/officeart/2005/8/layout/list1"/>
    <dgm:cxn modelId="{82C4CB6F-282C-4854-ACC6-39C39D31D0C7}" type="presOf" srcId="{BD2592B5-D5A9-409B-A9B9-2F0B5E6C2ACE}" destId="{8A41CF94-BB3B-420A-BC4C-440A37DD26EB}" srcOrd="0" destOrd="0" presId="urn:microsoft.com/office/officeart/2005/8/layout/list1"/>
    <dgm:cxn modelId="{580A2D83-799A-4CA8-982A-F47677231B2A}" srcId="{A085C73B-CF5B-4C1A-ABC3-856543851893}" destId="{BD2592B5-D5A9-409B-A9B9-2F0B5E6C2ACE}" srcOrd="0" destOrd="0" parTransId="{56C5AE61-6DCB-48ED-87E0-31FC1CFD7603}" sibTransId="{C1586E93-988F-429F-9C97-D5683E2D3059}"/>
    <dgm:cxn modelId="{B9012997-13A3-43C9-A445-9CF9D3D5479E}" type="presOf" srcId="{A085C73B-CF5B-4C1A-ABC3-856543851893}" destId="{C4C0BB30-C72E-4676-A897-BB15B71D679A}" srcOrd="0" destOrd="0" presId="urn:microsoft.com/office/officeart/2005/8/layout/list1"/>
    <dgm:cxn modelId="{80905AAE-9C30-44E3-BE1A-945CDC640FDC}" type="presOf" srcId="{A085C73B-CF5B-4C1A-ABC3-856543851893}" destId="{9045EE8B-EC34-4DC7-966A-50CD4FDF9D6A}" srcOrd="1" destOrd="0" presId="urn:microsoft.com/office/officeart/2005/8/layout/list1"/>
    <dgm:cxn modelId="{0F78EEDD-7825-4D73-80EF-52F10F438207}" srcId="{A085C73B-CF5B-4C1A-ABC3-856543851893}" destId="{D89833B1-0256-49DE-9C7C-29F50D4D6E90}" srcOrd="1" destOrd="0" parTransId="{C7C93EB6-1DC7-40BE-B549-6D6064F0E03B}" sibTransId="{6980F58A-0703-40FC-9E72-3DDE032EE358}"/>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60C9B07-3779-4BBE-B6F9-0DDDAF3B3082}">
      <dgm:prSet custT="1"/>
      <dgm:spPr/>
      <dgm:t>
        <a:bodyPr/>
        <a:lstStyle/>
        <a:p>
          <a:pPr rtl="0"/>
          <a:r>
            <a:rPr lang="en-US" sz="2400" dirty="0"/>
            <a:t>For leave that has been used, recognize a liability at the amount of the cash payment or noncash settlement to be made for the leave, including any salary-related payments</a:t>
          </a:r>
        </a:p>
      </dgm:t>
    </dgm:pt>
    <dgm:pt modelId="{FA01524B-033F-4DB9-8FE9-27F52EB2A61A}" type="parTrans" cxnId="{09673AC2-2BC5-42C0-B994-45BDA2FE54C8}">
      <dgm:prSet/>
      <dgm:spPr/>
      <dgm:t>
        <a:bodyPr/>
        <a:lstStyle/>
        <a:p>
          <a:endParaRPr lang="en-US" sz="2400"/>
        </a:p>
      </dgm:t>
    </dgm:pt>
    <dgm:pt modelId="{8F3AA523-532A-445C-92EE-D8D53217B1AB}" type="sibTrans" cxnId="{09673AC2-2BC5-42C0-B994-45BDA2FE54C8}">
      <dgm:prSet/>
      <dgm:spPr/>
      <dgm:t>
        <a:bodyPr/>
        <a:lstStyle/>
        <a:p>
          <a:endParaRPr lang="en-US" sz="2400"/>
        </a:p>
      </dgm:t>
    </dgm:pt>
    <dgm:pt modelId="{B6EE0B6E-0B21-4F9E-9866-9ACC50AA839E}">
      <dgm:prSet custT="1"/>
      <dgm:spPr/>
      <dgm:t>
        <a:bodyPr/>
        <a:lstStyle/>
        <a:p>
          <a:r>
            <a:rPr lang="en-US" sz="2400"/>
            <a:t>Leave that will be settled through conversion to defined benefit pensions or OPEB should not be recognized as a liability for compensated absences</a:t>
          </a:r>
          <a:endParaRPr lang="en-US" sz="2400" dirty="0"/>
        </a:p>
      </dgm:t>
    </dgm:pt>
    <dgm:pt modelId="{27FCA3F8-F3F2-412B-9D96-3F7176A17AD9}" type="parTrans" cxnId="{F15C0405-D3FB-40F6-B38D-417254854F92}">
      <dgm:prSet/>
      <dgm:spPr/>
      <dgm:t>
        <a:bodyPr/>
        <a:lstStyle/>
        <a:p>
          <a:endParaRPr lang="en-US" sz="2400"/>
        </a:p>
      </dgm:t>
    </dgm:pt>
    <dgm:pt modelId="{0E1902C4-C7D9-4A9E-BEF4-C15DB0ADB0EA}" type="sibTrans" cxnId="{F15C0405-D3FB-40F6-B38D-417254854F92}">
      <dgm:prSet/>
      <dgm:spPr/>
      <dgm:t>
        <a:bodyPr/>
        <a:lstStyle/>
        <a:p>
          <a:endParaRPr lang="en-US" sz="2400"/>
        </a:p>
      </dgm:t>
    </dgm:pt>
    <dgm:pt modelId="{55DD52CC-D421-413D-8E1C-199814DDA40F}" type="pres">
      <dgm:prSet presAssocID="{4FA76029-F9AA-4E74-B578-48FA8250699A}" presName="linear" presStyleCnt="0">
        <dgm:presLayoutVars>
          <dgm:dir/>
          <dgm:animLvl val="lvl"/>
          <dgm:resizeHandles val="exact"/>
        </dgm:presLayoutVars>
      </dgm:prSet>
      <dgm:spPr/>
    </dgm:pt>
    <dgm:pt modelId="{91E19FAE-9C72-4268-B616-6ED9597EB6EF}" type="pres">
      <dgm:prSet presAssocID="{B60C9B07-3779-4BBE-B6F9-0DDDAF3B3082}" presName="parentLin" presStyleCnt="0"/>
      <dgm:spPr/>
    </dgm:pt>
    <dgm:pt modelId="{AF5261FD-B7B9-485F-90AB-9D5854CBB4F9}" type="pres">
      <dgm:prSet presAssocID="{B60C9B07-3779-4BBE-B6F9-0DDDAF3B3082}" presName="parentLeftMargin" presStyleLbl="node1" presStyleIdx="0" presStyleCnt="2"/>
      <dgm:spPr/>
    </dgm:pt>
    <dgm:pt modelId="{71B191FC-1725-4419-9CDF-FF13FF6FB324}" type="pres">
      <dgm:prSet presAssocID="{B60C9B07-3779-4BBE-B6F9-0DDDAF3B3082}" presName="parentText" presStyleLbl="node1" presStyleIdx="0" presStyleCnt="2" custScaleX="129207" custScaleY="120194">
        <dgm:presLayoutVars>
          <dgm:chMax val="0"/>
          <dgm:bulletEnabled val="1"/>
        </dgm:presLayoutVars>
      </dgm:prSet>
      <dgm:spPr/>
    </dgm:pt>
    <dgm:pt modelId="{8B5AFF8E-57DC-4C4A-BBEA-BC3237170E29}" type="pres">
      <dgm:prSet presAssocID="{B60C9B07-3779-4BBE-B6F9-0DDDAF3B3082}" presName="negativeSpace" presStyleCnt="0"/>
      <dgm:spPr/>
    </dgm:pt>
    <dgm:pt modelId="{335DC9C1-F585-4839-B10D-40923897925E}" type="pres">
      <dgm:prSet presAssocID="{B60C9B07-3779-4BBE-B6F9-0DDDAF3B3082}" presName="childText" presStyleLbl="conFgAcc1" presStyleIdx="0" presStyleCnt="2">
        <dgm:presLayoutVars>
          <dgm:bulletEnabled val="1"/>
        </dgm:presLayoutVars>
      </dgm:prSet>
      <dgm:spPr/>
    </dgm:pt>
    <dgm:pt modelId="{4F4CCD9A-C29D-4D78-A48C-278EE61CA47D}" type="pres">
      <dgm:prSet presAssocID="{8F3AA523-532A-445C-92EE-D8D53217B1AB}" presName="spaceBetweenRectangles" presStyleCnt="0"/>
      <dgm:spPr/>
    </dgm:pt>
    <dgm:pt modelId="{C820C980-9CF1-4E45-BFC0-D38E46AC250E}" type="pres">
      <dgm:prSet presAssocID="{B6EE0B6E-0B21-4F9E-9866-9ACC50AA839E}" presName="parentLin" presStyleCnt="0"/>
      <dgm:spPr/>
    </dgm:pt>
    <dgm:pt modelId="{140D5C0B-E539-4F27-8B7A-4F456AD5E84C}" type="pres">
      <dgm:prSet presAssocID="{B6EE0B6E-0B21-4F9E-9866-9ACC50AA839E}" presName="parentLeftMargin" presStyleLbl="node1" presStyleIdx="0" presStyleCnt="2"/>
      <dgm:spPr/>
    </dgm:pt>
    <dgm:pt modelId="{2035156D-912E-4B87-8ACB-EDBE74E93A58}" type="pres">
      <dgm:prSet presAssocID="{B6EE0B6E-0B21-4F9E-9866-9ACC50AA839E}" presName="parentText" presStyleLbl="node1" presStyleIdx="1" presStyleCnt="2" custScaleX="129207">
        <dgm:presLayoutVars>
          <dgm:chMax val="0"/>
          <dgm:bulletEnabled val="1"/>
        </dgm:presLayoutVars>
      </dgm:prSet>
      <dgm:spPr/>
    </dgm:pt>
    <dgm:pt modelId="{C906B897-EFC4-4007-A9ED-DFE0E555353C}" type="pres">
      <dgm:prSet presAssocID="{B6EE0B6E-0B21-4F9E-9866-9ACC50AA839E}" presName="negativeSpace" presStyleCnt="0"/>
      <dgm:spPr/>
    </dgm:pt>
    <dgm:pt modelId="{40C00FA3-327B-4A32-864A-98558522AF1E}" type="pres">
      <dgm:prSet presAssocID="{B6EE0B6E-0B21-4F9E-9866-9ACC50AA839E}" presName="childText" presStyleLbl="conFgAcc1" presStyleIdx="1" presStyleCnt="2">
        <dgm:presLayoutVars>
          <dgm:bulletEnabled val="1"/>
        </dgm:presLayoutVars>
      </dgm:prSet>
      <dgm:spPr/>
    </dgm:pt>
  </dgm:ptLst>
  <dgm:cxnLst>
    <dgm:cxn modelId="{F15C0405-D3FB-40F6-B38D-417254854F92}" srcId="{4FA76029-F9AA-4E74-B578-48FA8250699A}" destId="{B6EE0B6E-0B21-4F9E-9866-9ACC50AA839E}" srcOrd="1" destOrd="0" parTransId="{27FCA3F8-F3F2-412B-9D96-3F7176A17AD9}" sibTransId="{0E1902C4-C7D9-4A9E-BEF4-C15DB0ADB0EA}"/>
    <dgm:cxn modelId="{4EB39A1D-34D4-4789-90EB-9EDC32558122}" type="presOf" srcId="{4FA76029-F9AA-4E74-B578-48FA8250699A}" destId="{55DD52CC-D421-413D-8E1C-199814DDA40F}" srcOrd="0" destOrd="0" presId="urn:microsoft.com/office/officeart/2005/8/layout/list1"/>
    <dgm:cxn modelId="{1CB31F6E-12F1-467A-A280-3B1BF0069B8E}" type="presOf" srcId="{B60C9B07-3779-4BBE-B6F9-0DDDAF3B3082}" destId="{AF5261FD-B7B9-485F-90AB-9D5854CBB4F9}" srcOrd="0" destOrd="0" presId="urn:microsoft.com/office/officeart/2005/8/layout/list1"/>
    <dgm:cxn modelId="{4CA11050-5859-4214-BC3E-D02137E1DDD9}" type="presOf" srcId="{B6EE0B6E-0B21-4F9E-9866-9ACC50AA839E}" destId="{140D5C0B-E539-4F27-8B7A-4F456AD5E84C}" srcOrd="0" destOrd="0" presId="urn:microsoft.com/office/officeart/2005/8/layout/list1"/>
    <dgm:cxn modelId="{22E513A3-A448-4EDC-A1FF-196980B06DA7}" type="presOf" srcId="{B6EE0B6E-0B21-4F9E-9866-9ACC50AA839E}" destId="{2035156D-912E-4B87-8ACB-EDBE74E93A58}" srcOrd="1" destOrd="0" presId="urn:microsoft.com/office/officeart/2005/8/layout/list1"/>
    <dgm:cxn modelId="{B2BF76AE-97A3-46F6-A03A-106151344585}" type="presOf" srcId="{B60C9B07-3779-4BBE-B6F9-0DDDAF3B3082}" destId="{71B191FC-1725-4419-9CDF-FF13FF6FB324}" srcOrd="1" destOrd="0" presId="urn:microsoft.com/office/officeart/2005/8/layout/list1"/>
    <dgm:cxn modelId="{09673AC2-2BC5-42C0-B994-45BDA2FE54C8}" srcId="{4FA76029-F9AA-4E74-B578-48FA8250699A}" destId="{B60C9B07-3779-4BBE-B6F9-0DDDAF3B3082}" srcOrd="0" destOrd="0" parTransId="{FA01524B-033F-4DB9-8FE9-27F52EB2A61A}" sibTransId="{8F3AA523-532A-445C-92EE-D8D53217B1AB}"/>
    <dgm:cxn modelId="{09004659-F721-4FDA-A226-8D35B3AB7828}" type="presParOf" srcId="{55DD52CC-D421-413D-8E1C-199814DDA40F}" destId="{91E19FAE-9C72-4268-B616-6ED9597EB6EF}" srcOrd="0" destOrd="0" presId="urn:microsoft.com/office/officeart/2005/8/layout/list1"/>
    <dgm:cxn modelId="{C5ED1063-3051-4427-968D-068E9836C242}" type="presParOf" srcId="{91E19FAE-9C72-4268-B616-6ED9597EB6EF}" destId="{AF5261FD-B7B9-485F-90AB-9D5854CBB4F9}" srcOrd="0" destOrd="0" presId="urn:microsoft.com/office/officeart/2005/8/layout/list1"/>
    <dgm:cxn modelId="{F92892DF-7B61-4A6B-BF62-BDB4F4C80A15}" type="presParOf" srcId="{91E19FAE-9C72-4268-B616-6ED9597EB6EF}" destId="{71B191FC-1725-4419-9CDF-FF13FF6FB324}" srcOrd="1" destOrd="0" presId="urn:microsoft.com/office/officeart/2005/8/layout/list1"/>
    <dgm:cxn modelId="{302FA3C5-DF4A-426B-871E-3B1D0D283655}" type="presParOf" srcId="{55DD52CC-D421-413D-8E1C-199814DDA40F}" destId="{8B5AFF8E-57DC-4C4A-BBEA-BC3237170E29}" srcOrd="1" destOrd="0" presId="urn:microsoft.com/office/officeart/2005/8/layout/list1"/>
    <dgm:cxn modelId="{634E5409-E419-4827-A8A7-65F7BC712F55}" type="presParOf" srcId="{55DD52CC-D421-413D-8E1C-199814DDA40F}" destId="{335DC9C1-F585-4839-B10D-40923897925E}" srcOrd="2" destOrd="0" presId="urn:microsoft.com/office/officeart/2005/8/layout/list1"/>
    <dgm:cxn modelId="{9BA304DF-7C75-4E9C-8580-D174BCB48A46}" type="presParOf" srcId="{55DD52CC-D421-413D-8E1C-199814DDA40F}" destId="{4F4CCD9A-C29D-4D78-A48C-278EE61CA47D}" srcOrd="3" destOrd="0" presId="urn:microsoft.com/office/officeart/2005/8/layout/list1"/>
    <dgm:cxn modelId="{8434087E-1335-4478-B128-5C0CB5016FB3}" type="presParOf" srcId="{55DD52CC-D421-413D-8E1C-199814DDA40F}" destId="{C820C980-9CF1-4E45-BFC0-D38E46AC250E}" srcOrd="4" destOrd="0" presId="urn:microsoft.com/office/officeart/2005/8/layout/list1"/>
    <dgm:cxn modelId="{FE6F485D-5ECD-439A-B944-E97B2DD0C3E9}" type="presParOf" srcId="{C820C980-9CF1-4E45-BFC0-D38E46AC250E}" destId="{140D5C0B-E539-4F27-8B7A-4F456AD5E84C}" srcOrd="0" destOrd="0" presId="urn:microsoft.com/office/officeart/2005/8/layout/list1"/>
    <dgm:cxn modelId="{5E5C3F61-8D53-4DEE-B627-F0D155D46192}" type="presParOf" srcId="{C820C980-9CF1-4E45-BFC0-D38E46AC250E}" destId="{2035156D-912E-4B87-8ACB-EDBE74E93A58}" srcOrd="1" destOrd="0" presId="urn:microsoft.com/office/officeart/2005/8/layout/list1"/>
    <dgm:cxn modelId="{D91878D7-7D83-443F-80E6-F86B3326BF1B}" type="presParOf" srcId="{55DD52CC-D421-413D-8E1C-199814DDA40F}" destId="{C906B897-EFC4-4007-A9ED-DFE0E555353C}" srcOrd="5" destOrd="0" presId="urn:microsoft.com/office/officeart/2005/8/layout/list1"/>
    <dgm:cxn modelId="{B4A1E1C6-EB2A-4125-99AE-AC40457F5728}" type="presParOf" srcId="{55DD52CC-D421-413D-8E1C-199814DDA40F}" destId="{40C00FA3-327B-4A32-864A-98558522AF1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5C73B-CF5B-4C1A-ABC3-856543851893}">
      <dgm:prSet custT="1"/>
      <dgm:spPr/>
      <dgm:t>
        <a:bodyPr/>
        <a:lstStyle/>
        <a:p>
          <a:pPr rtl="0"/>
          <a:r>
            <a:rPr lang="en-US" sz="2400"/>
            <a:t>Measurement of the liabilities for both leave that has been used and not used should include salary-related payments that are both:</a:t>
          </a:r>
        </a:p>
      </dgm:t>
    </dgm:pt>
    <dgm:pt modelId="{46467AAD-CC19-41D2-97EB-7046E3054D5B}" type="parTrans" cxnId="{401CEEFD-5C98-4666-B7D6-20FF3AEA73C9}">
      <dgm:prSet/>
      <dgm:spPr/>
      <dgm:t>
        <a:bodyPr/>
        <a:lstStyle/>
        <a:p>
          <a:endParaRPr lang="en-US" sz="2000"/>
        </a:p>
      </dgm:t>
    </dgm:pt>
    <dgm:pt modelId="{B05B2EDE-E466-48C4-85FA-D75BF789D586}" type="sibTrans" cxnId="{401CEEFD-5C98-4666-B7D6-20FF3AEA73C9}">
      <dgm:prSet/>
      <dgm:spPr/>
      <dgm:t>
        <a:bodyPr/>
        <a:lstStyle/>
        <a:p>
          <a:endParaRPr lang="en-US" sz="2000"/>
        </a:p>
      </dgm:t>
    </dgm:pt>
    <dgm:pt modelId="{0991D037-CD2D-4E22-B30B-4453B76D4213}">
      <dgm:prSet custT="1"/>
      <dgm:spPr/>
      <dgm:t>
        <a:bodyPr/>
        <a:lstStyle/>
        <a:p>
          <a:pPr rtl="0"/>
          <a:r>
            <a:rPr lang="en-US" sz="2400"/>
            <a:t>Examples include the employer share of Social Security and Medicare taxes, possibly employer payments related to DC pensions and OPEB, but </a:t>
          </a:r>
          <a:r>
            <a:rPr lang="en-US" sz="2400" i="1"/>
            <a:t>never</a:t>
          </a:r>
          <a:r>
            <a:rPr lang="en-US" sz="2400"/>
            <a:t> payments related to DB pensions and OPEB</a:t>
          </a:r>
        </a:p>
      </dgm:t>
    </dgm:pt>
    <dgm:pt modelId="{BA341172-68A8-4261-994B-89CD70D3DF69}" type="parTrans" cxnId="{F234F985-1FE0-4180-A325-D224091B1E71}">
      <dgm:prSet/>
      <dgm:spPr/>
      <dgm:t>
        <a:bodyPr/>
        <a:lstStyle/>
        <a:p>
          <a:endParaRPr lang="en-US" sz="2000"/>
        </a:p>
      </dgm:t>
    </dgm:pt>
    <dgm:pt modelId="{F2589DBA-A07F-4C01-9A93-E7D1EBBFB910}" type="sibTrans" cxnId="{F234F985-1FE0-4180-A325-D224091B1E71}">
      <dgm:prSet/>
      <dgm:spPr/>
      <dgm:t>
        <a:bodyPr/>
        <a:lstStyle/>
        <a:p>
          <a:endParaRPr lang="en-US" sz="2000"/>
        </a:p>
      </dgm:t>
    </dgm:pt>
    <dgm:pt modelId="{72B30FA2-9911-41AB-948A-C2266F7D217E}">
      <dgm:prSet custT="1"/>
      <dgm:spPr/>
      <dgm:t>
        <a:bodyPr/>
        <a:lstStyle/>
        <a:p>
          <a:pPr rtl="0"/>
          <a:r>
            <a:rPr lang="en-US" sz="2000"/>
            <a:t>Directly associated with the leave—payment depends on the amount of salary to be paid, </a:t>
          </a:r>
          <a:r>
            <a:rPr lang="en-US" sz="2000" i="1"/>
            <a:t>and</a:t>
          </a:r>
          <a:endParaRPr lang="en-US" sz="2000"/>
        </a:p>
      </dgm:t>
    </dgm:pt>
    <dgm:pt modelId="{1779DA08-2868-45B9-B873-11DED80D7125}" type="parTrans" cxnId="{2A5F59B7-9B37-43C3-BC32-A30942B1035F}">
      <dgm:prSet/>
      <dgm:spPr/>
      <dgm:t>
        <a:bodyPr/>
        <a:lstStyle/>
        <a:p>
          <a:endParaRPr lang="en-US"/>
        </a:p>
      </dgm:t>
    </dgm:pt>
    <dgm:pt modelId="{F1B378A5-5BBE-489A-A3A6-DC7A333754FA}" type="sibTrans" cxnId="{2A5F59B7-9B37-43C3-BC32-A30942B1035F}">
      <dgm:prSet/>
      <dgm:spPr/>
      <dgm:t>
        <a:bodyPr/>
        <a:lstStyle/>
        <a:p>
          <a:endParaRPr lang="en-US"/>
        </a:p>
      </dgm:t>
    </dgm:pt>
    <dgm:pt modelId="{491EACC4-3D8A-4835-8964-0B8E66F77EA6}">
      <dgm:prSet custT="1"/>
      <dgm:spPr/>
      <dgm:t>
        <a:bodyPr/>
        <a:lstStyle/>
        <a:p>
          <a:pPr rtl="0"/>
          <a:r>
            <a:rPr lang="en-US" sz="2000"/>
            <a:t>Incrementally associated with the leave—payment is in addition to the payment of the salary</a:t>
          </a:r>
        </a:p>
      </dgm:t>
    </dgm:pt>
    <dgm:pt modelId="{49925A78-81CD-4546-8C0A-0DE1D6E95955}" type="parTrans" cxnId="{8F2AC8A8-1830-40FB-BFDB-9C34AF2C42DB}">
      <dgm:prSet/>
      <dgm:spPr/>
      <dgm:t>
        <a:bodyPr/>
        <a:lstStyle/>
        <a:p>
          <a:endParaRPr lang="en-US"/>
        </a:p>
      </dgm:t>
    </dgm:pt>
    <dgm:pt modelId="{0C6BB52C-4FFE-4770-8DCA-1402477EB848}" type="sibTrans" cxnId="{8F2AC8A8-1830-40FB-BFDB-9C34AF2C42DB}">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CBD4D1C2-5E75-4138-AEE5-F749810FD2A1}" type="pres">
      <dgm:prSet presAssocID="{A085C73B-CF5B-4C1A-ABC3-856543851893}" presName="parentLin" presStyleCnt="0"/>
      <dgm:spPr/>
    </dgm:pt>
    <dgm:pt modelId="{C4C0BB30-C72E-4676-A897-BB15B71D679A}" type="pres">
      <dgm:prSet presAssocID="{A085C73B-CF5B-4C1A-ABC3-856543851893}" presName="parentLeftMargin" presStyleLbl="node1" presStyleIdx="0" presStyleCnt="2"/>
      <dgm:spPr/>
    </dgm:pt>
    <dgm:pt modelId="{9045EE8B-EC34-4DC7-966A-50CD4FDF9D6A}" type="pres">
      <dgm:prSet presAssocID="{A085C73B-CF5B-4C1A-ABC3-856543851893}" presName="parentText" presStyleLbl="node1" presStyleIdx="0" presStyleCnt="2" custScaleX="128889" custLinFactNeighborX="-4444" custLinFactNeighborY="-424">
        <dgm:presLayoutVars>
          <dgm:chMax val="0"/>
          <dgm:bulletEnabled val="1"/>
        </dgm:presLayoutVars>
      </dgm:prSet>
      <dgm:spPr/>
    </dgm:pt>
    <dgm:pt modelId="{B5F0C67D-5BFF-4283-BB49-6DDB4BFC5694}" type="pres">
      <dgm:prSet presAssocID="{A085C73B-CF5B-4C1A-ABC3-856543851893}" presName="negativeSpace" presStyleCnt="0"/>
      <dgm:spPr/>
    </dgm:pt>
    <dgm:pt modelId="{8A41CF94-BB3B-420A-BC4C-440A37DD26EB}" type="pres">
      <dgm:prSet presAssocID="{A085C73B-CF5B-4C1A-ABC3-856543851893}" presName="childText" presStyleLbl="conFgAcc1" presStyleIdx="0" presStyleCnt="2">
        <dgm:presLayoutVars>
          <dgm:bulletEnabled val="1"/>
        </dgm:presLayoutVars>
      </dgm:prSet>
      <dgm:spPr/>
    </dgm:pt>
    <dgm:pt modelId="{87160191-0DBD-40A4-B370-04C445CA1E94}" type="pres">
      <dgm:prSet presAssocID="{B05B2EDE-E466-48C4-85FA-D75BF789D586}" presName="spaceBetweenRectangles" presStyleCnt="0"/>
      <dgm:spPr/>
    </dgm:pt>
    <dgm:pt modelId="{52136003-AA1A-4A27-BA8A-EA8074D768E6}" type="pres">
      <dgm:prSet presAssocID="{0991D037-CD2D-4E22-B30B-4453B76D4213}" presName="parentLin" presStyleCnt="0"/>
      <dgm:spPr/>
    </dgm:pt>
    <dgm:pt modelId="{BA6A0A8D-BB02-459F-9D47-D62019DEF7D2}" type="pres">
      <dgm:prSet presAssocID="{0991D037-CD2D-4E22-B30B-4453B76D4213}" presName="parentLeftMargin" presStyleLbl="node1" presStyleIdx="0" presStyleCnt="2"/>
      <dgm:spPr/>
    </dgm:pt>
    <dgm:pt modelId="{2BDC814D-6689-4754-B622-59EF94CEA7E7}" type="pres">
      <dgm:prSet presAssocID="{0991D037-CD2D-4E22-B30B-4453B76D4213}" presName="parentText" presStyleLbl="node1" presStyleIdx="1" presStyleCnt="2" custScaleX="128889" custScaleY="117385" custLinFactNeighborX="-4444" custLinFactNeighborY="-424">
        <dgm:presLayoutVars>
          <dgm:chMax val="0"/>
          <dgm:bulletEnabled val="1"/>
        </dgm:presLayoutVars>
      </dgm:prSet>
      <dgm:spPr/>
    </dgm:pt>
    <dgm:pt modelId="{C46A27C5-0423-4F84-AFFA-7474442085C3}" type="pres">
      <dgm:prSet presAssocID="{0991D037-CD2D-4E22-B30B-4453B76D4213}" presName="negativeSpace" presStyleCnt="0"/>
      <dgm:spPr/>
    </dgm:pt>
    <dgm:pt modelId="{EC03B3BA-E8F3-43F4-989D-440D76EC1A1A}" type="pres">
      <dgm:prSet presAssocID="{0991D037-CD2D-4E22-B30B-4453B76D4213}" presName="childText" presStyleLbl="conFgAcc1" presStyleIdx="1" presStyleCnt="2">
        <dgm:presLayoutVars>
          <dgm:bulletEnabled val="1"/>
        </dgm:presLayoutVars>
      </dgm:prSet>
      <dgm:spPr/>
    </dgm:pt>
  </dgm:ptLst>
  <dgm:cxnLst>
    <dgm:cxn modelId="{4EB39A1D-34D4-4789-90EB-9EDC32558122}" type="presOf" srcId="{4FA76029-F9AA-4E74-B578-48FA8250699A}" destId="{55DD52CC-D421-413D-8E1C-199814DDA40F}" srcOrd="0" destOrd="0" presId="urn:microsoft.com/office/officeart/2005/8/layout/list1"/>
    <dgm:cxn modelId="{6D422649-2206-4E9D-870E-7462FAE0A92A}" type="presOf" srcId="{72B30FA2-9911-41AB-948A-C2266F7D217E}" destId="{8A41CF94-BB3B-420A-BC4C-440A37DD26EB}" srcOrd="0" destOrd="0" presId="urn:microsoft.com/office/officeart/2005/8/layout/list1"/>
    <dgm:cxn modelId="{33DEF37D-C808-4537-BEEA-1D2B85EB8E3B}" type="presOf" srcId="{491EACC4-3D8A-4835-8964-0B8E66F77EA6}" destId="{8A41CF94-BB3B-420A-BC4C-440A37DD26EB}" srcOrd="0" destOrd="1" presId="urn:microsoft.com/office/officeart/2005/8/layout/list1"/>
    <dgm:cxn modelId="{F234F985-1FE0-4180-A325-D224091B1E71}" srcId="{4FA76029-F9AA-4E74-B578-48FA8250699A}" destId="{0991D037-CD2D-4E22-B30B-4453B76D4213}" srcOrd="1" destOrd="0" parTransId="{BA341172-68A8-4261-994B-89CD70D3DF69}" sibTransId="{F2589DBA-A07F-4C01-9A93-E7D1EBBFB910}"/>
    <dgm:cxn modelId="{CC15E18B-AC76-49D2-9E57-32DC39F0ACC9}" type="presOf" srcId="{0991D037-CD2D-4E22-B30B-4453B76D4213}" destId="{BA6A0A8D-BB02-459F-9D47-D62019DEF7D2}" srcOrd="0" destOrd="0" presId="urn:microsoft.com/office/officeart/2005/8/layout/list1"/>
    <dgm:cxn modelId="{B9012997-13A3-43C9-A445-9CF9D3D5479E}" type="presOf" srcId="{A085C73B-CF5B-4C1A-ABC3-856543851893}" destId="{C4C0BB30-C72E-4676-A897-BB15B71D679A}" srcOrd="0" destOrd="0" presId="urn:microsoft.com/office/officeart/2005/8/layout/list1"/>
    <dgm:cxn modelId="{8F2AC8A8-1830-40FB-BFDB-9C34AF2C42DB}" srcId="{A085C73B-CF5B-4C1A-ABC3-856543851893}" destId="{491EACC4-3D8A-4835-8964-0B8E66F77EA6}" srcOrd="1" destOrd="0" parTransId="{49925A78-81CD-4546-8C0A-0DE1D6E95955}" sibTransId="{0C6BB52C-4FFE-4770-8DCA-1402477EB848}"/>
    <dgm:cxn modelId="{80905AAE-9C30-44E3-BE1A-945CDC640FDC}" type="presOf" srcId="{A085C73B-CF5B-4C1A-ABC3-856543851893}" destId="{9045EE8B-EC34-4DC7-966A-50CD4FDF9D6A}" srcOrd="1" destOrd="0" presId="urn:microsoft.com/office/officeart/2005/8/layout/list1"/>
    <dgm:cxn modelId="{2A5F59B7-9B37-43C3-BC32-A30942B1035F}" srcId="{A085C73B-CF5B-4C1A-ABC3-856543851893}" destId="{72B30FA2-9911-41AB-948A-C2266F7D217E}" srcOrd="0" destOrd="0" parTransId="{1779DA08-2868-45B9-B873-11DED80D7125}" sibTransId="{F1B378A5-5BBE-489A-A3A6-DC7A333754FA}"/>
    <dgm:cxn modelId="{BF37B7E0-1201-4745-AEC2-39D8001984D2}" type="presOf" srcId="{0991D037-CD2D-4E22-B30B-4453B76D4213}" destId="{2BDC814D-6689-4754-B622-59EF94CEA7E7}" srcOrd="1" destOrd="0" presId="urn:microsoft.com/office/officeart/2005/8/layout/list1"/>
    <dgm:cxn modelId="{401CEEFD-5C98-4666-B7D6-20FF3AEA73C9}" srcId="{4FA76029-F9AA-4E74-B578-48FA8250699A}" destId="{A085C73B-CF5B-4C1A-ABC3-856543851893}" srcOrd="0" destOrd="0" parTransId="{46467AAD-CC19-41D2-97EB-7046E3054D5B}" sibTransId="{B05B2EDE-E466-48C4-85FA-D75BF789D586}"/>
    <dgm:cxn modelId="{D4BC1296-2C5B-40AD-A6FB-2CFE3689B6A0}" type="presParOf" srcId="{55DD52CC-D421-413D-8E1C-199814DDA40F}" destId="{CBD4D1C2-5E75-4138-AEE5-F749810FD2A1}" srcOrd="0" destOrd="0" presId="urn:microsoft.com/office/officeart/2005/8/layout/list1"/>
    <dgm:cxn modelId="{B4E07396-69E4-4A1D-BFD7-673E4DC7698E}" type="presParOf" srcId="{CBD4D1C2-5E75-4138-AEE5-F749810FD2A1}" destId="{C4C0BB30-C72E-4676-A897-BB15B71D679A}" srcOrd="0" destOrd="0" presId="urn:microsoft.com/office/officeart/2005/8/layout/list1"/>
    <dgm:cxn modelId="{F53AF1B2-C37A-41CC-82E6-B8C7DE50D6F1}" type="presParOf" srcId="{CBD4D1C2-5E75-4138-AEE5-F749810FD2A1}" destId="{9045EE8B-EC34-4DC7-966A-50CD4FDF9D6A}" srcOrd="1" destOrd="0" presId="urn:microsoft.com/office/officeart/2005/8/layout/list1"/>
    <dgm:cxn modelId="{4D1F6D3B-567E-4E51-AC43-257732BE5B58}" type="presParOf" srcId="{55DD52CC-D421-413D-8E1C-199814DDA40F}" destId="{B5F0C67D-5BFF-4283-BB49-6DDB4BFC5694}" srcOrd="1" destOrd="0" presId="urn:microsoft.com/office/officeart/2005/8/layout/list1"/>
    <dgm:cxn modelId="{8D6EF677-7300-43BE-9CBF-3FB0F3A6DF2C}" type="presParOf" srcId="{55DD52CC-D421-413D-8E1C-199814DDA40F}" destId="{8A41CF94-BB3B-420A-BC4C-440A37DD26EB}" srcOrd="2" destOrd="0" presId="urn:microsoft.com/office/officeart/2005/8/layout/list1"/>
    <dgm:cxn modelId="{E45636FB-5ED2-4B60-AEC4-8C7F8AA6429E}" type="presParOf" srcId="{55DD52CC-D421-413D-8E1C-199814DDA40F}" destId="{87160191-0DBD-40A4-B370-04C445CA1E94}" srcOrd="3" destOrd="0" presId="urn:microsoft.com/office/officeart/2005/8/layout/list1"/>
    <dgm:cxn modelId="{C5FB114A-531D-4F74-95E8-3C7A0B2E36B9}" type="presParOf" srcId="{55DD52CC-D421-413D-8E1C-199814DDA40F}" destId="{52136003-AA1A-4A27-BA8A-EA8074D768E6}" srcOrd="4" destOrd="0" presId="urn:microsoft.com/office/officeart/2005/8/layout/list1"/>
    <dgm:cxn modelId="{9E65D283-B39A-4F5E-B586-5145FD99C928}" type="presParOf" srcId="{52136003-AA1A-4A27-BA8A-EA8074D768E6}" destId="{BA6A0A8D-BB02-459F-9D47-D62019DEF7D2}" srcOrd="0" destOrd="0" presId="urn:microsoft.com/office/officeart/2005/8/layout/list1"/>
    <dgm:cxn modelId="{E7191AB2-9EA1-46E9-A379-AF3CFB2D4752}" type="presParOf" srcId="{52136003-AA1A-4A27-BA8A-EA8074D768E6}" destId="{2BDC814D-6689-4754-B622-59EF94CEA7E7}" srcOrd="1" destOrd="0" presId="urn:microsoft.com/office/officeart/2005/8/layout/list1"/>
    <dgm:cxn modelId="{2E66416B-0EA9-4EEF-A7FE-DF0E68801FF4}" type="presParOf" srcId="{55DD52CC-D421-413D-8E1C-199814DDA40F}" destId="{C46A27C5-0423-4F84-AFFA-7474442085C3}" srcOrd="5" destOrd="0" presId="urn:microsoft.com/office/officeart/2005/8/layout/list1"/>
    <dgm:cxn modelId="{3DBC6AE3-FC5B-4803-AD05-3EEFC4F24262}" type="presParOf" srcId="{55DD52CC-D421-413D-8E1C-199814DDA40F}" destId="{EC03B3BA-E8F3-43F4-989D-440D76EC1A1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A76029-F9AA-4E74-B578-48FA825069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60C9B07-3779-4BBE-B6F9-0DDDAF3B3082}">
      <dgm:prSet custT="1"/>
      <dgm:spPr/>
      <dgm:t>
        <a:bodyPr/>
        <a:lstStyle/>
        <a:p>
          <a:pPr rtl="0"/>
          <a:r>
            <a:rPr lang="en-US" sz="2400"/>
            <a:t>Salary-related payments related to DC pensions and OPEB:</a:t>
          </a:r>
        </a:p>
      </dgm:t>
    </dgm:pt>
    <dgm:pt modelId="{FA01524B-033F-4DB9-8FE9-27F52EB2A61A}" type="parTrans" cxnId="{09673AC2-2BC5-42C0-B994-45BDA2FE54C8}">
      <dgm:prSet/>
      <dgm:spPr/>
      <dgm:t>
        <a:bodyPr/>
        <a:lstStyle/>
        <a:p>
          <a:endParaRPr lang="en-US" sz="2000"/>
        </a:p>
      </dgm:t>
    </dgm:pt>
    <dgm:pt modelId="{8F3AA523-532A-445C-92EE-D8D53217B1AB}" type="sibTrans" cxnId="{09673AC2-2BC5-42C0-B994-45BDA2FE54C8}">
      <dgm:prSet/>
      <dgm:spPr/>
      <dgm:t>
        <a:bodyPr/>
        <a:lstStyle/>
        <a:p>
          <a:endParaRPr lang="en-US" sz="2000"/>
        </a:p>
      </dgm:t>
    </dgm:pt>
    <dgm:pt modelId="{73C9E5A0-C0E3-4E3B-9BE0-FF1DB12E118F}">
      <dgm:prSet custT="1"/>
      <dgm:spPr/>
      <dgm:t>
        <a:bodyPr/>
        <a:lstStyle/>
        <a:p>
          <a:r>
            <a:rPr lang="en-US" sz="2000"/>
            <a:t>For leave that has not been used, recognize as pension/OPEB expense when liability for the leave is recognized, not as a pension/OPEB liability</a:t>
          </a:r>
        </a:p>
      </dgm:t>
    </dgm:pt>
    <dgm:pt modelId="{E5B0992F-BE36-407E-B7CF-CA078CCE29FB}" type="parTrans" cxnId="{7988E9DC-EA17-49EA-B206-BBCBDB205A73}">
      <dgm:prSet/>
      <dgm:spPr/>
      <dgm:t>
        <a:bodyPr/>
        <a:lstStyle/>
        <a:p>
          <a:endParaRPr lang="en-US"/>
        </a:p>
      </dgm:t>
    </dgm:pt>
    <dgm:pt modelId="{100856E0-6605-4571-AB4C-0377A075AB9D}" type="sibTrans" cxnId="{7988E9DC-EA17-49EA-B206-BBCBDB205A73}">
      <dgm:prSet/>
      <dgm:spPr/>
      <dgm:t>
        <a:bodyPr/>
        <a:lstStyle/>
        <a:p>
          <a:endParaRPr lang="en-US"/>
        </a:p>
      </dgm:t>
    </dgm:pt>
    <dgm:pt modelId="{9703FB67-C2AD-4247-9729-BAFF63751912}">
      <dgm:prSet custT="1"/>
      <dgm:spPr/>
      <dgm:t>
        <a:bodyPr/>
        <a:lstStyle/>
        <a:p>
          <a:r>
            <a:rPr lang="en-US" sz="2000"/>
            <a:t>For leave that has been used, include in a pension/OPEB liability according to Statements 68, 73, or 75</a:t>
          </a:r>
        </a:p>
      </dgm:t>
    </dgm:pt>
    <dgm:pt modelId="{05332BA2-7BCB-46A0-BA07-189B917F8212}" type="parTrans" cxnId="{3BBB52C6-AC00-4FC0-A463-78F821DC5A43}">
      <dgm:prSet/>
      <dgm:spPr/>
      <dgm:t>
        <a:bodyPr/>
        <a:lstStyle/>
        <a:p>
          <a:endParaRPr lang="en-US"/>
        </a:p>
      </dgm:t>
    </dgm:pt>
    <dgm:pt modelId="{701F0B29-1D94-4535-8388-942798571557}" type="sibTrans" cxnId="{3BBB52C6-AC00-4FC0-A463-78F821DC5A43}">
      <dgm:prSet/>
      <dgm:spPr/>
      <dgm:t>
        <a:bodyPr/>
        <a:lstStyle/>
        <a:p>
          <a:endParaRPr lang="en-US"/>
        </a:p>
      </dgm:t>
    </dgm:pt>
    <dgm:pt modelId="{55DD52CC-D421-413D-8E1C-199814DDA40F}" type="pres">
      <dgm:prSet presAssocID="{4FA76029-F9AA-4E74-B578-48FA8250699A}" presName="linear" presStyleCnt="0">
        <dgm:presLayoutVars>
          <dgm:dir/>
          <dgm:animLvl val="lvl"/>
          <dgm:resizeHandles val="exact"/>
        </dgm:presLayoutVars>
      </dgm:prSet>
      <dgm:spPr/>
    </dgm:pt>
    <dgm:pt modelId="{91E19FAE-9C72-4268-B616-6ED9597EB6EF}" type="pres">
      <dgm:prSet presAssocID="{B60C9B07-3779-4BBE-B6F9-0DDDAF3B3082}" presName="parentLin" presStyleCnt="0"/>
      <dgm:spPr/>
    </dgm:pt>
    <dgm:pt modelId="{AF5261FD-B7B9-485F-90AB-9D5854CBB4F9}" type="pres">
      <dgm:prSet presAssocID="{B60C9B07-3779-4BBE-B6F9-0DDDAF3B3082}" presName="parentLeftMargin" presStyleLbl="node1" presStyleIdx="0" presStyleCnt="1"/>
      <dgm:spPr/>
    </dgm:pt>
    <dgm:pt modelId="{71B191FC-1725-4419-9CDF-FF13FF6FB324}" type="pres">
      <dgm:prSet presAssocID="{B60C9B07-3779-4BBE-B6F9-0DDDAF3B3082}" presName="parentText" presStyleLbl="node1" presStyleIdx="0" presStyleCnt="1" custScaleX="129207" custScaleY="65060">
        <dgm:presLayoutVars>
          <dgm:chMax val="0"/>
          <dgm:bulletEnabled val="1"/>
        </dgm:presLayoutVars>
      </dgm:prSet>
      <dgm:spPr/>
    </dgm:pt>
    <dgm:pt modelId="{8B5AFF8E-57DC-4C4A-BBEA-BC3237170E29}" type="pres">
      <dgm:prSet presAssocID="{B60C9B07-3779-4BBE-B6F9-0DDDAF3B3082}" presName="negativeSpace" presStyleCnt="0"/>
      <dgm:spPr/>
    </dgm:pt>
    <dgm:pt modelId="{335DC9C1-F585-4839-B10D-40923897925E}" type="pres">
      <dgm:prSet presAssocID="{B60C9B07-3779-4BBE-B6F9-0DDDAF3B3082}" presName="childText" presStyleLbl="conFgAcc1" presStyleIdx="0" presStyleCnt="1">
        <dgm:presLayoutVars>
          <dgm:bulletEnabled val="1"/>
        </dgm:presLayoutVars>
      </dgm:prSet>
      <dgm:spPr/>
    </dgm:pt>
  </dgm:ptLst>
  <dgm:cxnLst>
    <dgm:cxn modelId="{4EB39A1D-34D4-4789-90EB-9EDC32558122}" type="presOf" srcId="{4FA76029-F9AA-4E74-B578-48FA8250699A}" destId="{55DD52CC-D421-413D-8E1C-199814DDA40F}" srcOrd="0" destOrd="0" presId="urn:microsoft.com/office/officeart/2005/8/layout/list1"/>
    <dgm:cxn modelId="{1CB31F6E-12F1-467A-A280-3B1BF0069B8E}" type="presOf" srcId="{B60C9B07-3779-4BBE-B6F9-0DDDAF3B3082}" destId="{AF5261FD-B7B9-485F-90AB-9D5854CBB4F9}" srcOrd="0" destOrd="0" presId="urn:microsoft.com/office/officeart/2005/8/layout/list1"/>
    <dgm:cxn modelId="{B245E894-7A2E-4DE5-8158-D021CF4DDA68}" type="presOf" srcId="{9703FB67-C2AD-4247-9729-BAFF63751912}" destId="{335DC9C1-F585-4839-B10D-40923897925E}" srcOrd="0" destOrd="1" presId="urn:microsoft.com/office/officeart/2005/8/layout/list1"/>
    <dgm:cxn modelId="{AC3F0CA1-DF5A-4412-9B89-3CEFBE808381}" type="presOf" srcId="{73C9E5A0-C0E3-4E3B-9BE0-FF1DB12E118F}" destId="{335DC9C1-F585-4839-B10D-40923897925E}" srcOrd="0" destOrd="0" presId="urn:microsoft.com/office/officeart/2005/8/layout/list1"/>
    <dgm:cxn modelId="{B2BF76AE-97A3-46F6-A03A-106151344585}" type="presOf" srcId="{B60C9B07-3779-4BBE-B6F9-0DDDAF3B3082}" destId="{71B191FC-1725-4419-9CDF-FF13FF6FB324}" srcOrd="1" destOrd="0" presId="urn:microsoft.com/office/officeart/2005/8/layout/list1"/>
    <dgm:cxn modelId="{09673AC2-2BC5-42C0-B994-45BDA2FE54C8}" srcId="{4FA76029-F9AA-4E74-B578-48FA8250699A}" destId="{B60C9B07-3779-4BBE-B6F9-0DDDAF3B3082}" srcOrd="0" destOrd="0" parTransId="{FA01524B-033F-4DB9-8FE9-27F52EB2A61A}" sibTransId="{8F3AA523-532A-445C-92EE-D8D53217B1AB}"/>
    <dgm:cxn modelId="{3BBB52C6-AC00-4FC0-A463-78F821DC5A43}" srcId="{B60C9B07-3779-4BBE-B6F9-0DDDAF3B3082}" destId="{9703FB67-C2AD-4247-9729-BAFF63751912}" srcOrd="1" destOrd="0" parTransId="{05332BA2-7BCB-46A0-BA07-189B917F8212}" sibTransId="{701F0B29-1D94-4535-8388-942798571557}"/>
    <dgm:cxn modelId="{7988E9DC-EA17-49EA-B206-BBCBDB205A73}" srcId="{B60C9B07-3779-4BBE-B6F9-0DDDAF3B3082}" destId="{73C9E5A0-C0E3-4E3B-9BE0-FF1DB12E118F}" srcOrd="0" destOrd="0" parTransId="{E5B0992F-BE36-407E-B7CF-CA078CCE29FB}" sibTransId="{100856E0-6605-4571-AB4C-0377A075AB9D}"/>
    <dgm:cxn modelId="{09004659-F721-4FDA-A226-8D35B3AB7828}" type="presParOf" srcId="{55DD52CC-D421-413D-8E1C-199814DDA40F}" destId="{91E19FAE-9C72-4268-B616-6ED9597EB6EF}" srcOrd="0" destOrd="0" presId="urn:microsoft.com/office/officeart/2005/8/layout/list1"/>
    <dgm:cxn modelId="{C5ED1063-3051-4427-968D-068E9836C242}" type="presParOf" srcId="{91E19FAE-9C72-4268-B616-6ED9597EB6EF}" destId="{AF5261FD-B7B9-485F-90AB-9D5854CBB4F9}" srcOrd="0" destOrd="0" presId="urn:microsoft.com/office/officeart/2005/8/layout/list1"/>
    <dgm:cxn modelId="{F92892DF-7B61-4A6B-BF62-BDB4F4C80A15}" type="presParOf" srcId="{91E19FAE-9C72-4268-B616-6ED9597EB6EF}" destId="{71B191FC-1725-4419-9CDF-FF13FF6FB324}" srcOrd="1" destOrd="0" presId="urn:microsoft.com/office/officeart/2005/8/layout/list1"/>
    <dgm:cxn modelId="{302FA3C5-DF4A-426B-871E-3B1D0D283655}" type="presParOf" srcId="{55DD52CC-D421-413D-8E1C-199814DDA40F}" destId="{8B5AFF8E-57DC-4C4A-BBEA-BC3237170E29}" srcOrd="1" destOrd="0" presId="urn:microsoft.com/office/officeart/2005/8/layout/list1"/>
    <dgm:cxn modelId="{634E5409-E419-4827-A8A7-65F7BC712F55}" type="presParOf" srcId="{55DD52CC-D421-413D-8E1C-199814DDA40F}" destId="{335DC9C1-F585-4839-B10D-4092389792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B101E-1300-498D-A040-9E28E99ED0A5}">
      <dsp:nvSpPr>
        <dsp:cNvPr id="0" name=""/>
        <dsp:cNvSpPr/>
      </dsp:nvSpPr>
      <dsp:spPr>
        <a:xfrm>
          <a:off x="0" y="551554"/>
          <a:ext cx="82296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60C519-BB19-4E58-BCA4-543E71D70744}">
      <dsp:nvSpPr>
        <dsp:cNvPr id="0" name=""/>
        <dsp:cNvSpPr/>
      </dsp:nvSpPr>
      <dsp:spPr>
        <a:xfrm>
          <a:off x="411480" y="41989"/>
          <a:ext cx="7443253" cy="922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dirty="0"/>
            <a:t>The existing standards for compensated absences, principally Statement 16, had been in effect for over 24 years when the GASB began to reexamine them in 2018</a:t>
          </a:r>
        </a:p>
      </dsp:txBody>
      <dsp:txXfrm>
        <a:off x="456530" y="87039"/>
        <a:ext cx="7353153" cy="832745"/>
      </dsp:txXfrm>
    </dsp:sp>
    <dsp:sp modelId="{D6487BA6-4614-4F20-907A-B12B4F2E19E3}">
      <dsp:nvSpPr>
        <dsp:cNvPr id="0" name=""/>
        <dsp:cNvSpPr/>
      </dsp:nvSpPr>
      <dsp:spPr>
        <a:xfrm>
          <a:off x="0" y="1821634"/>
          <a:ext cx="8229600" cy="3439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83184"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t>Variation in how the standards were being applied</a:t>
          </a:r>
        </a:p>
        <a:p>
          <a:pPr marL="228600" lvl="1" indent="-228600" algn="l" defTabSz="889000" rtl="0">
            <a:lnSpc>
              <a:spcPct val="90000"/>
            </a:lnSpc>
            <a:spcBef>
              <a:spcPct val="0"/>
            </a:spcBef>
            <a:spcAft>
              <a:spcPct val="15000"/>
            </a:spcAft>
            <a:buChar char="•"/>
          </a:pPr>
          <a:r>
            <a:rPr lang="en-US" sz="2000" kern="1200"/>
            <a:t>A need for guidance for certain types of leave, such as paid time off (PTO)</a:t>
          </a:r>
        </a:p>
        <a:p>
          <a:pPr marL="228600" lvl="1" indent="-228600" algn="l" defTabSz="889000" rtl="0">
            <a:lnSpc>
              <a:spcPct val="90000"/>
            </a:lnSpc>
            <a:spcBef>
              <a:spcPct val="0"/>
            </a:spcBef>
            <a:spcAft>
              <a:spcPct val="15000"/>
            </a:spcAft>
            <a:buChar char="•"/>
          </a:pPr>
          <a:r>
            <a:rPr lang="en-US" sz="2000" kern="1200"/>
            <a:t>Provisions of the standards that were inconsistent with the Conceptual Framework, including using different recognition for conceptually similar leave and allowing two different methods of accounting for sick leave</a:t>
          </a:r>
        </a:p>
        <a:p>
          <a:pPr marL="228600" lvl="1" indent="-228600" algn="l" defTabSz="889000" rtl="0">
            <a:lnSpc>
              <a:spcPct val="90000"/>
            </a:lnSpc>
            <a:spcBef>
              <a:spcPct val="0"/>
            </a:spcBef>
            <a:spcAft>
              <a:spcPct val="15000"/>
            </a:spcAft>
            <a:buChar char="•"/>
          </a:pPr>
          <a:r>
            <a:rPr lang="en-US" sz="2000" kern="1200"/>
            <a:t>Certain required disclosures were not as valuable to users as others</a:t>
          </a:r>
        </a:p>
      </dsp:txBody>
      <dsp:txXfrm>
        <a:off x="0" y="1821634"/>
        <a:ext cx="8229600" cy="3439800"/>
      </dsp:txXfrm>
    </dsp:sp>
    <dsp:sp modelId="{D5C2E47F-C1D9-4309-AD41-A782FFDBC005}">
      <dsp:nvSpPr>
        <dsp:cNvPr id="0" name=""/>
        <dsp:cNvSpPr/>
      </dsp:nvSpPr>
      <dsp:spPr>
        <a:xfrm>
          <a:off x="411480" y="1408354"/>
          <a:ext cx="7424934"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a:t>The GASB’s reexamination found:</a:t>
          </a:r>
        </a:p>
      </dsp:txBody>
      <dsp:txXfrm>
        <a:off x="451829" y="1448703"/>
        <a:ext cx="7344236" cy="745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FA6EE-B7AE-40C3-8C8E-4146180DCF90}">
      <dsp:nvSpPr>
        <dsp:cNvPr id="0" name=""/>
        <dsp:cNvSpPr/>
      </dsp:nvSpPr>
      <dsp:spPr>
        <a:xfrm>
          <a:off x="0" y="0"/>
          <a:ext cx="8375904" cy="1825041"/>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1126709" numCol="1" spcCol="1270" anchor="t" anchorCtr="0">
          <a:noAutofit/>
        </a:bodyPr>
        <a:lstStyle/>
        <a:p>
          <a:pPr marL="0" lvl="0" indent="0" algn="l" defTabSz="889000" rtl="0">
            <a:lnSpc>
              <a:spcPct val="90000"/>
            </a:lnSpc>
            <a:spcBef>
              <a:spcPct val="0"/>
            </a:spcBef>
            <a:spcAft>
              <a:spcPct val="35000"/>
            </a:spcAft>
            <a:buNone/>
          </a:pPr>
          <a:r>
            <a:rPr lang="en-US" sz="2000" b="0" kern="1200" dirty="0">
              <a:latin typeface="Calibri"/>
              <a:cs typeface="Calibri"/>
            </a:rPr>
            <a:t>This represents a change to accounting for defined contribution pensions and OPEB</a:t>
          </a:r>
        </a:p>
      </dsp:txBody>
      <dsp:txXfrm>
        <a:off x="45436" y="45436"/>
        <a:ext cx="8285032" cy="1734169"/>
      </dsp:txXfrm>
    </dsp:sp>
    <dsp:sp modelId="{80814C4E-BE32-4800-B02A-5769F64B934C}">
      <dsp:nvSpPr>
        <dsp:cNvPr id="0" name=""/>
        <dsp:cNvSpPr/>
      </dsp:nvSpPr>
      <dsp:spPr>
        <a:xfrm>
          <a:off x="209397" y="821268"/>
          <a:ext cx="3943586" cy="821268"/>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kern="1200" dirty="0">
              <a:latin typeface="Calibri"/>
              <a:cs typeface="Calibri"/>
            </a:rPr>
            <a:t>In general, li</a:t>
          </a:r>
          <a:r>
            <a:rPr lang="en-US" sz="1200" kern="1200" dirty="0">
              <a:latin typeface="Calibri"/>
              <a:cs typeface="Calibri"/>
            </a:rPr>
            <a:t>abilities for DC pensions and OPEB arise only from differences between amounts recognized as pension/OPEB expense and amounts paid by the employer to the pension/OPEB plan</a:t>
          </a:r>
        </a:p>
      </dsp:txBody>
      <dsp:txXfrm>
        <a:off x="234654" y="846525"/>
        <a:ext cx="3893072" cy="770754"/>
      </dsp:txXfrm>
    </dsp:sp>
    <dsp:sp modelId="{72CD86E7-F593-41DC-9343-269D30572934}">
      <dsp:nvSpPr>
        <dsp:cNvPr id="0" name=""/>
        <dsp:cNvSpPr/>
      </dsp:nvSpPr>
      <dsp:spPr>
        <a:xfrm>
          <a:off x="4215251" y="821268"/>
          <a:ext cx="3943586" cy="821268"/>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a:cs typeface="Calibri"/>
            </a:rPr>
            <a:t>Going forward, there will be a liability related to DC pensions and OPEB recognized as the related liability for leave that has not been used is recognized</a:t>
          </a:r>
        </a:p>
      </dsp:txBody>
      <dsp:txXfrm>
        <a:off x="4240508" y="846525"/>
        <a:ext cx="3893072" cy="7707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744282"/>
          <a:ext cx="8229600" cy="383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332992"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Leave more likely than not to be paid at a rate different from the employee’s pay rate should be measured using the different rate </a:t>
          </a:r>
        </a:p>
        <a:p>
          <a:pPr marL="228600" lvl="1" indent="-228600" algn="l" defTabSz="889000" rtl="0">
            <a:lnSpc>
              <a:spcPct val="90000"/>
            </a:lnSpc>
            <a:spcBef>
              <a:spcPct val="0"/>
            </a:spcBef>
            <a:spcAft>
              <a:spcPct val="15000"/>
            </a:spcAft>
            <a:buChar char="•"/>
          </a:pPr>
          <a:r>
            <a:rPr lang="en-US" sz="2000" kern="1200" dirty="0"/>
            <a:t>Leave not attributable to a specific employee, such as leave donated to a shared pool, should be measured using an estimated pay rate representative of the eligible employees</a:t>
          </a:r>
        </a:p>
        <a:p>
          <a:pPr marL="228600" lvl="1" indent="-228600" algn="l" defTabSz="889000">
            <a:lnSpc>
              <a:spcPct val="90000"/>
            </a:lnSpc>
            <a:spcBef>
              <a:spcPct val="0"/>
            </a:spcBef>
            <a:spcAft>
              <a:spcPct val="15000"/>
            </a:spcAft>
            <a:buChar char="•"/>
          </a:pPr>
          <a:r>
            <a:rPr lang="en-US" sz="2000" kern="1200" dirty="0"/>
            <a:t>Leave more likely than not to be settled by noncash means other than conversion to DB pension or OPEB should be based on the amount for which it is more likely than not to be settled</a:t>
          </a:r>
        </a:p>
      </dsp:txBody>
      <dsp:txXfrm>
        <a:off x="0" y="744282"/>
        <a:ext cx="8229600" cy="3830400"/>
      </dsp:txXfrm>
    </dsp:sp>
    <dsp:sp modelId="{9045EE8B-EC34-4DC7-966A-50CD4FDF9D6A}">
      <dsp:nvSpPr>
        <dsp:cNvPr id="0" name=""/>
        <dsp:cNvSpPr/>
      </dsp:nvSpPr>
      <dsp:spPr>
        <a:xfrm>
          <a:off x="411480" y="34933"/>
          <a:ext cx="7424934" cy="16539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In general, a liability should be measured using an employee’s pay rate as of the date of the financial statements</a:t>
          </a:r>
        </a:p>
      </dsp:txBody>
      <dsp:txXfrm>
        <a:off x="492221" y="115674"/>
        <a:ext cx="7263452" cy="14925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784439"/>
          <a:ext cx="8229600" cy="133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5EE8B-EC34-4DC7-966A-50CD4FDF9D6A}">
      <dsp:nvSpPr>
        <dsp:cNvPr id="0" name=""/>
        <dsp:cNvSpPr/>
      </dsp:nvSpPr>
      <dsp:spPr>
        <a:xfrm>
          <a:off x="411480" y="2159"/>
          <a:ext cx="7424934" cy="156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a:t>Recognize expenditures in the amount of compensated absences that normally would be liquidated with expendable available financial resources</a:t>
          </a:r>
        </a:p>
      </dsp:txBody>
      <dsp:txXfrm>
        <a:off x="487856" y="78535"/>
        <a:ext cx="7272182" cy="1411808"/>
      </dsp:txXfrm>
    </dsp:sp>
    <dsp:sp modelId="{EC03B3BA-E8F3-43F4-989D-440D76EC1A1A}">
      <dsp:nvSpPr>
        <dsp:cNvPr id="0" name=""/>
        <dsp:cNvSpPr/>
      </dsp:nvSpPr>
      <dsp:spPr>
        <a:xfrm>
          <a:off x="0" y="3188519"/>
          <a:ext cx="8229600" cy="133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C814D-6689-4754-B622-59EF94CEA7E7}">
      <dsp:nvSpPr>
        <dsp:cNvPr id="0" name=""/>
        <dsp:cNvSpPr/>
      </dsp:nvSpPr>
      <dsp:spPr>
        <a:xfrm>
          <a:off x="411480" y="2406240"/>
          <a:ext cx="7424934" cy="156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a:t>A liability should be reported on a basis consistent with governmental fund accounting principles</a:t>
          </a:r>
        </a:p>
      </dsp:txBody>
      <dsp:txXfrm>
        <a:off x="487856" y="2482616"/>
        <a:ext cx="7272182" cy="14118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542645"/>
          <a:ext cx="8229600" cy="2778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749808"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Beginning and ending balances for compensated absences for the year</a:t>
          </a:r>
        </a:p>
        <a:p>
          <a:pPr marL="228600" lvl="1" indent="-228600" algn="l" defTabSz="889000">
            <a:lnSpc>
              <a:spcPct val="90000"/>
            </a:lnSpc>
            <a:spcBef>
              <a:spcPct val="0"/>
            </a:spcBef>
            <a:spcAft>
              <a:spcPct val="15000"/>
            </a:spcAft>
            <a:buChar char="•"/>
          </a:pPr>
          <a:r>
            <a:rPr lang="en-US" sz="2000" kern="1200"/>
            <a:t>Changes in the liability during the year as either:</a:t>
          </a:r>
        </a:p>
        <a:p>
          <a:pPr marL="457200" lvl="2" indent="-228600" algn="l" defTabSz="889000" rtl="0">
            <a:lnSpc>
              <a:spcPct val="90000"/>
            </a:lnSpc>
            <a:spcBef>
              <a:spcPct val="0"/>
            </a:spcBef>
            <a:spcAft>
              <a:spcPct val="15000"/>
            </a:spcAft>
            <a:buChar char="•"/>
          </a:pPr>
          <a:r>
            <a:rPr lang="en-US" sz="2000" kern="1200"/>
            <a:t>Separate increases and decreases, or</a:t>
          </a:r>
        </a:p>
        <a:p>
          <a:pPr marL="457200" lvl="2" indent="-228600" algn="l" defTabSz="889000" rtl="0">
            <a:lnSpc>
              <a:spcPct val="90000"/>
            </a:lnSpc>
            <a:spcBef>
              <a:spcPct val="0"/>
            </a:spcBef>
            <a:spcAft>
              <a:spcPct val="15000"/>
            </a:spcAft>
            <a:buChar char="•"/>
          </a:pPr>
          <a:r>
            <a:rPr lang="en-US" sz="2000" kern="1200"/>
            <a:t>A net increase or net decrease, as long as it is indicated as net</a:t>
          </a:r>
        </a:p>
        <a:p>
          <a:pPr marL="228600" lvl="1" indent="-228600" algn="l" defTabSz="889000">
            <a:lnSpc>
              <a:spcPct val="90000"/>
            </a:lnSpc>
            <a:spcBef>
              <a:spcPct val="0"/>
            </a:spcBef>
            <a:spcAft>
              <a:spcPct val="15000"/>
            </a:spcAft>
            <a:buChar char="•"/>
          </a:pPr>
          <a:r>
            <a:rPr lang="en-US" sz="2000" kern="1200"/>
            <a:t>The portion of the ending balance due within one year</a:t>
          </a:r>
        </a:p>
      </dsp:txBody>
      <dsp:txXfrm>
        <a:off x="0" y="542645"/>
        <a:ext cx="8229600" cy="2778300"/>
      </dsp:txXfrm>
    </dsp:sp>
    <dsp:sp modelId="{9045EE8B-EC34-4DC7-966A-50CD4FDF9D6A}">
      <dsp:nvSpPr>
        <dsp:cNvPr id="0" name=""/>
        <dsp:cNvSpPr/>
      </dsp:nvSpPr>
      <dsp:spPr>
        <a:xfrm>
          <a:off x="411480" y="11285"/>
          <a:ext cx="7424934"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a:t>Disclose in the long-term liabilities note:</a:t>
          </a:r>
        </a:p>
      </dsp:txBody>
      <dsp:txXfrm>
        <a:off x="463358" y="63163"/>
        <a:ext cx="7321178" cy="958964"/>
      </dsp:txXfrm>
    </dsp:sp>
    <dsp:sp modelId="{4D4742AB-F5C2-4714-8638-4BDFB34F512D}">
      <dsp:nvSpPr>
        <dsp:cNvPr id="0" name=""/>
        <dsp:cNvSpPr/>
      </dsp:nvSpPr>
      <dsp:spPr>
        <a:xfrm>
          <a:off x="0" y="4046706"/>
          <a:ext cx="82296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97B7D-7850-44A8-8A01-7954939738EF}">
      <dsp:nvSpPr>
        <dsp:cNvPr id="0" name=""/>
        <dsp:cNvSpPr/>
      </dsp:nvSpPr>
      <dsp:spPr>
        <a:xfrm>
          <a:off x="411480" y="3515346"/>
          <a:ext cx="7370092"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a:t>Disclosure of the governmental funds used to liquidate the compensated absence liability no longer is required</a:t>
          </a:r>
        </a:p>
      </dsp:txBody>
      <dsp:txXfrm>
        <a:off x="463358" y="3567224"/>
        <a:ext cx="7266336" cy="9589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763419"/>
          <a:ext cx="8229600" cy="18474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062228"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FYEs December 31, 2024; June 30, 2025; September 30, 2025</a:t>
          </a:r>
          <a:r>
            <a:rPr lang="en-US" sz="2000" kern="1200" dirty="0">
              <a:latin typeface="Calibri"/>
            </a:rPr>
            <a:t> </a:t>
          </a:r>
          <a:endParaRPr lang="en-US" sz="2000" kern="1200" dirty="0"/>
        </a:p>
        <a:p>
          <a:pPr marL="228600" lvl="1" indent="-228600" algn="l" defTabSz="889000">
            <a:lnSpc>
              <a:spcPct val="90000"/>
            </a:lnSpc>
            <a:spcBef>
              <a:spcPct val="0"/>
            </a:spcBef>
            <a:spcAft>
              <a:spcPct val="15000"/>
            </a:spcAft>
            <a:buChar char="•"/>
          </a:pPr>
          <a:r>
            <a:rPr lang="en-US" sz="2000" kern="1200" dirty="0"/>
            <a:t>Earlier application is encouraged</a:t>
          </a:r>
        </a:p>
      </dsp:txBody>
      <dsp:txXfrm>
        <a:off x="0" y="763419"/>
        <a:ext cx="8229600" cy="1847475"/>
      </dsp:txXfrm>
    </dsp:sp>
    <dsp:sp modelId="{9045EE8B-EC34-4DC7-966A-50CD4FDF9D6A}">
      <dsp:nvSpPr>
        <dsp:cNvPr id="0" name=""/>
        <dsp:cNvSpPr/>
      </dsp:nvSpPr>
      <dsp:spPr>
        <a:xfrm>
          <a:off x="411480" y="10659"/>
          <a:ext cx="7424934" cy="150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Effective for fiscal years beginning after December 15, 2023, and all reporting periods thereafter</a:t>
          </a:r>
        </a:p>
      </dsp:txBody>
      <dsp:txXfrm>
        <a:off x="484973" y="84152"/>
        <a:ext cx="7277948" cy="1358534"/>
      </dsp:txXfrm>
    </dsp:sp>
    <dsp:sp modelId="{EC03B3BA-E8F3-43F4-989D-440D76EC1A1A}">
      <dsp:nvSpPr>
        <dsp:cNvPr id="0" name=""/>
        <dsp:cNvSpPr/>
      </dsp:nvSpPr>
      <dsp:spPr>
        <a:xfrm>
          <a:off x="0" y="3639054"/>
          <a:ext cx="82296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C814D-6689-4754-B622-59EF94CEA7E7}">
      <dsp:nvSpPr>
        <dsp:cNvPr id="0" name=""/>
        <dsp:cNvSpPr/>
      </dsp:nvSpPr>
      <dsp:spPr>
        <a:xfrm>
          <a:off x="411480" y="2886294"/>
          <a:ext cx="7424934" cy="150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At transition, report as a change in accounting principle in accordance with Statement 100</a:t>
          </a:r>
        </a:p>
      </dsp:txBody>
      <dsp:txXfrm>
        <a:off x="484973" y="2959787"/>
        <a:ext cx="7277948" cy="13585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496892"/>
          <a:ext cx="8229600" cy="12733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87324"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Governments no longer will have to implement new pronouncements for the first time in interim financial statements</a:t>
          </a:r>
        </a:p>
      </dsp:txBody>
      <dsp:txXfrm>
        <a:off x="0" y="496892"/>
        <a:ext cx="8229600" cy="1273387"/>
      </dsp:txXfrm>
    </dsp:sp>
    <dsp:sp modelId="{9045EE8B-EC34-4DC7-966A-50CD4FDF9D6A}">
      <dsp:nvSpPr>
        <dsp:cNvPr id="0" name=""/>
        <dsp:cNvSpPr/>
      </dsp:nvSpPr>
      <dsp:spPr>
        <a:xfrm>
          <a:off x="411480" y="9812"/>
          <a:ext cx="7424934"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kern="1200"/>
            <a:t>Note that the default language for effective dates, starting with Statement 99, will be “fiscal years beginning after [date], and all reporting periods thereafter”</a:t>
          </a:r>
        </a:p>
      </dsp:txBody>
      <dsp:txXfrm>
        <a:off x="459035" y="57367"/>
        <a:ext cx="7329824" cy="879050"/>
      </dsp:txXfrm>
    </dsp:sp>
    <dsp:sp modelId="{EC03B3BA-E8F3-43F4-989D-440D76EC1A1A}">
      <dsp:nvSpPr>
        <dsp:cNvPr id="0" name=""/>
        <dsp:cNvSpPr/>
      </dsp:nvSpPr>
      <dsp:spPr>
        <a:xfrm>
          <a:off x="0" y="2438769"/>
          <a:ext cx="8229600" cy="2702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87324"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t>Report retroactively by restating the beginning net position, fund balance, and/or fund net position for the cumulative effect of implementing Statement 101</a:t>
          </a:r>
        </a:p>
        <a:p>
          <a:pPr marL="171450" lvl="1" indent="-171450" algn="l" defTabSz="711200" rtl="0">
            <a:lnSpc>
              <a:spcPct val="90000"/>
            </a:lnSpc>
            <a:spcBef>
              <a:spcPct val="0"/>
            </a:spcBef>
            <a:spcAft>
              <a:spcPct val="15000"/>
            </a:spcAft>
            <a:buChar char="•"/>
          </a:pPr>
          <a:r>
            <a:rPr lang="en-US" sz="1600" kern="1200"/>
            <a:t>Display the amount of the restatement for each reporting unit, aggregated with other adjustments and restatements</a:t>
          </a:r>
        </a:p>
        <a:p>
          <a:pPr marL="171450" lvl="1" indent="-171450" algn="l" defTabSz="711200" rtl="0">
            <a:lnSpc>
              <a:spcPct val="90000"/>
            </a:lnSpc>
            <a:spcBef>
              <a:spcPct val="0"/>
            </a:spcBef>
            <a:spcAft>
              <a:spcPct val="15000"/>
            </a:spcAft>
            <a:buChar char="•"/>
          </a:pPr>
          <a:r>
            <a:rPr lang="en-US" sz="1600" kern="1200"/>
            <a:t>Disclose the nature of the change in accounting principle, including the line items affected and the new pronouncement implemented</a:t>
          </a:r>
        </a:p>
        <a:p>
          <a:pPr marL="171450" lvl="1" indent="-171450" algn="l" defTabSz="711200" rtl="0">
            <a:lnSpc>
              <a:spcPct val="90000"/>
            </a:lnSpc>
            <a:spcBef>
              <a:spcPct val="0"/>
            </a:spcBef>
            <a:spcAft>
              <a:spcPct val="15000"/>
            </a:spcAft>
            <a:buChar char="•"/>
          </a:pPr>
          <a:r>
            <a:rPr lang="en-US" sz="1600" kern="1200" dirty="0"/>
            <a:t>Disclose the effects on beginning net position, fund balance, and/or fund net position in a table with other accounting changes and error corrections </a:t>
          </a:r>
        </a:p>
      </dsp:txBody>
      <dsp:txXfrm>
        <a:off x="0" y="2438769"/>
        <a:ext cx="8229600" cy="2702700"/>
      </dsp:txXfrm>
    </dsp:sp>
    <dsp:sp modelId="{2BDC814D-6689-4754-B622-59EF94CEA7E7}">
      <dsp:nvSpPr>
        <dsp:cNvPr id="0" name=""/>
        <dsp:cNvSpPr/>
      </dsp:nvSpPr>
      <dsp:spPr>
        <a:xfrm>
          <a:off x="411480" y="1948479"/>
          <a:ext cx="7424934"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kern="1200"/>
            <a:t>The default transition provisions going forward will reference Statement 100, which requires the following for a change in accounting principle resulting from a new pronouncement:</a:t>
          </a:r>
        </a:p>
      </dsp:txBody>
      <dsp:txXfrm>
        <a:off x="459035" y="1996034"/>
        <a:ext cx="7329824" cy="8790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B101E-1300-498D-A040-9E28E99ED0A5}">
      <dsp:nvSpPr>
        <dsp:cNvPr id="0" name=""/>
        <dsp:cNvSpPr/>
      </dsp:nvSpPr>
      <dsp:spPr>
        <a:xfrm>
          <a:off x="0" y="642598"/>
          <a:ext cx="82296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60C519-BB19-4E58-BCA4-543E71D70744}">
      <dsp:nvSpPr>
        <dsp:cNvPr id="0" name=""/>
        <dsp:cNvSpPr/>
      </dsp:nvSpPr>
      <dsp:spPr>
        <a:xfrm>
          <a:off x="411480" y="5641"/>
          <a:ext cx="7443253" cy="11535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dirty="0"/>
            <a:t>The existing standards were brought into GASB standards through Statement 62 but derive from APB and FASB guidance dating back as far as 1971</a:t>
          </a:r>
        </a:p>
      </dsp:txBody>
      <dsp:txXfrm>
        <a:off x="467792" y="61953"/>
        <a:ext cx="7330629" cy="1040933"/>
      </dsp:txXfrm>
    </dsp:sp>
    <dsp:sp modelId="{D6487BA6-4614-4F20-907A-B12B4F2E19E3}">
      <dsp:nvSpPr>
        <dsp:cNvPr id="0" name=""/>
        <dsp:cNvSpPr/>
      </dsp:nvSpPr>
      <dsp:spPr>
        <a:xfrm>
          <a:off x="0" y="2230198"/>
          <a:ext cx="8229600" cy="2976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72898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The standards are widely misunderstood, in part because they are not well organized or clearly written</a:t>
          </a:r>
        </a:p>
        <a:p>
          <a:pPr marL="228600" lvl="1" indent="-228600" algn="l" defTabSz="889000" rtl="0">
            <a:lnSpc>
              <a:spcPct val="90000"/>
            </a:lnSpc>
            <a:spcBef>
              <a:spcPct val="0"/>
            </a:spcBef>
            <a:spcAft>
              <a:spcPct val="15000"/>
            </a:spcAft>
            <a:buChar char="•"/>
          </a:pPr>
          <a:r>
            <a:rPr lang="en-US" sz="2000" kern="1200" dirty="0"/>
            <a:t>Governments have difficulty determining the appropriate type of change and distinguishing changes from corrections of errors</a:t>
          </a:r>
        </a:p>
        <a:p>
          <a:pPr marL="228600" lvl="1" indent="-228600" algn="l" defTabSz="889000" rtl="0">
            <a:lnSpc>
              <a:spcPct val="90000"/>
            </a:lnSpc>
            <a:spcBef>
              <a:spcPct val="0"/>
            </a:spcBef>
            <a:spcAft>
              <a:spcPct val="15000"/>
            </a:spcAft>
            <a:buChar char="•"/>
          </a:pPr>
          <a:r>
            <a:rPr lang="en-US" sz="2000" kern="1200" dirty="0"/>
            <a:t>The differences in applicability to single-year and comparative financial statements are unclear</a:t>
          </a:r>
        </a:p>
        <a:p>
          <a:pPr marL="228600" lvl="1" indent="-228600" algn="l" defTabSz="889000" rtl="0">
            <a:lnSpc>
              <a:spcPct val="90000"/>
            </a:lnSpc>
            <a:spcBef>
              <a:spcPct val="0"/>
            </a:spcBef>
            <a:spcAft>
              <a:spcPct val="15000"/>
            </a:spcAft>
            <a:buChar char="•"/>
          </a:pPr>
          <a:r>
            <a:rPr lang="en-US" sz="2000" kern="1200" dirty="0"/>
            <a:t>The disclosures could be improved to better meet user needs</a:t>
          </a:r>
        </a:p>
      </dsp:txBody>
      <dsp:txXfrm>
        <a:off x="0" y="2230198"/>
        <a:ext cx="8229600" cy="2976750"/>
      </dsp:txXfrm>
    </dsp:sp>
    <dsp:sp modelId="{D5C2E47F-C1D9-4309-AD41-A782FFDBC005}">
      <dsp:nvSpPr>
        <dsp:cNvPr id="0" name=""/>
        <dsp:cNvSpPr/>
      </dsp:nvSpPr>
      <dsp:spPr>
        <a:xfrm>
          <a:off x="411480" y="1713598"/>
          <a:ext cx="7424934"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dirty="0"/>
            <a:t>The GASB’s reexamination found:</a:t>
          </a:r>
        </a:p>
      </dsp:txBody>
      <dsp:txXfrm>
        <a:off x="461917" y="1764035"/>
        <a:ext cx="7324060" cy="9323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5FFCB-8067-438B-88AC-3E9A31E6A507}">
      <dsp:nvSpPr>
        <dsp:cNvPr id="0" name=""/>
        <dsp:cNvSpPr/>
      </dsp:nvSpPr>
      <dsp:spPr>
        <a:xfrm>
          <a:off x="0" y="718994"/>
          <a:ext cx="8229600" cy="2305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999744" rIns="63870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Change in accounting principle</a:t>
          </a:r>
        </a:p>
        <a:p>
          <a:pPr marL="228600" lvl="1" indent="-228600" algn="l" defTabSz="1066800" rtl="0">
            <a:lnSpc>
              <a:spcPct val="90000"/>
            </a:lnSpc>
            <a:spcBef>
              <a:spcPct val="0"/>
            </a:spcBef>
            <a:spcAft>
              <a:spcPct val="15000"/>
            </a:spcAft>
            <a:buChar char="•"/>
          </a:pPr>
          <a:r>
            <a:rPr lang="en-US" sz="2400" kern="1200" dirty="0"/>
            <a:t>Change in accounting estimate</a:t>
          </a:r>
        </a:p>
        <a:p>
          <a:pPr marL="228600" lvl="1" indent="-228600" algn="l" defTabSz="1066800" rtl="0">
            <a:lnSpc>
              <a:spcPct val="90000"/>
            </a:lnSpc>
            <a:spcBef>
              <a:spcPct val="0"/>
            </a:spcBef>
            <a:spcAft>
              <a:spcPct val="15000"/>
            </a:spcAft>
            <a:buChar char="•"/>
          </a:pPr>
          <a:r>
            <a:rPr lang="en-US" sz="2400" kern="1200" dirty="0"/>
            <a:t>Change to or within the financial reporting entity</a:t>
          </a:r>
        </a:p>
      </dsp:txBody>
      <dsp:txXfrm>
        <a:off x="0" y="718994"/>
        <a:ext cx="8229600" cy="2305800"/>
      </dsp:txXfrm>
    </dsp:sp>
    <dsp:sp modelId="{8F63FA6D-F84E-467F-A650-6724286AB8D0}">
      <dsp:nvSpPr>
        <dsp:cNvPr id="0" name=""/>
        <dsp:cNvSpPr/>
      </dsp:nvSpPr>
      <dsp:spPr>
        <a:xfrm>
          <a:off x="411480" y="10514"/>
          <a:ext cx="7456157" cy="141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rtl="0">
            <a:lnSpc>
              <a:spcPct val="90000"/>
            </a:lnSpc>
            <a:spcBef>
              <a:spcPct val="0"/>
            </a:spcBef>
            <a:spcAft>
              <a:spcPct val="35000"/>
            </a:spcAft>
            <a:buNone/>
          </a:pPr>
          <a:r>
            <a:rPr lang="en-US" sz="2800" kern="1200" dirty="0"/>
            <a:t>Accounting changes</a:t>
          </a:r>
        </a:p>
      </dsp:txBody>
      <dsp:txXfrm>
        <a:off x="480650" y="79684"/>
        <a:ext cx="7317817" cy="1278620"/>
      </dsp:txXfrm>
    </dsp:sp>
    <dsp:sp modelId="{3F212C67-C2EA-439E-AC47-40718C0E5F91}">
      <dsp:nvSpPr>
        <dsp:cNvPr id="0" name=""/>
        <dsp:cNvSpPr/>
      </dsp:nvSpPr>
      <dsp:spPr>
        <a:xfrm>
          <a:off x="0" y="3992475"/>
          <a:ext cx="8229600" cy="120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06D46-991B-4FC4-8015-E11AE4A39427}">
      <dsp:nvSpPr>
        <dsp:cNvPr id="0" name=""/>
        <dsp:cNvSpPr/>
      </dsp:nvSpPr>
      <dsp:spPr>
        <a:xfrm>
          <a:off x="411480" y="3283995"/>
          <a:ext cx="7475225" cy="141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rtl="0">
            <a:lnSpc>
              <a:spcPct val="90000"/>
            </a:lnSpc>
            <a:spcBef>
              <a:spcPct val="0"/>
            </a:spcBef>
            <a:spcAft>
              <a:spcPct val="35000"/>
            </a:spcAft>
            <a:buNone/>
          </a:pPr>
          <a:r>
            <a:rPr lang="en-US" sz="2800" kern="1200"/>
            <a:t>Correction of an error in previously issued financial statements</a:t>
          </a:r>
        </a:p>
      </dsp:txBody>
      <dsp:txXfrm>
        <a:off x="480650" y="3353165"/>
        <a:ext cx="7336885" cy="12786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236915"/>
          <a:ext cx="8229600" cy="176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72898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A change from one generally accepted accounting principle to another because the new one is preferable, or</a:t>
          </a:r>
        </a:p>
        <a:p>
          <a:pPr marL="228600" lvl="1" indent="-228600" algn="l" defTabSz="889000" rtl="0">
            <a:lnSpc>
              <a:spcPct val="90000"/>
            </a:lnSpc>
            <a:spcBef>
              <a:spcPct val="0"/>
            </a:spcBef>
            <a:spcAft>
              <a:spcPct val="15000"/>
            </a:spcAft>
            <a:buChar char="•"/>
          </a:pPr>
          <a:r>
            <a:rPr lang="en-US" sz="2000" kern="1200" dirty="0"/>
            <a:t>Implementing a new GASB pronouncement</a:t>
          </a:r>
        </a:p>
      </dsp:txBody>
      <dsp:txXfrm>
        <a:off x="0" y="236915"/>
        <a:ext cx="8229600" cy="1764000"/>
      </dsp:txXfrm>
    </dsp:sp>
    <dsp:sp modelId="{9918A6AD-41DE-475E-8A20-5EBFCFA9624A}">
      <dsp:nvSpPr>
        <dsp:cNvPr id="0" name=""/>
        <dsp:cNvSpPr/>
      </dsp:nvSpPr>
      <dsp:spPr>
        <a:xfrm>
          <a:off x="411480" y="46527"/>
          <a:ext cx="7424934" cy="71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dirty="0"/>
            <a:t>A change in accounting principle results from either:</a:t>
          </a:r>
        </a:p>
      </dsp:txBody>
      <dsp:txXfrm>
        <a:off x="446483" y="81530"/>
        <a:ext cx="7354928" cy="647034"/>
      </dsp:txXfrm>
    </dsp:sp>
    <dsp:sp modelId="{A5F337FC-C6DE-473A-A8F2-7094FA81C625}">
      <dsp:nvSpPr>
        <dsp:cNvPr id="0" name=""/>
        <dsp:cNvSpPr/>
      </dsp:nvSpPr>
      <dsp:spPr>
        <a:xfrm>
          <a:off x="0" y="2706515"/>
          <a:ext cx="82296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13CD4-B1DA-408B-ABA5-026ADDF48D64}">
      <dsp:nvSpPr>
        <dsp:cNvPr id="0" name=""/>
        <dsp:cNvSpPr/>
      </dsp:nvSpPr>
      <dsp:spPr>
        <a:xfrm>
          <a:off x="411480" y="2189915"/>
          <a:ext cx="7424934"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dirty="0"/>
            <a:t>Preferable is based on the qualitative characteristics of understandability, reliability, relevance, timeliness, consistency, and comparability</a:t>
          </a:r>
        </a:p>
      </dsp:txBody>
      <dsp:txXfrm>
        <a:off x="461917" y="2240352"/>
        <a:ext cx="7324060" cy="932326"/>
      </dsp:txXfrm>
    </dsp:sp>
    <dsp:sp modelId="{C1C28262-8E51-4285-9EF5-AE904ABAB1FC}">
      <dsp:nvSpPr>
        <dsp:cNvPr id="0" name=""/>
        <dsp:cNvSpPr/>
      </dsp:nvSpPr>
      <dsp:spPr>
        <a:xfrm>
          <a:off x="0" y="4294115"/>
          <a:ext cx="82296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18730-4F36-48AE-B141-35C28921AA36}">
      <dsp:nvSpPr>
        <dsp:cNvPr id="0" name=""/>
        <dsp:cNvSpPr/>
      </dsp:nvSpPr>
      <dsp:spPr>
        <a:xfrm>
          <a:off x="411480" y="3777515"/>
          <a:ext cx="7406615"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dirty="0"/>
            <a:t>An accounting principle should be applied consistently to account for and report similar transactions and other events</a:t>
          </a:r>
        </a:p>
      </dsp:txBody>
      <dsp:txXfrm>
        <a:off x="461917" y="3827952"/>
        <a:ext cx="7305741" cy="9323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778169"/>
          <a:ext cx="8229600" cy="212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04140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Are occurring for the first time</a:t>
          </a:r>
        </a:p>
        <a:p>
          <a:pPr marL="228600" lvl="1" indent="-228600" algn="l" defTabSz="889000">
            <a:lnSpc>
              <a:spcPct val="90000"/>
            </a:lnSpc>
            <a:spcBef>
              <a:spcPct val="0"/>
            </a:spcBef>
            <a:spcAft>
              <a:spcPct val="15000"/>
            </a:spcAft>
            <a:buChar char="•"/>
          </a:pPr>
          <a:r>
            <a:rPr lang="en-US" sz="2000" kern="1200" dirty="0"/>
            <a:t>Are clearly substantively different from prior ones</a:t>
          </a:r>
        </a:p>
        <a:p>
          <a:pPr marL="228600" lvl="1" indent="-228600" algn="l" defTabSz="889000" rtl="0">
            <a:lnSpc>
              <a:spcPct val="90000"/>
            </a:lnSpc>
            <a:spcBef>
              <a:spcPct val="0"/>
            </a:spcBef>
            <a:spcAft>
              <a:spcPct val="15000"/>
            </a:spcAft>
            <a:buChar char="•"/>
          </a:pPr>
          <a:r>
            <a:rPr lang="en-US" sz="2000" kern="1200" dirty="0"/>
            <a:t>Were previously insignificant</a:t>
          </a:r>
        </a:p>
      </dsp:txBody>
      <dsp:txXfrm>
        <a:off x="0" y="778169"/>
        <a:ext cx="8229600" cy="2126250"/>
      </dsp:txXfrm>
    </dsp:sp>
    <dsp:sp modelId="{9918A6AD-41DE-475E-8A20-5EBFCFA9624A}">
      <dsp:nvSpPr>
        <dsp:cNvPr id="0" name=""/>
        <dsp:cNvSpPr/>
      </dsp:nvSpPr>
      <dsp:spPr>
        <a:xfrm>
          <a:off x="411480" y="40169"/>
          <a:ext cx="7424934" cy="147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Initial adoption for transactions or other events that:</a:t>
          </a:r>
        </a:p>
      </dsp:txBody>
      <dsp:txXfrm>
        <a:off x="483532" y="112221"/>
        <a:ext cx="7280830" cy="1331896"/>
      </dsp:txXfrm>
    </dsp:sp>
    <dsp:sp modelId="{A5F337FC-C6DE-473A-A8F2-7094FA81C625}">
      <dsp:nvSpPr>
        <dsp:cNvPr id="0" name=""/>
        <dsp:cNvSpPr/>
      </dsp:nvSpPr>
      <dsp:spPr>
        <a:xfrm>
          <a:off x="0" y="3912420"/>
          <a:ext cx="8229600" cy="126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13CD4-B1DA-408B-ABA5-026ADDF48D64}">
      <dsp:nvSpPr>
        <dsp:cNvPr id="0" name=""/>
        <dsp:cNvSpPr/>
      </dsp:nvSpPr>
      <dsp:spPr>
        <a:xfrm>
          <a:off x="411480" y="3174419"/>
          <a:ext cx="7424934" cy="147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A change from applying an accounting principle that is not generally accepted to one that is (that is an error correction)</a:t>
          </a:r>
        </a:p>
      </dsp:txBody>
      <dsp:txXfrm>
        <a:off x="483532" y="3246471"/>
        <a:ext cx="7280830" cy="1331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682473"/>
          <a:ext cx="8229600" cy="16655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93726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t>Consequently, different approaches are required for the two types of leave</a:t>
          </a:r>
        </a:p>
      </dsp:txBody>
      <dsp:txXfrm>
        <a:off x="0" y="682473"/>
        <a:ext cx="8229600" cy="1665562"/>
      </dsp:txXfrm>
    </dsp:sp>
    <dsp:sp modelId="{9918A6AD-41DE-475E-8A20-5EBFCFA9624A}">
      <dsp:nvSpPr>
        <dsp:cNvPr id="0" name=""/>
        <dsp:cNvSpPr/>
      </dsp:nvSpPr>
      <dsp:spPr>
        <a:xfrm>
          <a:off x="411480" y="18273"/>
          <a:ext cx="7424934" cy="132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a:t>Statement 16 distinguished between vacation leave and sick leave based on the latter being contingent on a specific event that is outside the control of the employer and employee</a:t>
          </a:r>
        </a:p>
      </dsp:txBody>
      <dsp:txXfrm>
        <a:off x="476327" y="83120"/>
        <a:ext cx="7295240" cy="1198706"/>
      </dsp:txXfrm>
    </dsp:sp>
    <dsp:sp modelId="{A5F337FC-C6DE-473A-A8F2-7094FA81C625}">
      <dsp:nvSpPr>
        <dsp:cNvPr id="0" name=""/>
        <dsp:cNvSpPr/>
      </dsp:nvSpPr>
      <dsp:spPr>
        <a:xfrm>
          <a:off x="0" y="3255235"/>
          <a:ext cx="8229600" cy="198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93726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t>A single general approach is required</a:t>
          </a:r>
        </a:p>
        <a:p>
          <a:pPr marL="228600" lvl="1" indent="-228600" algn="l" defTabSz="889000" rtl="0">
            <a:lnSpc>
              <a:spcPct val="90000"/>
            </a:lnSpc>
            <a:spcBef>
              <a:spcPct val="0"/>
            </a:spcBef>
            <a:spcAft>
              <a:spcPct val="15000"/>
            </a:spcAft>
            <a:buChar char="•"/>
          </a:pPr>
          <a:r>
            <a:rPr lang="en-US" sz="2000" kern="1200"/>
            <a:t>Though, an exception is made for certain leave based on practicality or cost-benefit considerations</a:t>
          </a:r>
        </a:p>
      </dsp:txBody>
      <dsp:txXfrm>
        <a:off x="0" y="3255235"/>
        <a:ext cx="8229600" cy="1984500"/>
      </dsp:txXfrm>
    </dsp:sp>
    <dsp:sp modelId="{C3E13CD4-B1DA-408B-ABA5-026ADDF48D64}">
      <dsp:nvSpPr>
        <dsp:cNvPr id="0" name=""/>
        <dsp:cNvSpPr/>
      </dsp:nvSpPr>
      <dsp:spPr>
        <a:xfrm>
          <a:off x="411480" y="2591035"/>
          <a:ext cx="7424934" cy="132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a:t>Statement 101 views all leave that meets the definition of a compensated absence as conceptually the same</a:t>
          </a:r>
        </a:p>
      </dsp:txBody>
      <dsp:txXfrm>
        <a:off x="476327" y="2655882"/>
        <a:ext cx="7295240" cy="11987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368702"/>
          <a:ext cx="8229600" cy="1896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83184"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Recognized and disclosed amounts that are subject to measurement uncertainty</a:t>
          </a:r>
        </a:p>
        <a:p>
          <a:pPr marL="228600" lvl="1" indent="-228600" algn="l" defTabSz="889000" rtl="0">
            <a:lnSpc>
              <a:spcPct val="90000"/>
            </a:lnSpc>
            <a:spcBef>
              <a:spcPct val="0"/>
            </a:spcBef>
            <a:spcAft>
              <a:spcPct val="15000"/>
            </a:spcAft>
            <a:buChar char="•"/>
          </a:pPr>
          <a:r>
            <a:rPr lang="en-US" sz="2000" kern="1200" dirty="0"/>
            <a:t>Outputs based on inputs such as data, assumptions, and measurement methodologies</a:t>
          </a:r>
        </a:p>
      </dsp:txBody>
      <dsp:txXfrm>
        <a:off x="0" y="368702"/>
        <a:ext cx="8229600" cy="1896300"/>
      </dsp:txXfrm>
    </dsp:sp>
    <dsp:sp modelId="{9918A6AD-41DE-475E-8A20-5EBFCFA9624A}">
      <dsp:nvSpPr>
        <dsp:cNvPr id="0" name=""/>
        <dsp:cNvSpPr/>
      </dsp:nvSpPr>
      <dsp:spPr>
        <a:xfrm>
          <a:off x="411480" y="51270"/>
          <a:ext cx="7424934" cy="7307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dirty="0"/>
            <a:t>Accounting estimates are:</a:t>
          </a:r>
        </a:p>
      </dsp:txBody>
      <dsp:txXfrm>
        <a:off x="447150" y="86940"/>
        <a:ext cx="7353594" cy="659372"/>
      </dsp:txXfrm>
    </dsp:sp>
    <dsp:sp modelId="{A5F337FC-C6DE-473A-A8F2-7094FA81C625}">
      <dsp:nvSpPr>
        <dsp:cNvPr id="0" name=""/>
        <dsp:cNvSpPr/>
      </dsp:nvSpPr>
      <dsp:spPr>
        <a:xfrm>
          <a:off x="0" y="2985231"/>
          <a:ext cx="82296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13CD4-B1DA-408B-ABA5-026ADDF48D64}">
      <dsp:nvSpPr>
        <dsp:cNvPr id="0" name=""/>
        <dsp:cNvSpPr/>
      </dsp:nvSpPr>
      <dsp:spPr>
        <a:xfrm>
          <a:off x="411480" y="2416202"/>
          <a:ext cx="7424934" cy="982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dirty="0"/>
            <a:t>A </a:t>
          </a:r>
          <a:r>
            <a:rPr lang="en-US" sz="2200" i="1" kern="1200" dirty="0"/>
            <a:t>change</a:t>
          </a:r>
          <a:r>
            <a:rPr lang="en-US" sz="2200" kern="1200" dirty="0"/>
            <a:t> in accounting estimate results from a change in inputs due to different circumstances, different information, or more experience</a:t>
          </a:r>
        </a:p>
      </dsp:txBody>
      <dsp:txXfrm>
        <a:off x="459432" y="2464154"/>
        <a:ext cx="7329030" cy="886404"/>
      </dsp:txXfrm>
    </dsp:sp>
    <dsp:sp modelId="{FC1CEE62-6484-4B07-ACDE-A0BE44B00FA9}">
      <dsp:nvSpPr>
        <dsp:cNvPr id="0" name=""/>
        <dsp:cNvSpPr/>
      </dsp:nvSpPr>
      <dsp:spPr>
        <a:xfrm>
          <a:off x="0" y="4455719"/>
          <a:ext cx="82296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2D622-0E75-41AE-A234-E1FD5112505C}">
      <dsp:nvSpPr>
        <dsp:cNvPr id="0" name=""/>
        <dsp:cNvSpPr/>
      </dsp:nvSpPr>
      <dsp:spPr>
        <a:xfrm>
          <a:off x="411480" y="3842031"/>
          <a:ext cx="7418079" cy="1026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kern="1200" dirty="0"/>
            <a:t>A change measurement methodology should be preferable to the prior one (except if required by a new pronouncement)</a:t>
          </a:r>
        </a:p>
      </dsp:txBody>
      <dsp:txXfrm>
        <a:off x="461612" y="3892163"/>
        <a:ext cx="7317815" cy="9267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721301"/>
          <a:ext cx="8229600" cy="23317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978916"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Adding or removing a fund due to the movement of continuing operations within the primary government</a:t>
          </a:r>
        </a:p>
        <a:p>
          <a:pPr marL="228600" lvl="1" indent="-228600" algn="l" defTabSz="889000" rtl="0">
            <a:lnSpc>
              <a:spcPct val="90000"/>
            </a:lnSpc>
            <a:spcBef>
              <a:spcPct val="0"/>
            </a:spcBef>
            <a:spcAft>
              <a:spcPct val="15000"/>
            </a:spcAft>
            <a:buChar char="•"/>
          </a:pPr>
          <a:r>
            <a:rPr lang="en-US" sz="2000" kern="1200" dirty="0"/>
            <a:t>A change from major to </a:t>
          </a:r>
          <a:r>
            <a:rPr lang="en-US" sz="2000" kern="1200" dirty="0" err="1"/>
            <a:t>nonmajor</a:t>
          </a:r>
          <a:r>
            <a:rPr lang="en-US" sz="2000" kern="1200" dirty="0"/>
            <a:t> fund or vice versa</a:t>
          </a:r>
        </a:p>
        <a:p>
          <a:pPr marL="228600" lvl="1" indent="-228600" algn="l" defTabSz="889000">
            <a:lnSpc>
              <a:spcPct val="90000"/>
            </a:lnSpc>
            <a:spcBef>
              <a:spcPct val="0"/>
            </a:spcBef>
            <a:spcAft>
              <a:spcPct val="15000"/>
            </a:spcAft>
            <a:buChar char="•"/>
          </a:pPr>
          <a:r>
            <a:rPr lang="en-US" sz="2000" kern="1200" dirty="0"/>
            <a:t>A change from blended to discrete presentation or vice versa</a:t>
          </a:r>
        </a:p>
      </dsp:txBody>
      <dsp:txXfrm>
        <a:off x="0" y="721301"/>
        <a:ext cx="8229600" cy="2331787"/>
      </dsp:txXfrm>
    </dsp:sp>
    <dsp:sp modelId="{9918A6AD-41DE-475E-8A20-5EBFCFA9624A}">
      <dsp:nvSpPr>
        <dsp:cNvPr id="0" name=""/>
        <dsp:cNvSpPr/>
      </dsp:nvSpPr>
      <dsp:spPr>
        <a:xfrm>
          <a:off x="411480" y="27581"/>
          <a:ext cx="7424934" cy="138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In addition to adding or removing a component unit, this now includes:</a:t>
          </a:r>
        </a:p>
      </dsp:txBody>
      <dsp:txXfrm>
        <a:off x="479209" y="95310"/>
        <a:ext cx="7289476" cy="1251982"/>
      </dsp:txXfrm>
    </dsp:sp>
    <dsp:sp modelId="{A5F337FC-C6DE-473A-A8F2-7094FA81C625}">
      <dsp:nvSpPr>
        <dsp:cNvPr id="0" name=""/>
        <dsp:cNvSpPr/>
      </dsp:nvSpPr>
      <dsp:spPr>
        <a:xfrm>
          <a:off x="0" y="4000608"/>
          <a:ext cx="82296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13CD4-B1DA-408B-ABA5-026ADDF48D64}">
      <dsp:nvSpPr>
        <dsp:cNvPr id="0" name=""/>
        <dsp:cNvSpPr/>
      </dsp:nvSpPr>
      <dsp:spPr>
        <a:xfrm>
          <a:off x="411480" y="3306888"/>
          <a:ext cx="7424934" cy="138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Excludes the addition or removal of component units under Statements 69 and 90</a:t>
          </a:r>
        </a:p>
      </dsp:txBody>
      <dsp:txXfrm>
        <a:off x="479209" y="3374617"/>
        <a:ext cx="7289476" cy="12519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655207"/>
          <a:ext cx="8229600" cy="264757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53948" rIns="638708"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t>Mathematical mistakes</a:t>
          </a:r>
        </a:p>
        <a:p>
          <a:pPr marL="228600" lvl="1" indent="-228600" algn="l" defTabSz="977900" rtl="0">
            <a:lnSpc>
              <a:spcPct val="90000"/>
            </a:lnSpc>
            <a:spcBef>
              <a:spcPct val="0"/>
            </a:spcBef>
            <a:spcAft>
              <a:spcPct val="15000"/>
            </a:spcAft>
            <a:buChar char="•"/>
          </a:pPr>
          <a:r>
            <a:rPr lang="en-US" sz="2200" kern="1200" dirty="0"/>
            <a:t>Misapplication of accounting principles</a:t>
          </a:r>
        </a:p>
        <a:p>
          <a:pPr marL="228600" lvl="1" indent="-228600" algn="l" defTabSz="977900" rtl="0">
            <a:lnSpc>
              <a:spcPct val="90000"/>
            </a:lnSpc>
            <a:spcBef>
              <a:spcPct val="0"/>
            </a:spcBef>
            <a:spcAft>
              <a:spcPct val="15000"/>
            </a:spcAft>
            <a:buChar char="•"/>
          </a:pPr>
          <a:r>
            <a:rPr lang="en-US" sz="2200" kern="1200" dirty="0"/>
            <a:t>Oversight or misuse of facts that existed at the time the financial statements were issued about conditions that existed as of the financial statement date</a:t>
          </a:r>
        </a:p>
      </dsp:txBody>
      <dsp:txXfrm>
        <a:off x="0" y="655207"/>
        <a:ext cx="8229600" cy="2647574"/>
      </dsp:txXfrm>
    </dsp:sp>
    <dsp:sp modelId="{9918A6AD-41DE-475E-8A20-5EBFCFA9624A}">
      <dsp:nvSpPr>
        <dsp:cNvPr id="0" name=""/>
        <dsp:cNvSpPr/>
      </dsp:nvSpPr>
      <dsp:spPr>
        <a:xfrm>
          <a:off x="411480" y="50047"/>
          <a:ext cx="7424934"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An error results from:</a:t>
          </a:r>
        </a:p>
      </dsp:txBody>
      <dsp:txXfrm>
        <a:off x="470563" y="109130"/>
        <a:ext cx="7306768" cy="1092154"/>
      </dsp:txXfrm>
    </dsp:sp>
    <dsp:sp modelId="{A5F337FC-C6DE-473A-A8F2-7094FA81C625}">
      <dsp:nvSpPr>
        <dsp:cNvPr id="0" name=""/>
        <dsp:cNvSpPr/>
      </dsp:nvSpPr>
      <dsp:spPr>
        <a:xfrm>
          <a:off x="0" y="4129342"/>
          <a:ext cx="8229600"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13CD4-B1DA-408B-ABA5-026ADDF48D64}">
      <dsp:nvSpPr>
        <dsp:cNvPr id="0" name=""/>
        <dsp:cNvSpPr/>
      </dsp:nvSpPr>
      <dsp:spPr>
        <a:xfrm>
          <a:off x="411480" y="3524182"/>
          <a:ext cx="7424934"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Such facts are those that could reasonably be expected to have been obtained and taken into account</a:t>
          </a:r>
        </a:p>
      </dsp:txBody>
      <dsp:txXfrm>
        <a:off x="470563" y="3583265"/>
        <a:ext cx="7306768" cy="10921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586295"/>
          <a:ext cx="82296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8A6AD-41DE-475E-8A20-5EBFCFA9624A}">
      <dsp:nvSpPr>
        <dsp:cNvPr id="0" name=""/>
        <dsp:cNvSpPr/>
      </dsp:nvSpPr>
      <dsp:spPr>
        <a:xfrm>
          <a:off x="411480" y="40175"/>
          <a:ext cx="7424934"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In the absence of specific guidance in a new pronouncement that is different from Statement 100, the following should be done</a:t>
          </a:r>
        </a:p>
      </dsp:txBody>
      <dsp:txXfrm>
        <a:off x="464799" y="93494"/>
        <a:ext cx="7318296" cy="985602"/>
      </dsp:txXfrm>
    </dsp:sp>
    <dsp:sp modelId="{A5F337FC-C6DE-473A-A8F2-7094FA81C625}">
      <dsp:nvSpPr>
        <dsp:cNvPr id="0" name=""/>
        <dsp:cNvSpPr/>
      </dsp:nvSpPr>
      <dsp:spPr>
        <a:xfrm>
          <a:off x="0" y="2264615"/>
          <a:ext cx="82296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13CD4-B1DA-408B-ABA5-026ADDF48D64}">
      <dsp:nvSpPr>
        <dsp:cNvPr id="0" name=""/>
        <dsp:cNvSpPr/>
      </dsp:nvSpPr>
      <dsp:spPr>
        <a:xfrm>
          <a:off x="411480" y="1718495"/>
          <a:ext cx="7424934"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Single-year statements: restate beginning balances for the cumulative effect of the change</a:t>
          </a:r>
        </a:p>
      </dsp:txBody>
      <dsp:txXfrm>
        <a:off x="464799" y="1771814"/>
        <a:ext cx="7318296" cy="985602"/>
      </dsp:txXfrm>
    </dsp:sp>
    <dsp:sp modelId="{8077FD5A-C244-4C5E-9205-F7DD650F5B54}">
      <dsp:nvSpPr>
        <dsp:cNvPr id="0" name=""/>
        <dsp:cNvSpPr/>
      </dsp:nvSpPr>
      <dsp:spPr>
        <a:xfrm>
          <a:off x="0" y="4240014"/>
          <a:ext cx="82296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C6E0B-0E5E-4B55-BF38-19846286BBE0}">
      <dsp:nvSpPr>
        <dsp:cNvPr id="0" name=""/>
        <dsp:cNvSpPr/>
      </dsp:nvSpPr>
      <dsp:spPr>
        <a:xfrm>
          <a:off x="411480" y="3396815"/>
          <a:ext cx="7418079" cy="1389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Comparative statements: restate beginning balances of earliest period presented, and restate subsequent periods to reflect the period-specific effects of the new accounting principle</a:t>
          </a:r>
        </a:p>
      </dsp:txBody>
      <dsp:txXfrm>
        <a:off x="479301" y="3464636"/>
        <a:ext cx="7282437" cy="12536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407144"/>
          <a:ext cx="8229600" cy="2253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6235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 the absence of specific guidance in a new pronouncement that is different from Statement 100, report prospectively by recognizing the change in accounting estimate in the reporting period in which it occurs</a:t>
          </a:r>
        </a:p>
      </dsp:txBody>
      <dsp:txXfrm>
        <a:off x="0" y="407144"/>
        <a:ext cx="8229600" cy="2253825"/>
      </dsp:txXfrm>
    </dsp:sp>
    <dsp:sp modelId="{9918A6AD-41DE-475E-8A20-5EBFCFA9624A}">
      <dsp:nvSpPr>
        <dsp:cNvPr id="0" name=""/>
        <dsp:cNvSpPr/>
      </dsp:nvSpPr>
      <dsp:spPr>
        <a:xfrm>
          <a:off x="404336" y="0"/>
          <a:ext cx="7424934"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Change in accounting estimate</a:t>
          </a:r>
        </a:p>
      </dsp:txBody>
      <dsp:txXfrm>
        <a:off x="443244" y="38908"/>
        <a:ext cx="7347118" cy="719224"/>
      </dsp:txXfrm>
    </dsp:sp>
    <dsp:sp modelId="{A5F337FC-C6DE-473A-A8F2-7094FA81C625}">
      <dsp:nvSpPr>
        <dsp:cNvPr id="0" name=""/>
        <dsp:cNvSpPr/>
      </dsp:nvSpPr>
      <dsp:spPr>
        <a:xfrm>
          <a:off x="0" y="3205290"/>
          <a:ext cx="8229600" cy="19986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6235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Adjust the current reporting period’s beginning balances as if the change occurred as of the beginning of the reporting period</a:t>
          </a:r>
        </a:p>
        <a:p>
          <a:pPr marL="228600" lvl="1" indent="-228600" algn="l" defTabSz="977900">
            <a:lnSpc>
              <a:spcPct val="90000"/>
            </a:lnSpc>
            <a:spcBef>
              <a:spcPct val="0"/>
            </a:spcBef>
            <a:spcAft>
              <a:spcPct val="15000"/>
            </a:spcAft>
            <a:buChar char="•"/>
          </a:pPr>
          <a:r>
            <a:rPr lang="en-US" sz="2200" kern="1200" dirty="0"/>
            <a:t>Statement 62 required restating prior periods as well</a:t>
          </a:r>
        </a:p>
      </dsp:txBody>
      <dsp:txXfrm>
        <a:off x="0" y="3205290"/>
        <a:ext cx="8229600" cy="1998675"/>
      </dsp:txXfrm>
    </dsp:sp>
    <dsp:sp modelId="{C3E13CD4-B1DA-408B-ABA5-026ADDF48D64}">
      <dsp:nvSpPr>
        <dsp:cNvPr id="0" name=""/>
        <dsp:cNvSpPr/>
      </dsp:nvSpPr>
      <dsp:spPr>
        <a:xfrm>
          <a:off x="411480" y="2806770"/>
          <a:ext cx="7424934"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Change to or within the reporting entity:</a:t>
          </a:r>
        </a:p>
      </dsp:txBody>
      <dsp:txXfrm>
        <a:off x="450388" y="2845678"/>
        <a:ext cx="7347118" cy="7192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721301"/>
          <a:ext cx="8229600" cy="14434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9789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Restate beginning balances for the cumulative effect</a:t>
          </a:r>
        </a:p>
      </dsp:txBody>
      <dsp:txXfrm>
        <a:off x="0" y="721301"/>
        <a:ext cx="8229600" cy="1443487"/>
      </dsp:txXfrm>
    </dsp:sp>
    <dsp:sp modelId="{9918A6AD-41DE-475E-8A20-5EBFCFA9624A}">
      <dsp:nvSpPr>
        <dsp:cNvPr id="0" name=""/>
        <dsp:cNvSpPr/>
      </dsp:nvSpPr>
      <dsp:spPr>
        <a:xfrm>
          <a:off x="404336" y="0"/>
          <a:ext cx="7424934" cy="138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Single-year financial statements</a:t>
          </a:r>
        </a:p>
      </dsp:txBody>
      <dsp:txXfrm>
        <a:off x="472065" y="67729"/>
        <a:ext cx="7289476" cy="1251982"/>
      </dsp:txXfrm>
    </dsp:sp>
    <dsp:sp modelId="{A5F337FC-C6DE-473A-A8F2-7094FA81C625}">
      <dsp:nvSpPr>
        <dsp:cNvPr id="0" name=""/>
        <dsp:cNvSpPr/>
      </dsp:nvSpPr>
      <dsp:spPr>
        <a:xfrm>
          <a:off x="0" y="3112308"/>
          <a:ext cx="8229600" cy="2072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9789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Restate beginning balances of the earliest period presented and restate subsequent periods to reflect the period-specific effects</a:t>
          </a:r>
        </a:p>
      </dsp:txBody>
      <dsp:txXfrm>
        <a:off x="0" y="3112308"/>
        <a:ext cx="8229600" cy="2072700"/>
      </dsp:txXfrm>
    </dsp:sp>
    <dsp:sp modelId="{C3E13CD4-B1DA-408B-ABA5-026ADDF48D64}">
      <dsp:nvSpPr>
        <dsp:cNvPr id="0" name=""/>
        <dsp:cNvSpPr/>
      </dsp:nvSpPr>
      <dsp:spPr>
        <a:xfrm>
          <a:off x="411480" y="2418588"/>
          <a:ext cx="7424934" cy="138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Comparative financial statements</a:t>
          </a:r>
        </a:p>
      </dsp:txBody>
      <dsp:txXfrm>
        <a:off x="479209" y="2486317"/>
        <a:ext cx="7289476" cy="125198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904394"/>
          <a:ext cx="8229600" cy="153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5EE8B-EC34-4DC7-966A-50CD4FDF9D6A}">
      <dsp:nvSpPr>
        <dsp:cNvPr id="0" name=""/>
        <dsp:cNvSpPr/>
      </dsp:nvSpPr>
      <dsp:spPr>
        <a:xfrm>
          <a:off x="411480" y="4034"/>
          <a:ext cx="7424934" cy="1800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The cumulative amount of the adjustments and restatements to beginning balances should be shown on the face of the financial statements</a:t>
          </a:r>
        </a:p>
      </dsp:txBody>
      <dsp:txXfrm>
        <a:off x="499384" y="91938"/>
        <a:ext cx="7249126" cy="1624912"/>
      </dsp:txXfrm>
    </dsp:sp>
    <dsp:sp modelId="{335DC9C1-F585-4839-B10D-40923897925E}">
      <dsp:nvSpPr>
        <dsp:cNvPr id="0" name=""/>
        <dsp:cNvSpPr/>
      </dsp:nvSpPr>
      <dsp:spPr>
        <a:xfrm>
          <a:off x="0" y="3671355"/>
          <a:ext cx="8229600" cy="153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191FC-1725-4419-9CDF-FF13FF6FB324}">
      <dsp:nvSpPr>
        <dsp:cNvPr id="0" name=""/>
        <dsp:cNvSpPr/>
      </dsp:nvSpPr>
      <dsp:spPr>
        <a:xfrm>
          <a:off x="411480" y="2770995"/>
          <a:ext cx="7443253" cy="1800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Under Statement 62, display was optional – beginning balances could be marked as restated without showing the amount of the change</a:t>
          </a:r>
        </a:p>
      </dsp:txBody>
      <dsp:txXfrm>
        <a:off x="499384" y="2858899"/>
        <a:ext cx="7267445" cy="162491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891265"/>
          <a:ext cx="82296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5EE8B-EC34-4DC7-966A-50CD4FDF9D6A}">
      <dsp:nvSpPr>
        <dsp:cNvPr id="0" name=""/>
        <dsp:cNvSpPr/>
      </dsp:nvSpPr>
      <dsp:spPr>
        <a:xfrm>
          <a:off x="411480" y="31114"/>
          <a:ext cx="7424934" cy="12734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Disclosures should be made in the period of the accounting change or in the period when the error is discovered and corrected</a:t>
          </a:r>
        </a:p>
      </dsp:txBody>
      <dsp:txXfrm>
        <a:off x="473644" y="93278"/>
        <a:ext cx="7300606" cy="1149103"/>
      </dsp:txXfrm>
    </dsp:sp>
    <dsp:sp modelId="{EC03B3BA-E8F3-43F4-989D-440D76EC1A1A}">
      <dsp:nvSpPr>
        <dsp:cNvPr id="0" name=""/>
        <dsp:cNvSpPr/>
      </dsp:nvSpPr>
      <dsp:spPr>
        <a:xfrm>
          <a:off x="0" y="2580527"/>
          <a:ext cx="82296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C814D-6689-4754-B622-59EF94CEA7E7}">
      <dsp:nvSpPr>
        <dsp:cNvPr id="0" name=""/>
        <dsp:cNvSpPr/>
      </dsp:nvSpPr>
      <dsp:spPr>
        <a:xfrm>
          <a:off x="411480" y="1748065"/>
          <a:ext cx="7424934" cy="12457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A disclosure included in interim financial statements should be included in the related annual financial statements as well</a:t>
          </a:r>
        </a:p>
      </dsp:txBody>
      <dsp:txXfrm>
        <a:off x="472292" y="1808877"/>
        <a:ext cx="7303310" cy="1124117"/>
      </dsp:txXfrm>
    </dsp:sp>
    <dsp:sp modelId="{335DC9C1-F585-4839-B10D-40923897925E}">
      <dsp:nvSpPr>
        <dsp:cNvPr id="0" name=""/>
        <dsp:cNvSpPr/>
      </dsp:nvSpPr>
      <dsp:spPr>
        <a:xfrm>
          <a:off x="0" y="4475875"/>
          <a:ext cx="82296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191FC-1725-4419-9CDF-FF13FF6FB324}">
      <dsp:nvSpPr>
        <dsp:cNvPr id="0" name=""/>
        <dsp:cNvSpPr/>
      </dsp:nvSpPr>
      <dsp:spPr>
        <a:xfrm>
          <a:off x="411480" y="3437327"/>
          <a:ext cx="7443253" cy="1451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For comparative statements, disclosures for prior periods that were restated in the period of the change or correction need not be repeated in subsequent annual financial statements</a:t>
          </a:r>
        </a:p>
      </dsp:txBody>
      <dsp:txXfrm>
        <a:off x="482352" y="3508199"/>
        <a:ext cx="7301509" cy="131008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646984"/>
          <a:ext cx="8229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5EE8B-EC34-4DC7-966A-50CD4FDF9D6A}">
      <dsp:nvSpPr>
        <dsp:cNvPr id="0" name=""/>
        <dsp:cNvSpPr/>
      </dsp:nvSpPr>
      <dsp:spPr>
        <a:xfrm>
          <a:off x="411480" y="32590"/>
          <a:ext cx="7424934" cy="9095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dirty="0"/>
            <a:t>Unless the individual adjustments and restatements can be displayed on the face of the financial statements, they should be disclosed in a tabular format as follows</a:t>
          </a:r>
        </a:p>
      </dsp:txBody>
      <dsp:txXfrm>
        <a:off x="455883" y="76993"/>
        <a:ext cx="7336128" cy="820787"/>
      </dsp:txXfrm>
    </dsp:sp>
    <dsp:sp modelId="{EC03B3BA-E8F3-43F4-989D-440D76EC1A1A}">
      <dsp:nvSpPr>
        <dsp:cNvPr id="0" name=""/>
        <dsp:cNvSpPr/>
      </dsp:nvSpPr>
      <dsp:spPr>
        <a:xfrm>
          <a:off x="0" y="1853599"/>
          <a:ext cx="8229600" cy="151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Change in accounting principle</a:t>
          </a:r>
        </a:p>
        <a:p>
          <a:pPr marL="228600" lvl="1" indent="-228600" algn="l" defTabSz="889000" rtl="0">
            <a:lnSpc>
              <a:spcPct val="90000"/>
            </a:lnSpc>
            <a:spcBef>
              <a:spcPct val="0"/>
            </a:spcBef>
            <a:spcAft>
              <a:spcPct val="15000"/>
            </a:spcAft>
            <a:buChar char="•"/>
          </a:pPr>
          <a:r>
            <a:rPr lang="en-US" sz="2000" kern="1200" dirty="0"/>
            <a:t>Change to or within the financial reporting entity</a:t>
          </a:r>
        </a:p>
        <a:p>
          <a:pPr marL="228600" lvl="1" indent="-228600" algn="l" defTabSz="889000" rtl="0">
            <a:lnSpc>
              <a:spcPct val="90000"/>
            </a:lnSpc>
            <a:spcBef>
              <a:spcPct val="0"/>
            </a:spcBef>
            <a:spcAft>
              <a:spcPct val="15000"/>
            </a:spcAft>
            <a:buChar char="•"/>
          </a:pPr>
          <a:r>
            <a:rPr lang="en-US" sz="2000" kern="1200" dirty="0"/>
            <a:t>Error correction</a:t>
          </a:r>
        </a:p>
      </dsp:txBody>
      <dsp:txXfrm>
        <a:off x="0" y="1853599"/>
        <a:ext cx="8229600" cy="1512000"/>
      </dsp:txXfrm>
    </dsp:sp>
    <dsp:sp modelId="{2BDC814D-6689-4754-B622-59EF94CEA7E7}">
      <dsp:nvSpPr>
        <dsp:cNvPr id="0" name=""/>
        <dsp:cNvSpPr/>
      </dsp:nvSpPr>
      <dsp:spPr>
        <a:xfrm>
          <a:off x="411480" y="1258984"/>
          <a:ext cx="7424934" cy="8898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dirty="0"/>
            <a:t>Present the effects on beginning net position, fund balance, or fund net position of the earliest period adjusted or restated for each of the following that occurred during the period:</a:t>
          </a:r>
        </a:p>
      </dsp:txBody>
      <dsp:txXfrm>
        <a:off x="454917" y="1302421"/>
        <a:ext cx="7338060" cy="802941"/>
      </dsp:txXfrm>
    </dsp:sp>
    <dsp:sp modelId="{335DC9C1-F585-4839-B10D-40923897925E}">
      <dsp:nvSpPr>
        <dsp:cNvPr id="0" name=""/>
        <dsp:cNvSpPr/>
      </dsp:nvSpPr>
      <dsp:spPr>
        <a:xfrm>
          <a:off x="0" y="3768799"/>
          <a:ext cx="8229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191FC-1725-4419-9CDF-FF13FF6FB324}">
      <dsp:nvSpPr>
        <dsp:cNvPr id="0" name=""/>
        <dsp:cNvSpPr/>
      </dsp:nvSpPr>
      <dsp:spPr>
        <a:xfrm>
          <a:off x="411480" y="3473599"/>
          <a:ext cx="7443253"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dirty="0"/>
            <a:t>Reconcile the beginning balances as previously reported to the beginning balances as adjusted or restated</a:t>
          </a:r>
        </a:p>
      </dsp:txBody>
      <dsp:txXfrm>
        <a:off x="440301" y="3502420"/>
        <a:ext cx="7385611" cy="532758"/>
      </dsp:txXfrm>
    </dsp:sp>
    <dsp:sp modelId="{7F59BE76-0390-43D8-87D1-B7BF1325AFCA}">
      <dsp:nvSpPr>
        <dsp:cNvPr id="0" name=""/>
        <dsp:cNvSpPr/>
      </dsp:nvSpPr>
      <dsp:spPr>
        <a:xfrm>
          <a:off x="0" y="4675999"/>
          <a:ext cx="8229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2FB82B-9521-45FC-BC37-C6200309B902}">
      <dsp:nvSpPr>
        <dsp:cNvPr id="0" name=""/>
        <dsp:cNvSpPr/>
      </dsp:nvSpPr>
      <dsp:spPr>
        <a:xfrm>
          <a:off x="411480" y="4380799"/>
          <a:ext cx="740661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Organize the amounts by reporting unit</a:t>
          </a:r>
        </a:p>
      </dsp:txBody>
      <dsp:txXfrm>
        <a:off x="440301" y="4409620"/>
        <a:ext cx="7348973" cy="53275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3B3BA-E8F3-43F4-989D-440D76EC1A1A}">
      <dsp:nvSpPr>
        <dsp:cNvPr id="0" name=""/>
        <dsp:cNvSpPr/>
      </dsp:nvSpPr>
      <dsp:spPr>
        <a:xfrm>
          <a:off x="0" y="299486"/>
          <a:ext cx="8229600" cy="24058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35382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Change from blended to discrete presentation (Column A of the sample note)</a:t>
          </a:r>
        </a:p>
        <a:p>
          <a:pPr marL="228600" lvl="1" indent="-228600" algn="l" defTabSz="889000" rtl="0">
            <a:lnSpc>
              <a:spcPct val="90000"/>
            </a:lnSpc>
            <a:spcBef>
              <a:spcPct val="0"/>
            </a:spcBef>
            <a:spcAft>
              <a:spcPct val="15000"/>
            </a:spcAft>
            <a:buChar char="•"/>
          </a:pPr>
          <a:r>
            <a:rPr lang="en-US" sz="2000" kern="1200" dirty="0"/>
            <a:t>Addition of a discretely presented component unit (Column B)</a:t>
          </a:r>
        </a:p>
      </dsp:txBody>
      <dsp:txXfrm>
        <a:off x="0" y="299486"/>
        <a:ext cx="8229600" cy="2405812"/>
      </dsp:txXfrm>
    </dsp:sp>
    <dsp:sp modelId="{2BDC814D-6689-4754-B622-59EF94CEA7E7}">
      <dsp:nvSpPr>
        <dsp:cNvPr id="0" name=""/>
        <dsp:cNvSpPr/>
      </dsp:nvSpPr>
      <dsp:spPr>
        <a:xfrm>
          <a:off x="411480" y="188311"/>
          <a:ext cx="7424934" cy="1070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a:t>Changes to or within the financial reporting entity</a:t>
          </a:r>
          <a:endParaRPr lang="en-US" sz="2400" kern="1200" dirty="0"/>
        </a:p>
      </dsp:txBody>
      <dsp:txXfrm>
        <a:off x="463741" y="240572"/>
        <a:ext cx="7320412" cy="966053"/>
      </dsp:txXfrm>
    </dsp:sp>
    <dsp:sp modelId="{335DC9C1-F585-4839-B10D-40923897925E}">
      <dsp:nvSpPr>
        <dsp:cNvPr id="0" name=""/>
        <dsp:cNvSpPr/>
      </dsp:nvSpPr>
      <dsp:spPr>
        <a:xfrm>
          <a:off x="0" y="2925590"/>
          <a:ext cx="8229600" cy="20986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35382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Contributed capital assets were mistakenly not reported in preceding year (Column C)</a:t>
          </a:r>
        </a:p>
      </dsp:txBody>
      <dsp:txXfrm>
        <a:off x="0" y="2925590"/>
        <a:ext cx="8229600" cy="2098687"/>
      </dsp:txXfrm>
    </dsp:sp>
    <dsp:sp modelId="{71B191FC-1725-4419-9CDF-FF13FF6FB324}">
      <dsp:nvSpPr>
        <dsp:cNvPr id="0" name=""/>
        <dsp:cNvSpPr/>
      </dsp:nvSpPr>
      <dsp:spPr>
        <a:xfrm>
          <a:off x="411480" y="3056299"/>
          <a:ext cx="7443253" cy="8286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Error correction</a:t>
          </a:r>
        </a:p>
      </dsp:txBody>
      <dsp:txXfrm>
        <a:off x="451933" y="3096752"/>
        <a:ext cx="7362347" cy="747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2B4-1634-45F2-93E3-57A8A545F3B2}">
      <dsp:nvSpPr>
        <dsp:cNvPr id="0" name=""/>
        <dsp:cNvSpPr/>
      </dsp:nvSpPr>
      <dsp:spPr>
        <a:xfrm>
          <a:off x="0" y="409574"/>
          <a:ext cx="82296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99872"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t>Cash when leave is used</a:t>
          </a:r>
        </a:p>
        <a:p>
          <a:pPr marL="228600" lvl="1" indent="-228600" algn="l" defTabSz="889000" rtl="0">
            <a:lnSpc>
              <a:spcPct val="90000"/>
            </a:lnSpc>
            <a:spcBef>
              <a:spcPct val="0"/>
            </a:spcBef>
            <a:spcAft>
              <a:spcPct val="15000"/>
            </a:spcAft>
            <a:buChar char="•"/>
          </a:pPr>
          <a:r>
            <a:rPr lang="en-US" sz="2000" kern="1200"/>
            <a:t>Other cash payments, such as upon termination, or</a:t>
          </a:r>
        </a:p>
        <a:p>
          <a:pPr marL="228600" lvl="1" indent="-228600" algn="l" defTabSz="889000" rtl="0">
            <a:lnSpc>
              <a:spcPct val="90000"/>
            </a:lnSpc>
            <a:spcBef>
              <a:spcPct val="0"/>
            </a:spcBef>
            <a:spcAft>
              <a:spcPct val="15000"/>
            </a:spcAft>
            <a:buChar char="•"/>
          </a:pPr>
          <a:r>
            <a:rPr lang="en-US" sz="2000" kern="1200"/>
            <a:t>Noncash settlements</a:t>
          </a:r>
        </a:p>
      </dsp:txBody>
      <dsp:txXfrm>
        <a:off x="0" y="409574"/>
        <a:ext cx="8229600" cy="1587600"/>
      </dsp:txXfrm>
    </dsp:sp>
    <dsp:sp modelId="{9918A6AD-41DE-475E-8A20-5EBFCFA9624A}">
      <dsp:nvSpPr>
        <dsp:cNvPr id="0" name=""/>
        <dsp:cNvSpPr/>
      </dsp:nvSpPr>
      <dsp:spPr>
        <a:xfrm>
          <a:off x="411480" y="55334"/>
          <a:ext cx="7424934"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a:t>Compensated absences are leave for which employees receive:</a:t>
          </a:r>
        </a:p>
      </dsp:txBody>
      <dsp:txXfrm>
        <a:off x="446065" y="89919"/>
        <a:ext cx="7355764" cy="639310"/>
      </dsp:txXfrm>
    </dsp:sp>
    <dsp:sp modelId="{A5F337FC-C6DE-473A-A8F2-7094FA81C625}">
      <dsp:nvSpPr>
        <dsp:cNvPr id="0" name=""/>
        <dsp:cNvSpPr/>
      </dsp:nvSpPr>
      <dsp:spPr>
        <a:xfrm>
          <a:off x="0" y="2481014"/>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13CD4-B1DA-408B-ABA5-026ADDF48D64}">
      <dsp:nvSpPr>
        <dsp:cNvPr id="0" name=""/>
        <dsp:cNvSpPr/>
      </dsp:nvSpPr>
      <dsp:spPr>
        <a:xfrm>
          <a:off x="411480" y="2126774"/>
          <a:ext cx="7424934"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a:t>Payment may occur during or upon termination of employment</a:t>
          </a:r>
        </a:p>
      </dsp:txBody>
      <dsp:txXfrm>
        <a:off x="446065" y="2161359"/>
        <a:ext cx="7355764" cy="639310"/>
      </dsp:txXfrm>
    </dsp:sp>
    <dsp:sp modelId="{C1C28262-8E51-4285-9EF5-AE904ABAB1FC}">
      <dsp:nvSpPr>
        <dsp:cNvPr id="0" name=""/>
        <dsp:cNvSpPr/>
      </dsp:nvSpPr>
      <dsp:spPr>
        <a:xfrm>
          <a:off x="0" y="3569654"/>
          <a:ext cx="82296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99872"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t>Leave that has </a:t>
          </a:r>
          <a:r>
            <a:rPr lang="en-US" sz="2000" kern="1200">
              <a:latin typeface="Calibri"/>
            </a:rPr>
            <a:t>not been</a:t>
          </a:r>
          <a:r>
            <a:rPr lang="en-US" sz="2000" kern="1200"/>
            <a:t> used, and</a:t>
          </a:r>
          <a:endParaRPr lang="en-US" sz="2000" kern="1200">
            <a:latin typeface="Calibri"/>
          </a:endParaRPr>
        </a:p>
        <a:p>
          <a:pPr marL="228600" lvl="1" indent="-228600" algn="l" defTabSz="889000" rtl="0">
            <a:lnSpc>
              <a:spcPct val="90000"/>
            </a:lnSpc>
            <a:spcBef>
              <a:spcPct val="0"/>
            </a:spcBef>
            <a:spcAft>
              <a:spcPct val="15000"/>
            </a:spcAft>
            <a:buChar char="•"/>
          </a:pPr>
          <a:r>
            <a:rPr lang="en-US" sz="2000" kern="1200"/>
            <a:t>Leave that has</a:t>
          </a:r>
          <a:r>
            <a:rPr lang="en-US" sz="2000" kern="1200">
              <a:latin typeface="Calibri"/>
            </a:rPr>
            <a:t> been</a:t>
          </a:r>
          <a:r>
            <a:rPr lang="en-US" sz="2000" kern="1200"/>
            <a:t> used but not yet paid or settled</a:t>
          </a:r>
          <a:endParaRPr lang="en-US" sz="2000" kern="1200">
            <a:latin typeface="Calibri"/>
          </a:endParaRPr>
        </a:p>
        <a:p>
          <a:pPr marL="228600" lvl="1" indent="-228600" algn="l" defTabSz="889000" rtl="0">
            <a:lnSpc>
              <a:spcPct val="90000"/>
            </a:lnSpc>
            <a:spcBef>
              <a:spcPct val="0"/>
            </a:spcBef>
            <a:spcAft>
              <a:spcPct val="15000"/>
            </a:spcAft>
            <a:buChar char="•"/>
          </a:pPr>
          <a:r>
            <a:rPr lang="en-US" sz="2000" kern="1200"/>
            <a:t>Both should include applicable salary-related payments</a:t>
          </a:r>
        </a:p>
      </dsp:txBody>
      <dsp:txXfrm>
        <a:off x="0" y="3569654"/>
        <a:ext cx="8229600" cy="1587600"/>
      </dsp:txXfrm>
    </dsp:sp>
    <dsp:sp modelId="{91E18730-4F36-48AE-B141-35C28921AA36}">
      <dsp:nvSpPr>
        <dsp:cNvPr id="0" name=""/>
        <dsp:cNvSpPr/>
      </dsp:nvSpPr>
      <dsp:spPr>
        <a:xfrm>
          <a:off x="411480" y="3215414"/>
          <a:ext cx="7406615"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en-US" sz="2200" kern="1200"/>
            <a:t>Liabilities for compensated absences should be recognized for:</a:t>
          </a:r>
        </a:p>
      </dsp:txBody>
      <dsp:txXfrm>
        <a:off x="446065" y="3249999"/>
        <a:ext cx="7337445" cy="6393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3B3BA-E8F3-43F4-989D-440D76EC1A1A}">
      <dsp:nvSpPr>
        <dsp:cNvPr id="0" name=""/>
        <dsp:cNvSpPr/>
      </dsp:nvSpPr>
      <dsp:spPr>
        <a:xfrm>
          <a:off x="0" y="833085"/>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C814D-6689-4754-B622-59EF94CEA7E7}">
      <dsp:nvSpPr>
        <dsp:cNvPr id="0" name=""/>
        <dsp:cNvSpPr/>
      </dsp:nvSpPr>
      <dsp:spPr>
        <a:xfrm>
          <a:off x="411480" y="3524"/>
          <a:ext cx="7424934" cy="116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dirty="0"/>
            <a:t>Changes in accounting principle, changes to or within the financial reporting entity, and error corrections that are shown in the financial statements should be adjusted or restated for the same years in RSI and SI</a:t>
          </a:r>
        </a:p>
      </dsp:txBody>
      <dsp:txXfrm>
        <a:off x="468548" y="60592"/>
        <a:ext cx="7310798" cy="1054904"/>
      </dsp:txXfrm>
    </dsp:sp>
    <dsp:sp modelId="{335DC9C1-F585-4839-B10D-40923897925E}">
      <dsp:nvSpPr>
        <dsp:cNvPr id="0" name=""/>
        <dsp:cNvSpPr/>
      </dsp:nvSpPr>
      <dsp:spPr>
        <a:xfrm>
          <a:off x="0" y="1876365"/>
          <a:ext cx="8229600" cy="3332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i="1" kern="1200" dirty="0"/>
            <a:t>Do not </a:t>
          </a:r>
          <a:r>
            <a:rPr lang="en-US" sz="2000" kern="1200" dirty="0"/>
            <a:t>adjust for change in accounting principle or entity</a:t>
          </a:r>
        </a:p>
        <a:p>
          <a:pPr marL="228600" lvl="1" indent="-228600" algn="l" defTabSz="889000">
            <a:lnSpc>
              <a:spcPct val="90000"/>
            </a:lnSpc>
            <a:spcBef>
              <a:spcPct val="0"/>
            </a:spcBef>
            <a:spcAft>
              <a:spcPct val="15000"/>
            </a:spcAft>
            <a:buChar char="•"/>
          </a:pPr>
          <a:r>
            <a:rPr lang="en-US" sz="2000" kern="1200" dirty="0"/>
            <a:t>If earlier period information is not consistent with the current period as a result, explain why in RSI/SI (MD&amp;A also should reference the related note)</a:t>
          </a:r>
        </a:p>
        <a:p>
          <a:pPr marL="228600" lvl="1" indent="-228600" algn="l" defTabSz="889000">
            <a:lnSpc>
              <a:spcPct val="90000"/>
            </a:lnSpc>
            <a:spcBef>
              <a:spcPct val="0"/>
            </a:spcBef>
            <a:spcAft>
              <a:spcPct val="15000"/>
            </a:spcAft>
            <a:buChar char="•"/>
          </a:pPr>
          <a:r>
            <a:rPr lang="en-US" sz="2000" kern="1200" dirty="0"/>
            <a:t>All affected years should be restated for an error correction, if practicable.</a:t>
          </a:r>
        </a:p>
        <a:p>
          <a:pPr marL="228600" lvl="1" indent="-228600" algn="l" defTabSz="889000">
            <a:lnSpc>
              <a:spcPct val="90000"/>
            </a:lnSpc>
            <a:spcBef>
              <a:spcPct val="0"/>
            </a:spcBef>
            <a:spcAft>
              <a:spcPct val="15000"/>
            </a:spcAft>
            <a:buChar char="•"/>
          </a:pPr>
          <a:r>
            <a:rPr lang="en-US" sz="2000" kern="1200" dirty="0"/>
            <a:t>If not practicable, RSI/SI (including MD&amp;A) explain why, explain the nature of the error, and identify affected information as restated or not restated</a:t>
          </a:r>
        </a:p>
      </dsp:txBody>
      <dsp:txXfrm>
        <a:off x="0" y="1876365"/>
        <a:ext cx="8229600" cy="3332700"/>
      </dsp:txXfrm>
    </dsp:sp>
    <dsp:sp modelId="{71B191FC-1725-4419-9CDF-FF13FF6FB324}">
      <dsp:nvSpPr>
        <dsp:cNvPr id="0" name=""/>
        <dsp:cNvSpPr/>
      </dsp:nvSpPr>
      <dsp:spPr>
        <a:xfrm>
          <a:off x="411480" y="1536885"/>
          <a:ext cx="7443253"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dirty="0"/>
            <a:t>For information in years prior to those in the financial statements:</a:t>
          </a:r>
        </a:p>
      </dsp:txBody>
      <dsp:txXfrm>
        <a:off x="444624" y="1570029"/>
        <a:ext cx="7376965" cy="61267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778558"/>
          <a:ext cx="8229600" cy="18474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062228"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FYEs June 30, 2024; September 30, 2024; December 31, 2024 </a:t>
          </a:r>
        </a:p>
        <a:p>
          <a:pPr marL="228600" lvl="1" indent="-228600" algn="l" defTabSz="889000">
            <a:lnSpc>
              <a:spcPct val="90000"/>
            </a:lnSpc>
            <a:spcBef>
              <a:spcPct val="0"/>
            </a:spcBef>
            <a:spcAft>
              <a:spcPct val="15000"/>
            </a:spcAft>
            <a:buChar char="•"/>
          </a:pPr>
          <a:r>
            <a:rPr lang="en-US" sz="2000" kern="1200" dirty="0"/>
            <a:t>Earlier application is encouraged</a:t>
          </a:r>
        </a:p>
      </dsp:txBody>
      <dsp:txXfrm>
        <a:off x="0" y="778558"/>
        <a:ext cx="8229600" cy="1847475"/>
      </dsp:txXfrm>
    </dsp:sp>
    <dsp:sp modelId="{9045EE8B-EC34-4DC7-966A-50CD4FDF9D6A}">
      <dsp:nvSpPr>
        <dsp:cNvPr id="0" name=""/>
        <dsp:cNvSpPr/>
      </dsp:nvSpPr>
      <dsp:spPr>
        <a:xfrm>
          <a:off x="411480" y="25798"/>
          <a:ext cx="7424934" cy="150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Effective for accounting changes and error corrections made in fiscal years beginning after June 15, 2023, and all reporting periods thereafter</a:t>
          </a:r>
        </a:p>
      </dsp:txBody>
      <dsp:txXfrm>
        <a:off x="484973" y="99291"/>
        <a:ext cx="7277948" cy="1358534"/>
      </dsp:txXfrm>
    </dsp:sp>
    <dsp:sp modelId="{EC03B3BA-E8F3-43F4-989D-440D76EC1A1A}">
      <dsp:nvSpPr>
        <dsp:cNvPr id="0" name=""/>
        <dsp:cNvSpPr/>
      </dsp:nvSpPr>
      <dsp:spPr>
        <a:xfrm>
          <a:off x="0" y="3654193"/>
          <a:ext cx="82296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C814D-6689-4754-B622-59EF94CEA7E7}">
      <dsp:nvSpPr>
        <dsp:cNvPr id="0" name=""/>
        <dsp:cNvSpPr/>
      </dsp:nvSpPr>
      <dsp:spPr>
        <a:xfrm>
          <a:off x="411480" y="2901433"/>
          <a:ext cx="7424934" cy="150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Statement 100 does not change the transition provisions of any previously issued pronouncements</a:t>
          </a:r>
        </a:p>
      </dsp:txBody>
      <dsp:txXfrm>
        <a:off x="484973" y="2974926"/>
        <a:ext cx="7277948" cy="135853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727596"/>
          <a:ext cx="8229600" cy="204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999744"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Started with Statement 99</a:t>
          </a:r>
        </a:p>
        <a:p>
          <a:pPr marL="228600" lvl="1" indent="-228600" algn="l" defTabSz="889000">
            <a:lnSpc>
              <a:spcPct val="90000"/>
            </a:lnSpc>
            <a:spcBef>
              <a:spcPct val="0"/>
            </a:spcBef>
            <a:spcAft>
              <a:spcPct val="15000"/>
            </a:spcAft>
            <a:buChar char="•"/>
          </a:pPr>
          <a:r>
            <a:rPr lang="en-US" sz="2000" kern="1200" dirty="0"/>
            <a:t>Eliminates the requirement to first apply a new pronouncement to interim financial statements</a:t>
          </a:r>
        </a:p>
      </dsp:txBody>
      <dsp:txXfrm>
        <a:off x="0" y="727596"/>
        <a:ext cx="8229600" cy="2041200"/>
      </dsp:txXfrm>
    </dsp:sp>
    <dsp:sp modelId="{9045EE8B-EC34-4DC7-966A-50CD4FDF9D6A}">
      <dsp:nvSpPr>
        <dsp:cNvPr id="0" name=""/>
        <dsp:cNvSpPr/>
      </dsp:nvSpPr>
      <dsp:spPr>
        <a:xfrm>
          <a:off x="411480" y="19116"/>
          <a:ext cx="7424934" cy="141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As part of its deliberations in this project, the Board decided to change the default language for effective dates to “fiscal years beginning after June 15, 2023, and all reporting periods thereafter”</a:t>
          </a:r>
        </a:p>
      </dsp:txBody>
      <dsp:txXfrm>
        <a:off x="480650" y="88286"/>
        <a:ext cx="7286594" cy="1278620"/>
      </dsp:txXfrm>
    </dsp:sp>
    <dsp:sp modelId="{EC03B3BA-E8F3-43F4-989D-440D76EC1A1A}">
      <dsp:nvSpPr>
        <dsp:cNvPr id="0" name=""/>
        <dsp:cNvSpPr/>
      </dsp:nvSpPr>
      <dsp:spPr>
        <a:xfrm>
          <a:off x="0" y="3736476"/>
          <a:ext cx="8229600" cy="120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C814D-6689-4754-B622-59EF94CEA7E7}">
      <dsp:nvSpPr>
        <dsp:cNvPr id="0" name=""/>
        <dsp:cNvSpPr/>
      </dsp:nvSpPr>
      <dsp:spPr>
        <a:xfrm>
          <a:off x="411480" y="3027996"/>
          <a:ext cx="7424934" cy="141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Starting with Statement 101, the transition provisions of future pronouncements will refer to the Statement 100 guidance on a change in accounting principle, unless GASB has reasons to use a different approach</a:t>
          </a:r>
        </a:p>
      </dsp:txBody>
      <dsp:txXfrm>
        <a:off x="480650" y="3097166"/>
        <a:ext cx="7286594" cy="1278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07BAB-6325-4B20-98EE-58483FBE61A1}">
      <dsp:nvSpPr>
        <dsp:cNvPr id="0" name=""/>
        <dsp:cNvSpPr/>
      </dsp:nvSpPr>
      <dsp:spPr>
        <a:xfrm>
          <a:off x="0" y="344077"/>
          <a:ext cx="8229600" cy="20567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62356" rIns="638708"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a:t>Is attributable to services already rendered, </a:t>
          </a:r>
          <a:r>
            <a:rPr lang="en-US" sz="2200" i="1" kern="1200"/>
            <a:t>and</a:t>
          </a:r>
          <a:endParaRPr lang="en-US" sz="2200" kern="1200"/>
        </a:p>
        <a:p>
          <a:pPr marL="228600" lvl="1" indent="-228600" algn="l" defTabSz="977900" rtl="0">
            <a:lnSpc>
              <a:spcPct val="90000"/>
            </a:lnSpc>
            <a:spcBef>
              <a:spcPct val="0"/>
            </a:spcBef>
            <a:spcAft>
              <a:spcPct val="15000"/>
            </a:spcAft>
            <a:buChar char="•"/>
          </a:pPr>
          <a:r>
            <a:rPr lang="en-US" sz="2200" kern="1200"/>
            <a:t>Accumulates—it carries forward into future periods during which it can be used, paid, or settled, </a:t>
          </a:r>
          <a:r>
            <a:rPr lang="en-US" sz="2200" i="1" kern="1200"/>
            <a:t>and</a:t>
          </a:r>
          <a:endParaRPr lang="en-US" sz="2200" kern="1200"/>
        </a:p>
        <a:p>
          <a:pPr marL="228600" lvl="1" indent="-228600" algn="l" defTabSz="977900" rtl="0">
            <a:lnSpc>
              <a:spcPct val="90000"/>
            </a:lnSpc>
            <a:spcBef>
              <a:spcPct val="0"/>
            </a:spcBef>
            <a:spcAft>
              <a:spcPct val="15000"/>
            </a:spcAft>
            <a:buChar char="•"/>
          </a:pPr>
          <a:r>
            <a:rPr lang="en-US" sz="2200" kern="1200"/>
            <a:t>Is more like than not to be used, paid, or settled</a:t>
          </a:r>
        </a:p>
      </dsp:txBody>
      <dsp:txXfrm>
        <a:off x="0" y="344077"/>
        <a:ext cx="8229600" cy="2056767"/>
      </dsp:txXfrm>
    </dsp:sp>
    <dsp:sp modelId="{D6417448-2822-4D2B-9309-3DF751E19C95}">
      <dsp:nvSpPr>
        <dsp:cNvPr id="0" name=""/>
        <dsp:cNvSpPr/>
      </dsp:nvSpPr>
      <dsp:spPr>
        <a:xfrm>
          <a:off x="356617" y="0"/>
          <a:ext cx="7370092" cy="7707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a:t>A liability should be recognized for leave that:</a:t>
          </a:r>
        </a:p>
      </dsp:txBody>
      <dsp:txXfrm>
        <a:off x="394241" y="37624"/>
        <a:ext cx="7294844" cy="695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1964D-8C11-4AE2-9CC0-060AAE4A4B94}">
      <dsp:nvSpPr>
        <dsp:cNvPr id="0" name=""/>
        <dsp:cNvSpPr/>
      </dsp:nvSpPr>
      <dsp:spPr>
        <a:xfrm>
          <a:off x="0" y="0"/>
          <a:ext cx="8302752" cy="2637807"/>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1628479" numCol="1" spcCol="1270" anchor="t" anchorCtr="0">
          <a:noAutofit/>
        </a:bodyPr>
        <a:lstStyle/>
        <a:p>
          <a:pPr marL="0" lvl="0" indent="0" algn="l" defTabSz="889000" rtl="0">
            <a:lnSpc>
              <a:spcPct val="100000"/>
            </a:lnSpc>
            <a:spcBef>
              <a:spcPct val="0"/>
            </a:spcBef>
            <a:spcAft>
              <a:spcPts val="0"/>
            </a:spcAft>
            <a:buNone/>
          </a:pPr>
          <a:r>
            <a:rPr lang="en-US" sz="2000" b="0" kern="1200" dirty="0">
              <a:latin typeface="Calibri"/>
              <a:cs typeface="Calibri"/>
            </a:rPr>
            <a:t>Key differences from Statement 16</a:t>
          </a:r>
        </a:p>
      </dsp:txBody>
      <dsp:txXfrm>
        <a:off x="65670" y="65670"/>
        <a:ext cx="8171412" cy="2506467"/>
      </dsp:txXfrm>
    </dsp:sp>
    <dsp:sp modelId="{59B94B50-EACB-4575-8601-60C9842293EE}">
      <dsp:nvSpPr>
        <dsp:cNvPr id="0" name=""/>
        <dsp:cNvSpPr/>
      </dsp:nvSpPr>
      <dsp:spPr>
        <a:xfrm>
          <a:off x="207568" y="1069985"/>
          <a:ext cx="1948795" cy="1421068"/>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a:cs typeface="Calibri"/>
            </a:rPr>
            <a:t>No more distinction between vacation and sick leave</a:t>
          </a:r>
        </a:p>
      </dsp:txBody>
      <dsp:txXfrm>
        <a:off x="251271" y="1113688"/>
        <a:ext cx="1861389" cy="1333662"/>
      </dsp:txXfrm>
    </dsp:sp>
    <dsp:sp modelId="{222A7FC9-5B2E-4E5A-B3E1-8851B235FD75}">
      <dsp:nvSpPr>
        <dsp:cNvPr id="0" name=""/>
        <dsp:cNvSpPr/>
      </dsp:nvSpPr>
      <dsp:spPr>
        <a:xfrm>
          <a:off x="2187134" y="1069985"/>
          <a:ext cx="1948795" cy="1421068"/>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a:cs typeface="Calibri"/>
            </a:rPr>
            <a:t>No more options for accruing the sick leave liability</a:t>
          </a:r>
        </a:p>
      </dsp:txBody>
      <dsp:txXfrm>
        <a:off x="2230837" y="1113688"/>
        <a:ext cx="1861389" cy="1333662"/>
      </dsp:txXfrm>
    </dsp:sp>
    <dsp:sp modelId="{C34605D7-1BBC-4E13-ADEF-1326C64EFC56}">
      <dsp:nvSpPr>
        <dsp:cNvPr id="0" name=""/>
        <dsp:cNvSpPr/>
      </dsp:nvSpPr>
      <dsp:spPr>
        <a:xfrm>
          <a:off x="4166700" y="1069985"/>
          <a:ext cx="1948795" cy="1421068"/>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a:cs typeface="Calibri"/>
            </a:rPr>
            <a:t>The “accumulates” criterion is a unifying theme for all compensated absences</a:t>
          </a:r>
        </a:p>
      </dsp:txBody>
      <dsp:txXfrm>
        <a:off x="4210403" y="1113688"/>
        <a:ext cx="1861389" cy="1333662"/>
      </dsp:txXfrm>
    </dsp:sp>
    <dsp:sp modelId="{B50084A2-9746-4FE7-8F76-BD09A78B4E45}">
      <dsp:nvSpPr>
        <dsp:cNvPr id="0" name=""/>
        <dsp:cNvSpPr/>
      </dsp:nvSpPr>
      <dsp:spPr>
        <a:xfrm>
          <a:off x="6146266" y="1060679"/>
          <a:ext cx="1948795" cy="143968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a:cs typeface="Calibri"/>
            </a:rPr>
            <a:t>The likelihood of being compensated for leave is lowered from </a:t>
          </a:r>
          <a:r>
            <a:rPr lang="en-US" sz="1600" i="1" kern="1200" dirty="0">
              <a:latin typeface="Calibri"/>
              <a:cs typeface="Calibri"/>
            </a:rPr>
            <a:t>probable</a:t>
          </a:r>
          <a:r>
            <a:rPr lang="en-US" sz="1600" kern="1200" dirty="0">
              <a:latin typeface="Calibri"/>
              <a:cs typeface="Calibri"/>
            </a:rPr>
            <a:t> to </a:t>
          </a:r>
          <a:r>
            <a:rPr lang="en-US" sz="1600" i="1" kern="1200" dirty="0">
              <a:latin typeface="Calibri"/>
              <a:cs typeface="Calibri"/>
            </a:rPr>
            <a:t>more likely than not</a:t>
          </a:r>
          <a:r>
            <a:rPr lang="en-US" sz="1600" kern="1200" dirty="0">
              <a:latin typeface="Calibri"/>
              <a:cs typeface="Calibri"/>
            </a:rPr>
            <a:t> (&gt; 50%)</a:t>
          </a:r>
        </a:p>
      </dsp:txBody>
      <dsp:txXfrm>
        <a:off x="6190541" y="1104954"/>
        <a:ext cx="1860245" cy="1351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450750"/>
          <a:ext cx="8229600" cy="409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353820" rIns="638708"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t>Leave that depends upon the occurrence of a sporadic event that affects a relatively small proportion of employees – including parental leave, military leave, and jury duty (but </a:t>
          </a:r>
          <a:r>
            <a:rPr lang="en-US" sz="2200" i="1" kern="1200" dirty="0"/>
            <a:t>not</a:t>
          </a:r>
          <a:r>
            <a:rPr lang="en-US" sz="2200" i="0" kern="1200" dirty="0"/>
            <a:t> sick leave or restricted sabbatical leave, which should be reported using the general approach)</a:t>
          </a:r>
          <a:endParaRPr lang="en-US" sz="2200" kern="1200" dirty="0"/>
        </a:p>
        <a:p>
          <a:pPr marL="228600" lvl="1" indent="-228600" algn="l" defTabSz="977900" rtl="0">
            <a:lnSpc>
              <a:spcPct val="90000"/>
            </a:lnSpc>
            <a:spcBef>
              <a:spcPct val="0"/>
            </a:spcBef>
            <a:spcAft>
              <a:spcPct val="15000"/>
            </a:spcAft>
            <a:buChar char="•"/>
          </a:pPr>
          <a:r>
            <a:rPr lang="en-US" sz="2200" kern="1200" dirty="0"/>
            <a:t>Unlimited leave</a:t>
          </a:r>
        </a:p>
        <a:p>
          <a:pPr marL="228600" lvl="1" indent="-228600" algn="l" defTabSz="977900" rtl="0">
            <a:lnSpc>
              <a:spcPct val="90000"/>
            </a:lnSpc>
            <a:spcBef>
              <a:spcPct val="0"/>
            </a:spcBef>
            <a:spcAft>
              <a:spcPct val="15000"/>
            </a:spcAft>
            <a:buChar char="•"/>
          </a:pPr>
          <a:r>
            <a:rPr lang="en-US" sz="2200" kern="1200" dirty="0"/>
            <a:t>Holiday leave that is taken on a specific date not at the employees’ discretion</a:t>
          </a:r>
        </a:p>
      </dsp:txBody>
      <dsp:txXfrm>
        <a:off x="0" y="450750"/>
        <a:ext cx="8229600" cy="4095000"/>
      </dsp:txXfrm>
    </dsp:sp>
    <dsp:sp modelId="{9045EE8B-EC34-4DC7-966A-50CD4FDF9D6A}">
      <dsp:nvSpPr>
        <dsp:cNvPr id="0" name=""/>
        <dsp:cNvSpPr/>
      </dsp:nvSpPr>
      <dsp:spPr>
        <a:xfrm>
          <a:off x="411480" y="248585"/>
          <a:ext cx="7424934" cy="1161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Do not recognize a liability until leave commences for:</a:t>
          </a:r>
        </a:p>
      </dsp:txBody>
      <dsp:txXfrm>
        <a:off x="468183" y="305288"/>
        <a:ext cx="7311528" cy="10481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DC9C1-F585-4839-B10D-40923897925E}">
      <dsp:nvSpPr>
        <dsp:cNvPr id="0" name=""/>
        <dsp:cNvSpPr/>
      </dsp:nvSpPr>
      <dsp:spPr>
        <a:xfrm>
          <a:off x="0" y="1101432"/>
          <a:ext cx="82296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191FC-1725-4419-9CDF-FF13FF6FB324}">
      <dsp:nvSpPr>
        <dsp:cNvPr id="0" name=""/>
        <dsp:cNvSpPr/>
      </dsp:nvSpPr>
      <dsp:spPr>
        <a:xfrm>
          <a:off x="411480" y="44648"/>
          <a:ext cx="7443253" cy="1809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dirty="0"/>
            <a:t>For leave that has been used, recognize a liability at the amount of the cash payment or noncash settlement to be made for the leave, including any salary-related payments</a:t>
          </a:r>
        </a:p>
      </dsp:txBody>
      <dsp:txXfrm>
        <a:off x="499815" y="132983"/>
        <a:ext cx="7266583" cy="1632874"/>
      </dsp:txXfrm>
    </dsp:sp>
    <dsp:sp modelId="{40C00FA3-327B-4A32-864A-98558522AF1E}">
      <dsp:nvSpPr>
        <dsp:cNvPr id="0" name=""/>
        <dsp:cNvSpPr/>
      </dsp:nvSpPr>
      <dsp:spPr>
        <a:xfrm>
          <a:off x="0" y="3414792"/>
          <a:ext cx="82296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5156D-912E-4B87-8ACB-EDBE74E93A58}">
      <dsp:nvSpPr>
        <dsp:cNvPr id="0" name=""/>
        <dsp:cNvSpPr/>
      </dsp:nvSpPr>
      <dsp:spPr>
        <a:xfrm>
          <a:off x="411480" y="2662032"/>
          <a:ext cx="7443253" cy="150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t>Leave that will be settled through conversion to defined benefit pensions or OPEB should not be recognized as a liability for compensated absences</a:t>
          </a:r>
          <a:endParaRPr lang="en-US" sz="2400" kern="1200" dirty="0"/>
        </a:p>
      </dsp:txBody>
      <dsp:txXfrm>
        <a:off x="484973" y="2735525"/>
        <a:ext cx="7296267" cy="13585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1CF94-BB3B-420A-BC4C-440A37DD26EB}">
      <dsp:nvSpPr>
        <dsp:cNvPr id="0" name=""/>
        <dsp:cNvSpPr/>
      </dsp:nvSpPr>
      <dsp:spPr>
        <a:xfrm>
          <a:off x="0" y="717469"/>
          <a:ext cx="8229600" cy="22947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978916"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t>Directly associated with the leave—payment depends on the amount of salary to be paid, </a:t>
          </a:r>
          <a:r>
            <a:rPr lang="en-US" sz="2000" i="1" kern="1200"/>
            <a:t>and</a:t>
          </a:r>
          <a:endParaRPr lang="en-US" sz="2000" kern="1200"/>
        </a:p>
        <a:p>
          <a:pPr marL="228600" lvl="1" indent="-228600" algn="l" defTabSz="889000" rtl="0">
            <a:lnSpc>
              <a:spcPct val="90000"/>
            </a:lnSpc>
            <a:spcBef>
              <a:spcPct val="0"/>
            </a:spcBef>
            <a:spcAft>
              <a:spcPct val="15000"/>
            </a:spcAft>
            <a:buChar char="•"/>
          </a:pPr>
          <a:r>
            <a:rPr lang="en-US" sz="2000" kern="1200"/>
            <a:t>Incrementally associated with the leave—payment is in addition to the payment of the salary</a:t>
          </a:r>
        </a:p>
      </dsp:txBody>
      <dsp:txXfrm>
        <a:off x="0" y="717469"/>
        <a:ext cx="8229600" cy="2294775"/>
      </dsp:txXfrm>
    </dsp:sp>
    <dsp:sp modelId="{9045EE8B-EC34-4DC7-966A-50CD4FDF9D6A}">
      <dsp:nvSpPr>
        <dsp:cNvPr id="0" name=""/>
        <dsp:cNvSpPr/>
      </dsp:nvSpPr>
      <dsp:spPr>
        <a:xfrm>
          <a:off x="393193" y="17866"/>
          <a:ext cx="7424934" cy="138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a:t>Measurement of the liabilities for both leave that has been used and not used should include salary-related payments that are both:</a:t>
          </a:r>
        </a:p>
      </dsp:txBody>
      <dsp:txXfrm>
        <a:off x="460922" y="85595"/>
        <a:ext cx="7289476" cy="1251982"/>
      </dsp:txXfrm>
    </dsp:sp>
    <dsp:sp modelId="{EC03B3BA-E8F3-43F4-989D-440D76EC1A1A}">
      <dsp:nvSpPr>
        <dsp:cNvPr id="0" name=""/>
        <dsp:cNvSpPr/>
      </dsp:nvSpPr>
      <dsp:spPr>
        <a:xfrm>
          <a:off x="0" y="4200970"/>
          <a:ext cx="82296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C814D-6689-4754-B622-59EF94CEA7E7}">
      <dsp:nvSpPr>
        <dsp:cNvPr id="0" name=""/>
        <dsp:cNvSpPr/>
      </dsp:nvSpPr>
      <dsp:spPr>
        <a:xfrm>
          <a:off x="393193" y="3260161"/>
          <a:ext cx="7424934" cy="1628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a:t>Examples include the employer share of Social Security and Medicare taxes, possibly employer payments related to DC pensions and OPEB, but </a:t>
          </a:r>
          <a:r>
            <a:rPr lang="en-US" sz="2400" i="1" kern="1200"/>
            <a:t>never</a:t>
          </a:r>
          <a:r>
            <a:rPr lang="en-US" sz="2400" kern="1200"/>
            <a:t> payments related to DB pensions and OPEB</a:t>
          </a:r>
        </a:p>
      </dsp:txBody>
      <dsp:txXfrm>
        <a:off x="472697" y="3339665"/>
        <a:ext cx="7265926" cy="14696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DC9C1-F585-4839-B10D-40923897925E}">
      <dsp:nvSpPr>
        <dsp:cNvPr id="0" name=""/>
        <dsp:cNvSpPr/>
      </dsp:nvSpPr>
      <dsp:spPr>
        <a:xfrm>
          <a:off x="0" y="214992"/>
          <a:ext cx="8229600" cy="2505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95604"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For leave that has not been used, recognize as pension/OPEB expense when liability for the leave is recognized, not as a pension/OPEB liability</a:t>
          </a:r>
        </a:p>
        <a:p>
          <a:pPr marL="228600" lvl="1" indent="-228600" algn="l" defTabSz="889000">
            <a:lnSpc>
              <a:spcPct val="90000"/>
            </a:lnSpc>
            <a:spcBef>
              <a:spcPct val="0"/>
            </a:spcBef>
            <a:spcAft>
              <a:spcPct val="15000"/>
            </a:spcAft>
            <a:buChar char="•"/>
          </a:pPr>
          <a:r>
            <a:rPr lang="en-US" sz="2000" kern="1200"/>
            <a:t>For leave that has been used, include in a pension/OPEB liability according to Statements 68, 73, or 75</a:t>
          </a:r>
        </a:p>
      </dsp:txBody>
      <dsp:txXfrm>
        <a:off x="0" y="214992"/>
        <a:ext cx="8229600" cy="2505825"/>
      </dsp:txXfrm>
    </dsp:sp>
    <dsp:sp modelId="{71B191FC-1725-4419-9CDF-FF13FF6FB324}">
      <dsp:nvSpPr>
        <dsp:cNvPr id="0" name=""/>
        <dsp:cNvSpPr/>
      </dsp:nvSpPr>
      <dsp:spPr>
        <a:xfrm>
          <a:off x="411480" y="23826"/>
          <a:ext cx="7443253" cy="825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kern="1200"/>
            <a:t>Salary-related payments related to DC pensions and OPEB:</a:t>
          </a:r>
        </a:p>
      </dsp:txBody>
      <dsp:txXfrm>
        <a:off x="451794" y="64140"/>
        <a:ext cx="7362625" cy="7452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ADE688-37FE-42C5-8B55-A0051CC729C0}" type="datetimeFigureOut">
              <a:rPr lang="en-US" smtClean="0"/>
              <a:t>9/28/2023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D16F02-5A06-49D1-BDA9-7620AF179572}" type="slidenum">
              <a:rPr lang="en-US" smtClean="0"/>
              <a:t>‹#›</a:t>
            </a:fld>
            <a:endParaRPr lang="en-US"/>
          </a:p>
        </p:txBody>
      </p:sp>
    </p:spTree>
    <p:extLst>
      <p:ext uri="{BB962C8B-B14F-4D97-AF65-F5344CB8AC3E}">
        <p14:creationId xmlns:p14="http://schemas.microsoft.com/office/powerpoint/2010/main" val="42538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1</a:t>
            </a:fld>
            <a:endParaRPr lang="en-US"/>
          </a:p>
        </p:txBody>
      </p:sp>
    </p:spTree>
    <p:extLst>
      <p:ext uri="{BB962C8B-B14F-4D97-AF65-F5344CB8AC3E}">
        <p14:creationId xmlns:p14="http://schemas.microsoft.com/office/powerpoint/2010/main" val="146345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Sick leave and restricted sabbatical</a:t>
            </a:r>
            <a:r>
              <a:rPr lang="en-US" baseline="0" dirty="0"/>
              <a:t> leave may be viewed as meeting the description in the first bullet</a:t>
            </a:r>
            <a:r>
              <a:rPr lang="en-US" dirty="0"/>
              <a:t> – but the Statement explicitly says that they should be accounted for using the general approach. Parental leave, military leave, and jury duty always should be recognized this way – there may be other examples, such as bereavement leave.</a:t>
            </a:r>
          </a:p>
        </p:txBody>
      </p:sp>
      <p:sp>
        <p:nvSpPr>
          <p:cNvPr id="4" name="Slide Number Placeholder 3"/>
          <p:cNvSpPr>
            <a:spLocks noGrp="1"/>
          </p:cNvSpPr>
          <p:nvPr>
            <p:ph type="sldNum" sz="quarter" idx="10"/>
          </p:nvPr>
        </p:nvSpPr>
        <p:spPr/>
        <p:txBody>
          <a:bodyPr/>
          <a:lstStyle/>
          <a:p>
            <a:fld id="{57D16F02-5A06-49D1-BDA9-7620AF179572}" type="slidenum">
              <a:rPr lang="en-US" smtClean="0"/>
              <a:t>10</a:t>
            </a:fld>
            <a:endParaRPr lang="en-US"/>
          </a:p>
        </p:txBody>
      </p:sp>
    </p:spTree>
    <p:extLst>
      <p:ext uri="{BB962C8B-B14F-4D97-AF65-F5344CB8AC3E}">
        <p14:creationId xmlns:p14="http://schemas.microsoft.com/office/powerpoint/2010/main" val="323361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previously noted, the Statement does not specify what that liability for leave that has been used but not paid should be called. It could be part of the</a:t>
            </a:r>
            <a:r>
              <a:rPr lang="en-US" baseline="0" dirty="0"/>
              <a:t> liability for compensated absences or it could be part of salaries payable. </a:t>
            </a:r>
          </a:p>
          <a:p>
            <a:pPr defTabSz="931774">
              <a:defRPr/>
            </a:pPr>
            <a:endParaRPr lang="en-US" baseline="0" dirty="0"/>
          </a:p>
          <a:p>
            <a:pPr defTabSz="931774">
              <a:defRPr/>
            </a:pPr>
            <a:r>
              <a:rPr lang="en-US" baseline="0" dirty="0"/>
              <a:t>Leave that is converted to pensions or OPEB already should be included in the calculation of those liabilities and, therefore, are excluded from the compensated absences liability.</a:t>
            </a:r>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11</a:t>
            </a:fld>
            <a:endParaRPr lang="en-US"/>
          </a:p>
        </p:txBody>
      </p:sp>
    </p:spTree>
    <p:extLst>
      <p:ext uri="{BB962C8B-B14F-4D97-AF65-F5344CB8AC3E}">
        <p14:creationId xmlns:p14="http://schemas.microsoft.com/office/powerpoint/2010/main" val="407674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Salary-related payments should be included in the liability if they are directly and incrementally associated with the leave. That means the payment depends on the amount of salary and is above and beyond the salary.</a:t>
            </a:r>
          </a:p>
        </p:txBody>
      </p:sp>
      <p:sp>
        <p:nvSpPr>
          <p:cNvPr id="4" name="Slide Number Placeholder 3"/>
          <p:cNvSpPr>
            <a:spLocks noGrp="1"/>
          </p:cNvSpPr>
          <p:nvPr>
            <p:ph type="sldNum" sz="quarter" idx="5"/>
          </p:nvPr>
        </p:nvSpPr>
        <p:spPr/>
        <p:txBody>
          <a:bodyPr/>
          <a:lstStyle/>
          <a:p>
            <a:fld id="{57D16F02-5A06-49D1-BDA9-7620AF179572}" type="slidenum">
              <a:rPr lang="en-US" smtClean="0"/>
              <a:t>12</a:t>
            </a:fld>
            <a:endParaRPr lang="en-US"/>
          </a:p>
        </p:txBody>
      </p:sp>
    </p:spTree>
    <p:extLst>
      <p:ext uri="{BB962C8B-B14F-4D97-AF65-F5344CB8AC3E}">
        <p14:creationId xmlns:p14="http://schemas.microsoft.com/office/powerpoint/2010/main" val="70200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13</a:t>
            </a:fld>
            <a:endParaRPr lang="en-US"/>
          </a:p>
        </p:txBody>
      </p:sp>
    </p:spTree>
    <p:extLst>
      <p:ext uri="{BB962C8B-B14F-4D97-AF65-F5344CB8AC3E}">
        <p14:creationId xmlns:p14="http://schemas.microsoft.com/office/powerpoint/2010/main" val="322429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10"/>
          </p:nvPr>
        </p:nvSpPr>
        <p:spPr/>
        <p:txBody>
          <a:bodyPr/>
          <a:lstStyle/>
          <a:p>
            <a:fld id="{57D16F02-5A06-49D1-BDA9-7620AF179572}" type="slidenum">
              <a:rPr lang="en-US" smtClean="0"/>
              <a:t>14</a:t>
            </a:fld>
            <a:endParaRPr lang="en-US"/>
          </a:p>
        </p:txBody>
      </p:sp>
    </p:spTree>
    <p:extLst>
      <p:ext uri="{BB962C8B-B14F-4D97-AF65-F5344CB8AC3E}">
        <p14:creationId xmlns:p14="http://schemas.microsoft.com/office/powerpoint/2010/main" val="110179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basic formula has not changed from Statement 16 – you multiply an employee’s accumulated unused hours as of the end of the FY by their pay rate as of the end of the FY, then add salary-related payments.</a:t>
            </a:r>
          </a:p>
        </p:txBody>
      </p:sp>
      <p:sp>
        <p:nvSpPr>
          <p:cNvPr id="4" name="Slide Number Placeholder 3"/>
          <p:cNvSpPr>
            <a:spLocks noGrp="1"/>
          </p:cNvSpPr>
          <p:nvPr>
            <p:ph type="sldNum" sz="quarter" idx="10"/>
          </p:nvPr>
        </p:nvSpPr>
        <p:spPr/>
        <p:txBody>
          <a:bodyPr/>
          <a:lstStyle/>
          <a:p>
            <a:fld id="{57D16F02-5A06-49D1-BDA9-7620AF179572}" type="slidenum">
              <a:rPr lang="en-US" smtClean="0"/>
              <a:t>15</a:t>
            </a:fld>
            <a:endParaRPr lang="en-US"/>
          </a:p>
        </p:txBody>
      </p:sp>
    </p:spTree>
    <p:extLst>
      <p:ext uri="{BB962C8B-B14F-4D97-AF65-F5344CB8AC3E}">
        <p14:creationId xmlns:p14="http://schemas.microsoft.com/office/powerpoint/2010/main" val="99860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100 addresses leave pools in response to stakeholder feedback.</a:t>
            </a:r>
          </a:p>
        </p:txBody>
      </p:sp>
      <p:sp>
        <p:nvSpPr>
          <p:cNvPr id="4" name="Slide Number Placeholder 3"/>
          <p:cNvSpPr>
            <a:spLocks noGrp="1"/>
          </p:cNvSpPr>
          <p:nvPr>
            <p:ph type="sldNum" sz="quarter" idx="10"/>
          </p:nvPr>
        </p:nvSpPr>
        <p:spPr/>
        <p:txBody>
          <a:bodyPr/>
          <a:lstStyle/>
          <a:p>
            <a:fld id="{57D16F02-5A06-49D1-BDA9-7620AF179572}" type="slidenum">
              <a:rPr lang="en-US" smtClean="0"/>
              <a:t>16</a:t>
            </a:fld>
            <a:endParaRPr lang="en-US"/>
          </a:p>
        </p:txBody>
      </p:sp>
    </p:spTree>
    <p:extLst>
      <p:ext uri="{BB962C8B-B14F-4D97-AF65-F5344CB8AC3E}">
        <p14:creationId xmlns:p14="http://schemas.microsoft.com/office/powerpoint/2010/main" val="3123645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7D16F02-5A06-49D1-BDA9-7620AF179572}" type="slidenum">
              <a:rPr lang="en-US" smtClean="0"/>
              <a:t>17</a:t>
            </a:fld>
            <a:endParaRPr lang="en-US"/>
          </a:p>
        </p:txBody>
      </p:sp>
    </p:spTree>
    <p:extLst>
      <p:ext uri="{BB962C8B-B14F-4D97-AF65-F5344CB8AC3E}">
        <p14:creationId xmlns:p14="http://schemas.microsoft.com/office/powerpoint/2010/main" val="1671634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Really, there is no change here. The language is different – written in a manner that doesn’t repeat what is in Interpretation 6 and therefore won’t require revision should the principles of governmental fund accounting change from what is in Interpretation 6. In short, reporting expenditures and liabilities to the extent they are "normally expected to be liquidated with expendable available financial resources.“ Generally, that means the liabilities have come due for payment.</a:t>
            </a:r>
          </a:p>
          <a:p>
            <a:endParaRPr lang="en-US">
              <a:cs typeface="Calibri"/>
            </a:endParaRPr>
          </a:p>
        </p:txBody>
      </p:sp>
      <p:sp>
        <p:nvSpPr>
          <p:cNvPr id="4" name="Slide Number Placeholder 3"/>
          <p:cNvSpPr>
            <a:spLocks noGrp="1"/>
          </p:cNvSpPr>
          <p:nvPr>
            <p:ph type="sldNum" sz="quarter" idx="5"/>
          </p:nvPr>
        </p:nvSpPr>
        <p:spPr/>
        <p:txBody>
          <a:bodyPr/>
          <a:lstStyle/>
          <a:p>
            <a:fld id="{57D16F02-5A06-49D1-BDA9-7620AF179572}" type="slidenum">
              <a:rPr lang="en-US" smtClean="0"/>
              <a:t>18</a:t>
            </a:fld>
            <a:endParaRPr lang="en-US"/>
          </a:p>
        </p:txBody>
      </p:sp>
    </p:spTree>
    <p:extLst>
      <p:ext uri="{BB962C8B-B14F-4D97-AF65-F5344CB8AC3E}">
        <p14:creationId xmlns:p14="http://schemas.microsoft.com/office/powerpoint/2010/main" val="1517952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10"/>
          </p:nvPr>
        </p:nvSpPr>
        <p:spPr/>
        <p:txBody>
          <a:bodyPr/>
          <a:lstStyle/>
          <a:p>
            <a:fld id="{57D16F02-5A06-49D1-BDA9-7620AF179572}" type="slidenum">
              <a:rPr lang="en-US" smtClean="0"/>
              <a:t>19</a:t>
            </a:fld>
            <a:endParaRPr lang="en-US"/>
          </a:p>
        </p:txBody>
      </p:sp>
    </p:spTree>
    <p:extLst>
      <p:ext uri="{BB962C8B-B14F-4D97-AF65-F5344CB8AC3E}">
        <p14:creationId xmlns:p14="http://schemas.microsoft.com/office/powerpoint/2010/main" val="380023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7D16F02-5A06-49D1-BDA9-7620AF179572}" type="slidenum">
              <a:rPr lang="en-US" smtClean="0"/>
              <a:t>2</a:t>
            </a:fld>
            <a:endParaRPr lang="en-US"/>
          </a:p>
        </p:txBody>
      </p:sp>
    </p:spTree>
    <p:extLst>
      <p:ext uri="{BB962C8B-B14F-4D97-AF65-F5344CB8AC3E}">
        <p14:creationId xmlns:p14="http://schemas.microsoft.com/office/powerpoint/2010/main" val="1726411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Evidence that the GASB does reduce disclosure requirements sometimes. The option to show a net increase or decrease is a response to some governments that told the GASB they have difficulty determining separate increase and decrease amounts for compensated absence.</a:t>
            </a:r>
          </a:p>
          <a:p>
            <a:endParaRPr lang="en-US">
              <a:cs typeface="Calibri"/>
            </a:endParaRPr>
          </a:p>
        </p:txBody>
      </p:sp>
      <p:sp>
        <p:nvSpPr>
          <p:cNvPr id="4" name="Slide Number Placeholder 3"/>
          <p:cNvSpPr>
            <a:spLocks noGrp="1"/>
          </p:cNvSpPr>
          <p:nvPr>
            <p:ph type="sldNum" sz="quarter" idx="5"/>
          </p:nvPr>
        </p:nvSpPr>
        <p:spPr/>
        <p:txBody>
          <a:bodyPr/>
          <a:lstStyle/>
          <a:p>
            <a:fld id="{57D16F02-5A06-49D1-BDA9-7620AF179572}" type="slidenum">
              <a:rPr lang="en-US" smtClean="0"/>
              <a:t>20</a:t>
            </a:fld>
            <a:endParaRPr lang="en-US"/>
          </a:p>
        </p:txBody>
      </p:sp>
    </p:spTree>
    <p:extLst>
      <p:ext uri="{BB962C8B-B14F-4D97-AF65-F5344CB8AC3E}">
        <p14:creationId xmlns:p14="http://schemas.microsoft.com/office/powerpoint/2010/main" val="281392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7D16F02-5A06-49D1-BDA9-7620AF179572}" type="slidenum">
              <a:rPr lang="en-US" smtClean="0"/>
              <a:t>21</a:t>
            </a:fld>
            <a:endParaRPr lang="en-US"/>
          </a:p>
        </p:txBody>
      </p:sp>
    </p:spTree>
    <p:extLst>
      <p:ext uri="{BB962C8B-B14F-4D97-AF65-F5344CB8AC3E}">
        <p14:creationId xmlns:p14="http://schemas.microsoft.com/office/powerpoint/2010/main" val="3366015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22</a:t>
            </a:fld>
            <a:endParaRPr lang="en-US"/>
          </a:p>
        </p:txBody>
      </p:sp>
    </p:spTree>
    <p:extLst>
      <p:ext uri="{BB962C8B-B14F-4D97-AF65-F5344CB8AC3E}">
        <p14:creationId xmlns:p14="http://schemas.microsoft.com/office/powerpoint/2010/main" val="2525977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23</a:t>
            </a:fld>
            <a:endParaRPr lang="en-US"/>
          </a:p>
        </p:txBody>
      </p:sp>
    </p:spTree>
    <p:extLst>
      <p:ext uri="{BB962C8B-B14F-4D97-AF65-F5344CB8AC3E}">
        <p14:creationId xmlns:p14="http://schemas.microsoft.com/office/powerpoint/2010/main" val="2510251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24</a:t>
            </a:fld>
            <a:endParaRPr lang="en-US"/>
          </a:p>
        </p:txBody>
      </p:sp>
    </p:spTree>
    <p:extLst>
      <p:ext uri="{BB962C8B-B14F-4D97-AF65-F5344CB8AC3E}">
        <p14:creationId xmlns:p14="http://schemas.microsoft.com/office/powerpoint/2010/main" val="3395305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25</a:t>
            </a:fld>
            <a:endParaRPr lang="en-US"/>
          </a:p>
        </p:txBody>
      </p:sp>
    </p:spTree>
    <p:extLst>
      <p:ext uri="{BB962C8B-B14F-4D97-AF65-F5344CB8AC3E}">
        <p14:creationId xmlns:p14="http://schemas.microsoft.com/office/powerpoint/2010/main" val="110715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7D16F02-5A06-49D1-BDA9-7620AF179572}" type="slidenum">
              <a:rPr lang="en-US" smtClean="0"/>
              <a:t>26</a:t>
            </a:fld>
            <a:endParaRPr lang="en-US"/>
          </a:p>
        </p:txBody>
      </p:sp>
    </p:spTree>
    <p:extLst>
      <p:ext uri="{BB962C8B-B14F-4D97-AF65-F5344CB8AC3E}">
        <p14:creationId xmlns:p14="http://schemas.microsoft.com/office/powerpoint/2010/main" val="1784144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existing standards for prior-period adjustments, accounting changes, and error corrections were brought into the GASB’s Codification as is from FASB and AICPA standards, some of which are over 50 years old. That guidance is not particularly difficult to apply </a:t>
            </a:r>
            <a:r>
              <a:rPr lang="en-US" i="1" dirty="0"/>
              <a:t>if you can understand it</a:t>
            </a:r>
            <a:r>
              <a:rPr lang="en-US" dirty="0"/>
              <a:t>. Unfortunately, many people do not. To give you a sense of how difficult this part of Statement 62 is to interpret, GASB staff struggled with properly phrasing some of the requirements just to conduct research on it. Turns out, they were not alone – there were a lot of practice issues in the application of the standards, which clearly could be written more concisely and understandably. Statement 100 is the result of that GASB effort.</a:t>
            </a:r>
          </a:p>
        </p:txBody>
      </p:sp>
      <p:sp>
        <p:nvSpPr>
          <p:cNvPr id="4" name="Slide Number Placeholder 3"/>
          <p:cNvSpPr>
            <a:spLocks noGrp="1"/>
          </p:cNvSpPr>
          <p:nvPr>
            <p:ph type="sldNum" sz="quarter" idx="10"/>
          </p:nvPr>
        </p:nvSpPr>
        <p:spPr/>
        <p:txBody>
          <a:bodyPr/>
          <a:lstStyle/>
          <a:p>
            <a:fld id="{57D16F02-5A06-49D1-BDA9-7620AF179572}" type="slidenum">
              <a:rPr lang="en-US" smtClean="0"/>
              <a:t>27</a:t>
            </a:fld>
            <a:endParaRPr lang="en-US"/>
          </a:p>
        </p:txBody>
      </p:sp>
    </p:spTree>
    <p:extLst>
      <p:ext uri="{BB962C8B-B14F-4D97-AF65-F5344CB8AC3E}">
        <p14:creationId xmlns:p14="http://schemas.microsoft.com/office/powerpoint/2010/main" val="535706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10"/>
          </p:nvPr>
        </p:nvSpPr>
        <p:spPr/>
        <p:txBody>
          <a:bodyPr/>
          <a:lstStyle/>
          <a:p>
            <a:fld id="{57D16F02-5A06-49D1-BDA9-7620AF179572}" type="slidenum">
              <a:rPr lang="en-US" smtClean="0"/>
              <a:t>28</a:t>
            </a:fld>
            <a:endParaRPr lang="en-US"/>
          </a:p>
        </p:txBody>
      </p:sp>
    </p:spTree>
    <p:extLst>
      <p:ext uri="{BB962C8B-B14F-4D97-AF65-F5344CB8AC3E}">
        <p14:creationId xmlns:p14="http://schemas.microsoft.com/office/powerpoint/2010/main" val="3416111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Statement covers the same four categories, though the third is broader than under Statement 62, encompassing changes to </a:t>
            </a:r>
            <a:r>
              <a:rPr lang="en-US" i="1" dirty="0"/>
              <a:t>or within</a:t>
            </a:r>
            <a:r>
              <a:rPr lang="en-US" dirty="0"/>
              <a:t> the financial reporting entity. The other three categories are the same – change in accounting principle, change in accounting estimate, and correction of an error.</a:t>
            </a:r>
          </a:p>
        </p:txBody>
      </p:sp>
      <p:sp>
        <p:nvSpPr>
          <p:cNvPr id="4" name="Slide Number Placeholder 3"/>
          <p:cNvSpPr>
            <a:spLocks noGrp="1"/>
          </p:cNvSpPr>
          <p:nvPr>
            <p:ph type="sldNum" sz="quarter" idx="10"/>
          </p:nvPr>
        </p:nvSpPr>
        <p:spPr/>
        <p:txBody>
          <a:bodyPr/>
          <a:lstStyle/>
          <a:p>
            <a:fld id="{57D16F02-5A06-49D1-BDA9-7620AF179572}" type="slidenum">
              <a:rPr lang="en-US" smtClean="0"/>
              <a:t>29</a:t>
            </a:fld>
            <a:endParaRPr lang="en-US"/>
          </a:p>
        </p:txBody>
      </p:sp>
    </p:spTree>
    <p:extLst>
      <p:ext uri="{BB962C8B-B14F-4D97-AF65-F5344CB8AC3E}">
        <p14:creationId xmlns:p14="http://schemas.microsoft.com/office/powerpoint/2010/main" val="374634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John</a:t>
            </a:r>
          </a:p>
        </p:txBody>
      </p:sp>
      <p:sp>
        <p:nvSpPr>
          <p:cNvPr id="4" name="Slide Number Placeholder 3"/>
          <p:cNvSpPr>
            <a:spLocks noGrp="1"/>
          </p:cNvSpPr>
          <p:nvPr>
            <p:ph type="sldNum" sz="quarter" idx="5"/>
          </p:nvPr>
        </p:nvSpPr>
        <p:spPr/>
        <p:txBody>
          <a:bodyPr/>
          <a:lstStyle/>
          <a:p>
            <a:fld id="{57D16F02-5A06-49D1-BDA9-7620AF179572}" type="slidenum">
              <a:rPr lang="en-US" smtClean="0"/>
              <a:t>3</a:t>
            </a:fld>
            <a:endParaRPr lang="en-US"/>
          </a:p>
        </p:txBody>
      </p:sp>
    </p:spTree>
    <p:extLst>
      <p:ext uri="{BB962C8B-B14F-4D97-AF65-F5344CB8AC3E}">
        <p14:creationId xmlns:p14="http://schemas.microsoft.com/office/powerpoint/2010/main" val="1414056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under the prior standards, there is a basic assumption in Statement 100 that governments will apply an accounting principal consistently over time. Statement 100 makes explicit that the first type of accounting change, a change in accounting principle, includes two exceptions to that expectation: the implementation of a new GASB pronouncement, </a:t>
            </a:r>
            <a:r>
              <a:rPr lang="en-US" i="1" dirty="0"/>
              <a:t>and</a:t>
            </a:r>
            <a:r>
              <a:rPr lang="en-US" dirty="0"/>
              <a:t> a government voluntarily changing from one generally accepted accounting principle to a new one on the basis that the new one is preferable. That being said, if a new GASB pronouncement is not applicable to a government or it has no impact on the amounts reported in the financial statements, there would be no accounting change to report. The Statement also explains what preferable means – that there is an improvement in qualitative characteristics of the information reported, as established in Concepts Statement 1.</a:t>
            </a:r>
          </a:p>
        </p:txBody>
      </p:sp>
      <p:sp>
        <p:nvSpPr>
          <p:cNvPr id="4" name="Slide Number Placeholder 3"/>
          <p:cNvSpPr>
            <a:spLocks noGrp="1"/>
          </p:cNvSpPr>
          <p:nvPr>
            <p:ph type="sldNum" sz="quarter" idx="10"/>
          </p:nvPr>
        </p:nvSpPr>
        <p:spPr/>
        <p:txBody>
          <a:bodyPr/>
          <a:lstStyle/>
          <a:p>
            <a:fld id="{57D16F02-5A06-49D1-BDA9-7620AF179572}" type="slidenum">
              <a:rPr lang="en-US" smtClean="0"/>
              <a:t>30</a:t>
            </a:fld>
            <a:endParaRPr lang="en-US"/>
          </a:p>
        </p:txBody>
      </p:sp>
    </p:spTree>
    <p:extLst>
      <p:ext uri="{BB962C8B-B14F-4D97-AF65-F5344CB8AC3E}">
        <p14:creationId xmlns:p14="http://schemas.microsoft.com/office/powerpoint/2010/main" val="3822402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government is initially adopting an existing accounting principle to transactions or other events that are occurring for the first time, or are clearly different from prior transactions or events, or were previously insignificant, it is not a change in accounting principle. </a:t>
            </a:r>
          </a:p>
          <a:p>
            <a:endParaRPr lang="en-US" dirty="0"/>
          </a:p>
          <a:p>
            <a:r>
              <a:rPr lang="en-US" dirty="0"/>
              <a:t>The second box on this slide is one of the examples of difficulties governments have had applying 62. To be a change in GAAP, a government has to have been applying GAAP to begin with – therefore, this situation is an error correction, not a change in accounting principle.</a:t>
            </a:r>
          </a:p>
          <a:p>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31</a:t>
            </a:fld>
            <a:endParaRPr lang="en-US"/>
          </a:p>
        </p:txBody>
      </p:sp>
    </p:spTree>
    <p:extLst>
      <p:ext uri="{BB962C8B-B14F-4D97-AF65-F5344CB8AC3E}">
        <p14:creationId xmlns:p14="http://schemas.microsoft.com/office/powerpoint/2010/main" val="428774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amounts that are recognized in the financial statements or disclosed in the notes are the products of accounting estimates. You plug in inputs such as data, assumptions, and measurement methodologies, and an accounting estimate pops out the other side. A </a:t>
            </a:r>
            <a:r>
              <a:rPr lang="en-US" i="1" dirty="0"/>
              <a:t>change </a:t>
            </a:r>
            <a:r>
              <a:rPr lang="en-US" dirty="0"/>
              <a:t>in accounting estimate is when you use different inputs because of different circumstances or different information or because you have more experience. If the change in accounting estimate results from a change in measurement methodology, the new methodology should be preferable to the old one. Examples of changes is measurement methodologies include a change in depreciation method and a change in technique for measuring fair value.</a:t>
            </a:r>
          </a:p>
          <a:p>
            <a:endParaRPr lang="en-US" dirty="0"/>
          </a:p>
          <a:p>
            <a:r>
              <a:rPr lang="en-US" dirty="0"/>
              <a:t>It is important to note that a change in accounting estimate could be changing the source of data – say, swapping CPI-W for CPI-U as an inflation assumption – but changes in the </a:t>
            </a:r>
            <a:r>
              <a:rPr lang="en-US" i="1" dirty="0"/>
              <a:t>amounts</a:t>
            </a:r>
            <a:r>
              <a:rPr lang="en-US" dirty="0"/>
              <a:t> from year to year are </a:t>
            </a:r>
            <a:r>
              <a:rPr lang="en-US" i="1" dirty="0"/>
              <a:t>not</a:t>
            </a:r>
            <a:r>
              <a:rPr lang="en-US" dirty="0"/>
              <a:t> changes in accounting estimate. </a:t>
            </a:r>
          </a:p>
        </p:txBody>
      </p:sp>
      <p:sp>
        <p:nvSpPr>
          <p:cNvPr id="4" name="Slide Number Placeholder 3"/>
          <p:cNvSpPr>
            <a:spLocks noGrp="1"/>
          </p:cNvSpPr>
          <p:nvPr>
            <p:ph type="sldNum" sz="quarter" idx="10"/>
          </p:nvPr>
        </p:nvSpPr>
        <p:spPr/>
        <p:txBody>
          <a:bodyPr/>
          <a:lstStyle/>
          <a:p>
            <a:fld id="{57D16F02-5A06-49D1-BDA9-7620AF179572}" type="slidenum">
              <a:rPr lang="en-US" smtClean="0"/>
              <a:t>32</a:t>
            </a:fld>
            <a:endParaRPr lang="en-US"/>
          </a:p>
        </p:txBody>
      </p:sp>
    </p:spTree>
    <p:extLst>
      <p:ext uri="{BB962C8B-B14F-4D97-AF65-F5344CB8AC3E}">
        <p14:creationId xmlns:p14="http://schemas.microsoft.com/office/powerpoint/2010/main" val="3106761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significant revision to the four categories, based on users considering changes </a:t>
            </a:r>
            <a:r>
              <a:rPr lang="en-US" i="1" dirty="0"/>
              <a:t>within</a:t>
            </a:r>
            <a:r>
              <a:rPr lang="en-US" dirty="0"/>
              <a:t> the reporting entity being important, as well as organizations being added or removed, in terms of consistently tracking financial information over time. This category now includes when a fund is added or removed as a result of moving continuing operations within the primary government (but not other, more routine additions and removals of funds); a change in a governmental or enterprise fund from major to </a:t>
            </a:r>
            <a:r>
              <a:rPr lang="en-US" dirty="0" err="1"/>
              <a:t>nonmajor</a:t>
            </a:r>
            <a:r>
              <a:rPr lang="en-US" dirty="0"/>
              <a:t> or vice versa; and a change in the method of presenting a component unit.</a:t>
            </a:r>
          </a:p>
        </p:txBody>
      </p:sp>
      <p:sp>
        <p:nvSpPr>
          <p:cNvPr id="4" name="Slide Number Placeholder 3"/>
          <p:cNvSpPr>
            <a:spLocks noGrp="1"/>
          </p:cNvSpPr>
          <p:nvPr>
            <p:ph type="sldNum" sz="quarter" idx="10"/>
          </p:nvPr>
        </p:nvSpPr>
        <p:spPr/>
        <p:txBody>
          <a:bodyPr/>
          <a:lstStyle/>
          <a:p>
            <a:fld id="{57D16F02-5A06-49D1-BDA9-7620AF179572}" type="slidenum">
              <a:rPr lang="en-US" smtClean="0"/>
              <a:t>33</a:t>
            </a:fld>
            <a:endParaRPr lang="en-US"/>
          </a:p>
        </p:txBody>
      </p:sp>
    </p:spTree>
    <p:extLst>
      <p:ext uri="{BB962C8B-B14F-4D97-AF65-F5344CB8AC3E}">
        <p14:creationId xmlns:p14="http://schemas.microsoft.com/office/powerpoint/2010/main" val="2915939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description is largely unchanged from St 62. To address stakeholder concerns about being able to differentiate a change in accounting estimate from a correction of an error, St 100 clarifies that changes in accounting estimate result from </a:t>
            </a:r>
            <a:r>
              <a:rPr lang="en-US" i="1" dirty="0"/>
              <a:t>new</a:t>
            </a:r>
            <a:r>
              <a:rPr lang="en-US" dirty="0"/>
              <a:t> developments – different circumstances, new information, more experience – whereas errors occur when a government should have known facts about conditions that existed </a:t>
            </a:r>
            <a:r>
              <a:rPr lang="en-US" i="1" dirty="0"/>
              <a:t>as of the date of the financial statements</a:t>
            </a:r>
            <a:r>
              <a:rPr lang="en-US" dirty="0"/>
              <a:t>.</a:t>
            </a:r>
          </a:p>
        </p:txBody>
      </p:sp>
      <p:sp>
        <p:nvSpPr>
          <p:cNvPr id="4" name="Slide Number Placeholder 3"/>
          <p:cNvSpPr>
            <a:spLocks noGrp="1"/>
          </p:cNvSpPr>
          <p:nvPr>
            <p:ph type="sldNum" sz="quarter" idx="10"/>
          </p:nvPr>
        </p:nvSpPr>
        <p:spPr/>
        <p:txBody>
          <a:bodyPr/>
          <a:lstStyle/>
          <a:p>
            <a:fld id="{57D16F02-5A06-49D1-BDA9-7620AF179572}" type="slidenum">
              <a:rPr lang="en-US" smtClean="0"/>
              <a:t>34</a:t>
            </a:fld>
            <a:endParaRPr lang="en-US"/>
          </a:p>
        </p:txBody>
      </p:sp>
    </p:spTree>
    <p:extLst>
      <p:ext uri="{BB962C8B-B14F-4D97-AF65-F5344CB8AC3E}">
        <p14:creationId xmlns:p14="http://schemas.microsoft.com/office/powerpoint/2010/main" val="446224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r>
              <a:rPr lang="en-US" dirty="0"/>
              <a:t>Statement 62 covered prior-period adjustments as if they were</a:t>
            </a:r>
            <a:r>
              <a:rPr lang="en-US" baseline="0" dirty="0"/>
              <a:t> a thing independent of accounting changes and error corrections. In fact, PPAs merely were the method of accounting for some error corrections and some accounting changes.</a:t>
            </a:r>
          </a:p>
          <a:p>
            <a:endParaRPr lang="en-US" baseline="0" dirty="0"/>
          </a:p>
          <a:p>
            <a:r>
              <a:rPr lang="en-US" baseline="0" dirty="0"/>
              <a:t>Statement 100 eliminates PPAs are a facet of the guidance, instead focusing on how each type of change or correction should be accounted for individually.</a:t>
            </a:r>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35</a:t>
            </a:fld>
            <a:endParaRPr lang="en-US"/>
          </a:p>
        </p:txBody>
      </p:sp>
    </p:spTree>
    <p:extLst>
      <p:ext uri="{BB962C8B-B14F-4D97-AF65-F5344CB8AC3E}">
        <p14:creationId xmlns:p14="http://schemas.microsoft.com/office/powerpoint/2010/main" val="1596911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principle and estimate are default approaches, presuming that a pronouncement</a:t>
            </a:r>
            <a:r>
              <a:rPr lang="en-US" baseline="0" dirty="0"/>
              <a:t> does not require different transition provisions. As noted in a later slide, future pronouncements will reference Statement 100 for transition provisions unless the GASB sees a reason to require something different – for instance, there might be cost-benefit reasons for not requiring retroactive application. </a:t>
            </a:r>
          </a:p>
          <a:p>
            <a:endParaRPr lang="en-US" baseline="0" dirty="0"/>
          </a:p>
        </p:txBody>
      </p:sp>
      <p:sp>
        <p:nvSpPr>
          <p:cNvPr id="4" name="Slide Number Placeholder 3"/>
          <p:cNvSpPr>
            <a:spLocks noGrp="1"/>
          </p:cNvSpPr>
          <p:nvPr>
            <p:ph type="sldNum" sz="quarter" idx="10"/>
          </p:nvPr>
        </p:nvSpPr>
        <p:spPr/>
        <p:txBody>
          <a:bodyPr/>
          <a:lstStyle/>
          <a:p>
            <a:fld id="{57D16F02-5A06-49D1-BDA9-7620AF179572}" type="slidenum">
              <a:rPr lang="en-US" smtClean="0"/>
              <a:t>36</a:t>
            </a:fld>
            <a:endParaRPr lang="en-US"/>
          </a:p>
        </p:txBody>
      </p:sp>
    </p:spTree>
    <p:extLst>
      <p:ext uri="{BB962C8B-B14F-4D97-AF65-F5344CB8AC3E}">
        <p14:creationId xmlns:p14="http://schemas.microsoft.com/office/powerpoint/2010/main" val="3562320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37</a:t>
            </a:fld>
            <a:endParaRPr lang="en-US"/>
          </a:p>
        </p:txBody>
      </p:sp>
    </p:spTree>
    <p:extLst>
      <p:ext uri="{BB962C8B-B14F-4D97-AF65-F5344CB8AC3E}">
        <p14:creationId xmlns:p14="http://schemas.microsoft.com/office/powerpoint/2010/main" val="3403987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Note that the accounting for changes to or within the reporting entity is less burdensome because it applies only to the current period and not to the prior period in comparative financials.</a:t>
            </a:r>
            <a:endParaRPr lang="en-US" dirty="0"/>
          </a:p>
          <a:p>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38</a:t>
            </a:fld>
            <a:endParaRPr lang="en-US"/>
          </a:p>
        </p:txBody>
      </p:sp>
    </p:spTree>
    <p:extLst>
      <p:ext uri="{BB962C8B-B14F-4D97-AF65-F5344CB8AC3E}">
        <p14:creationId xmlns:p14="http://schemas.microsoft.com/office/powerpoint/2010/main" val="1159978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accounting for change in accounting principle and error correction is the same, except for the provision regarding pronouncements with different transition provisions; error corrections must be made in all cases (it is not acceptable to issue financials containing errors) and are not the subject of GASB pronouncements. </a:t>
            </a:r>
          </a:p>
        </p:txBody>
      </p:sp>
      <p:sp>
        <p:nvSpPr>
          <p:cNvPr id="4" name="Slide Number Placeholder 3"/>
          <p:cNvSpPr>
            <a:spLocks noGrp="1"/>
          </p:cNvSpPr>
          <p:nvPr>
            <p:ph type="sldNum" sz="quarter" idx="10"/>
          </p:nvPr>
        </p:nvSpPr>
        <p:spPr/>
        <p:txBody>
          <a:bodyPr/>
          <a:lstStyle/>
          <a:p>
            <a:fld id="{57D16F02-5A06-49D1-BDA9-7620AF179572}" type="slidenum">
              <a:rPr lang="en-US" smtClean="0"/>
              <a:t>39</a:t>
            </a:fld>
            <a:endParaRPr lang="en-US"/>
          </a:p>
        </p:txBody>
      </p:sp>
    </p:spTree>
    <p:extLst>
      <p:ext uri="{BB962C8B-B14F-4D97-AF65-F5344CB8AC3E}">
        <p14:creationId xmlns:p14="http://schemas.microsoft.com/office/powerpoint/2010/main" val="260236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16 is a good example of standards making sense at the time but not aging well. Some of the provisions of 16 reflected that Statement 11 was still awaiting implementation (it never was effective, and then was eliminated by Statement 34). The GASB’s Conceptual Framework makes optionality with respect to recognition and measurement almost impossible; something either is a liability or it is not, for instance; or it meets the criteria for recognition or disclosure or presentation as RSI or SI, but it can’t meet more than one. So, treating vacation leave and sick leave differently, as well as having two ways to measure and recognize sick leave, are inconsistent with the GASB Concepts Statements. </a:t>
            </a:r>
            <a:r>
              <a:rPr lang="en-US"/>
              <a:t>Statement 101 effectively views all leave as being the same if it meets the recognition criteria, which we will see in slide 9.</a:t>
            </a:r>
          </a:p>
        </p:txBody>
      </p:sp>
      <p:sp>
        <p:nvSpPr>
          <p:cNvPr id="4" name="Slide Number Placeholder 3"/>
          <p:cNvSpPr>
            <a:spLocks noGrp="1"/>
          </p:cNvSpPr>
          <p:nvPr>
            <p:ph type="sldNum" sz="quarter" idx="5"/>
          </p:nvPr>
        </p:nvSpPr>
        <p:spPr/>
        <p:txBody>
          <a:bodyPr/>
          <a:lstStyle/>
          <a:p>
            <a:fld id="{57D16F02-5A06-49D1-BDA9-7620AF179572}" type="slidenum">
              <a:rPr lang="en-US" smtClean="0"/>
              <a:t>4</a:t>
            </a:fld>
            <a:endParaRPr lang="en-US"/>
          </a:p>
        </p:txBody>
      </p:sp>
    </p:spTree>
    <p:extLst>
      <p:ext uri="{BB962C8B-B14F-4D97-AF65-F5344CB8AC3E}">
        <p14:creationId xmlns:p14="http://schemas.microsoft.com/office/powerpoint/2010/main" val="3980826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40</a:t>
            </a:fld>
            <a:endParaRPr lang="en-US"/>
          </a:p>
        </p:txBody>
      </p:sp>
    </p:spTree>
    <p:extLst>
      <p:ext uri="{BB962C8B-B14F-4D97-AF65-F5344CB8AC3E}">
        <p14:creationId xmlns:p14="http://schemas.microsoft.com/office/powerpoint/2010/main" val="226777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Amanda</a:t>
            </a:r>
          </a:p>
          <a:p>
            <a:pPr defTabSz="931774">
              <a:defRPr/>
            </a:pPr>
            <a:endParaRPr lang="en-US" dirty="0"/>
          </a:p>
          <a:p>
            <a:pPr defTabSz="931774">
              <a:defRPr/>
            </a:pPr>
            <a:r>
              <a:rPr lang="en-US" dirty="0"/>
              <a:t>This guidance</a:t>
            </a:r>
            <a:r>
              <a:rPr lang="en-US" baseline="0" dirty="0"/>
              <a:t> removes the option to merely identify the beginning balances as restated.</a:t>
            </a:r>
            <a:endParaRPr lang="en-US" dirty="0"/>
          </a:p>
          <a:p>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41</a:t>
            </a:fld>
            <a:endParaRPr lang="en-US"/>
          </a:p>
        </p:txBody>
      </p:sp>
    </p:spTree>
    <p:extLst>
      <p:ext uri="{BB962C8B-B14F-4D97-AF65-F5344CB8AC3E}">
        <p14:creationId xmlns:p14="http://schemas.microsoft.com/office/powerpoint/2010/main" val="3052705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7D16F02-5A06-49D1-BDA9-7620AF179572}" type="slidenum">
              <a:rPr lang="en-US" smtClean="0"/>
              <a:t>42</a:t>
            </a:fld>
            <a:endParaRPr lang="en-US"/>
          </a:p>
        </p:txBody>
      </p:sp>
    </p:spTree>
    <p:extLst>
      <p:ext uri="{BB962C8B-B14F-4D97-AF65-F5344CB8AC3E}">
        <p14:creationId xmlns:p14="http://schemas.microsoft.com/office/powerpoint/2010/main" val="3736400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disclosure requirements are very similar to St</a:t>
            </a:r>
            <a:r>
              <a:rPr lang="en-US" baseline="0" dirty="0"/>
              <a:t> 62 but with</a:t>
            </a:r>
            <a:r>
              <a:rPr lang="en-US" dirty="0"/>
              <a:t> two new features</a:t>
            </a:r>
            <a:r>
              <a:rPr lang="en-US" baseline="0" dirty="0"/>
              <a:t> – line items affected and tabular presentation. </a:t>
            </a:r>
          </a:p>
          <a:p>
            <a:pPr defTabSz="931774">
              <a:defRPr/>
            </a:pPr>
            <a:endParaRPr lang="en-US" baseline="0" dirty="0"/>
          </a:p>
          <a:p>
            <a:pPr defTabSz="931774">
              <a:defRPr/>
            </a:pPr>
            <a:r>
              <a:rPr lang="en-US" baseline="0" dirty="0"/>
              <a:t>The third and fourth disclosure items for changes in accounting estimate apply only to a change in measurement methodology because it is required to be preferable.</a:t>
            </a:r>
          </a:p>
          <a:p>
            <a:pPr defTabSz="931774">
              <a:defRPr/>
            </a:pPr>
            <a:endParaRPr lang="en-US" baseline="0" dirty="0"/>
          </a:p>
          <a:p>
            <a:pPr defTabSz="931774">
              <a:defRPr/>
            </a:pPr>
            <a:r>
              <a:rPr lang="en-US" baseline="0" dirty="0"/>
              <a:t>For an error correction, governments also should disclose the periods affected, in addition to the line items affected.</a:t>
            </a:r>
            <a:endParaRPr lang="en-US" dirty="0"/>
          </a:p>
          <a:p>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43</a:t>
            </a:fld>
            <a:endParaRPr lang="en-US"/>
          </a:p>
        </p:txBody>
      </p:sp>
    </p:spTree>
    <p:extLst>
      <p:ext uri="{BB962C8B-B14F-4D97-AF65-F5344CB8AC3E}">
        <p14:creationId xmlns:p14="http://schemas.microsoft.com/office/powerpoint/2010/main" val="3013234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makes clear that the absence of a change in beginning balances doesn’t mean disclosure</a:t>
            </a:r>
            <a:r>
              <a:rPr lang="en-US" baseline="0" dirty="0"/>
              <a:t> isn’t needed for a change in accounting principle or an error correction.</a:t>
            </a:r>
            <a:endParaRPr lang="en-US" dirty="0"/>
          </a:p>
          <a:p>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44</a:t>
            </a:fld>
            <a:endParaRPr lang="en-US"/>
          </a:p>
        </p:txBody>
      </p:sp>
    </p:spTree>
    <p:extLst>
      <p:ext uri="{BB962C8B-B14F-4D97-AF65-F5344CB8AC3E}">
        <p14:creationId xmlns:p14="http://schemas.microsoft.com/office/powerpoint/2010/main" val="782907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Box 1: By definition,</a:t>
            </a:r>
            <a:r>
              <a:rPr lang="en-US" baseline="0" dirty="0"/>
              <a:t> e</a:t>
            </a:r>
            <a:r>
              <a:rPr lang="en-US" dirty="0"/>
              <a:t>rrors occur in a period earlier than the period in which</a:t>
            </a:r>
            <a:r>
              <a:rPr lang="en-US" baseline="0" dirty="0"/>
              <a:t> they are discovered (the reporting period covered by the financial statements). </a:t>
            </a:r>
          </a:p>
          <a:p>
            <a:endParaRPr lang="en-US" baseline="0" dirty="0"/>
          </a:p>
          <a:p>
            <a:r>
              <a:rPr lang="en-US" baseline="0" dirty="0"/>
              <a:t>Box 2: If the first time a government discloses a change or correction is in an interim financial report, the disclosure should be repeated in the annual financial report.</a:t>
            </a:r>
          </a:p>
          <a:p>
            <a:endParaRPr lang="en-US" baseline="0" dirty="0"/>
          </a:p>
          <a:p>
            <a:r>
              <a:rPr lang="en-US" baseline="0" dirty="0"/>
              <a:t>Box 3: For example, if comparatives cover 2022 and 2021, and an accounting change or error correction was disclosed in the preceding year’s report (2021 and 2020), the disclosure does not need to be presented again.</a:t>
            </a:r>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45</a:t>
            </a:fld>
            <a:endParaRPr lang="en-US"/>
          </a:p>
        </p:txBody>
      </p:sp>
    </p:spTree>
    <p:extLst>
      <p:ext uri="{BB962C8B-B14F-4D97-AF65-F5344CB8AC3E}">
        <p14:creationId xmlns:p14="http://schemas.microsoft.com/office/powerpoint/2010/main" val="3210337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question from respondents</a:t>
            </a:r>
            <a:r>
              <a:rPr lang="en-US" baseline="0" dirty="0"/>
              <a:t> to the Exposure Draft was whether governments would have to present a table if they have only one or a couple of changes or corrections. If the related adjustments or restatements can be seen individual on the face of the financial statements (in other words, not aggregated), the tabular disclosure is not necessary because the individual adjustments or restatements already are displayed.</a:t>
            </a:r>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46</a:t>
            </a:fld>
            <a:endParaRPr lang="en-US"/>
          </a:p>
        </p:txBody>
      </p:sp>
    </p:spTree>
    <p:extLst>
      <p:ext uri="{BB962C8B-B14F-4D97-AF65-F5344CB8AC3E}">
        <p14:creationId xmlns:p14="http://schemas.microsoft.com/office/powerpoint/2010/main" val="1319737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changes</a:t>
            </a:r>
            <a:r>
              <a:rPr lang="en-US" baseline="0" dirty="0"/>
              <a:t> and correction illustrated in the appendix to Statement 100.</a:t>
            </a:r>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47</a:t>
            </a:fld>
            <a:endParaRPr lang="en-US"/>
          </a:p>
        </p:txBody>
      </p:sp>
    </p:spTree>
    <p:extLst>
      <p:ext uri="{BB962C8B-B14F-4D97-AF65-F5344CB8AC3E}">
        <p14:creationId xmlns:p14="http://schemas.microsoft.com/office/powerpoint/2010/main" val="1544580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had been a change from</a:t>
            </a:r>
            <a:r>
              <a:rPr lang="en-US" baseline="0" dirty="0"/>
              <a:t> major to </a:t>
            </a:r>
            <a:r>
              <a:rPr lang="en-US" baseline="0" dirty="0" err="1"/>
              <a:t>nonmajor</a:t>
            </a:r>
            <a:r>
              <a:rPr lang="en-US" baseline="0" dirty="0"/>
              <a:t> fund or vice versa, you would see the fund on its own line, and the </a:t>
            </a:r>
            <a:r>
              <a:rPr lang="en-US" baseline="0" dirty="0" err="1"/>
              <a:t>nonmajor</a:t>
            </a:r>
            <a:r>
              <a:rPr lang="en-US" baseline="0" dirty="0"/>
              <a:t> funds line would have an adjustment in the financial reporting entity column reflecting the movement of that fund into or our of </a:t>
            </a:r>
            <a:r>
              <a:rPr lang="en-US" baseline="0" dirty="0" err="1"/>
              <a:t>nonmajor</a:t>
            </a:r>
            <a:r>
              <a:rPr lang="en-US" baseline="0" dirty="0"/>
              <a:t> funds in the aggregate.</a:t>
            </a:r>
          </a:p>
          <a:p>
            <a:endParaRPr lang="en-US" baseline="0" dirty="0"/>
          </a:p>
          <a:p>
            <a:r>
              <a:rPr lang="en-US" baseline="0" dirty="0"/>
              <a:t>In practice, the governmental funds and fiduciary funds would not have to be presented in this scenario because they are unaffected by either of the changes or the error correction.</a:t>
            </a:r>
            <a:endParaRPr lang="en-US" dirty="0"/>
          </a:p>
          <a:p>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48</a:t>
            </a:fld>
            <a:endParaRPr lang="en-US"/>
          </a:p>
        </p:txBody>
      </p:sp>
    </p:spTree>
    <p:extLst>
      <p:ext uri="{BB962C8B-B14F-4D97-AF65-F5344CB8AC3E}">
        <p14:creationId xmlns:p14="http://schemas.microsoft.com/office/powerpoint/2010/main" val="3144371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is the same information as illustration 1, but with the columns and rows swapped. In this example, columns for the governmental</a:t>
            </a:r>
            <a:r>
              <a:rPr lang="en-US" baseline="0" dirty="0"/>
              <a:t> funds and fiduciary funds are not presented because they are not affected.</a:t>
            </a:r>
            <a:endParaRPr lang="en-US" dirty="0"/>
          </a:p>
          <a:p>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49</a:t>
            </a:fld>
            <a:endParaRPr lang="en-US"/>
          </a:p>
        </p:txBody>
      </p:sp>
    </p:spTree>
    <p:extLst>
      <p:ext uri="{BB962C8B-B14F-4D97-AF65-F5344CB8AC3E}">
        <p14:creationId xmlns:p14="http://schemas.microsoft.com/office/powerpoint/2010/main" val="420530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10"/>
          </p:nvPr>
        </p:nvSpPr>
        <p:spPr/>
        <p:txBody>
          <a:bodyPr/>
          <a:lstStyle/>
          <a:p>
            <a:fld id="{57D16F02-5A06-49D1-BDA9-7620AF179572}" type="slidenum">
              <a:rPr lang="en-US" smtClean="0"/>
              <a:t>5</a:t>
            </a:fld>
            <a:endParaRPr lang="en-US"/>
          </a:p>
        </p:txBody>
      </p:sp>
    </p:spTree>
    <p:extLst>
      <p:ext uri="{BB962C8B-B14F-4D97-AF65-F5344CB8AC3E}">
        <p14:creationId xmlns:p14="http://schemas.microsoft.com/office/powerpoint/2010/main" val="37373589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10"/>
          </p:nvPr>
        </p:nvSpPr>
        <p:spPr/>
        <p:txBody>
          <a:bodyPr/>
          <a:lstStyle/>
          <a:p>
            <a:fld id="{57D16F02-5A06-49D1-BDA9-7620AF179572}" type="slidenum">
              <a:rPr lang="en-US" smtClean="0"/>
              <a:t>50</a:t>
            </a:fld>
            <a:endParaRPr lang="en-US"/>
          </a:p>
        </p:txBody>
      </p:sp>
    </p:spTree>
    <p:extLst>
      <p:ext uri="{BB962C8B-B14F-4D97-AF65-F5344CB8AC3E}">
        <p14:creationId xmlns:p14="http://schemas.microsoft.com/office/powerpoint/2010/main" val="3581417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requirements for reporting accounting changes in RSI and SI are not particularly burdensome, even though the caused a</a:t>
            </a:r>
            <a:r>
              <a:rPr lang="en-US" baseline="0" dirty="0"/>
              <a:t> fuss when proposed</a:t>
            </a:r>
            <a:r>
              <a:rPr lang="en-US" dirty="0"/>
              <a:t>. Accounting</a:t>
            </a:r>
            <a:r>
              <a:rPr lang="en-US" baseline="0" dirty="0"/>
              <a:t> changes in the fiscal years covered by the financial statements should be reflected in those same years in RSI and SI, but not in prior years. An explanation should be included in the RSI or SI regarding inconsistency between the current and prior years as a result of an accounting change; in MD&amp;A, that explanation should include a reference to the related note.</a:t>
            </a:r>
          </a:p>
          <a:p>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51</a:t>
            </a:fld>
            <a:endParaRPr lang="en-US"/>
          </a:p>
        </p:txBody>
      </p:sp>
    </p:spTree>
    <p:extLst>
      <p:ext uri="{BB962C8B-B14F-4D97-AF65-F5344CB8AC3E}">
        <p14:creationId xmlns:p14="http://schemas.microsoft.com/office/powerpoint/2010/main" val="12470696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10"/>
          </p:nvPr>
        </p:nvSpPr>
        <p:spPr/>
        <p:txBody>
          <a:bodyPr/>
          <a:lstStyle/>
          <a:p>
            <a:fld id="{57D16F02-5A06-49D1-BDA9-7620AF179572}" type="slidenum">
              <a:rPr lang="en-US" smtClean="0"/>
              <a:t>52</a:t>
            </a:fld>
            <a:endParaRPr lang="en-US"/>
          </a:p>
        </p:txBody>
      </p:sp>
    </p:spTree>
    <p:extLst>
      <p:ext uri="{BB962C8B-B14F-4D97-AF65-F5344CB8AC3E}">
        <p14:creationId xmlns:p14="http://schemas.microsoft.com/office/powerpoint/2010/main" val="2673668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53</a:t>
            </a:fld>
            <a:endParaRPr lang="en-US"/>
          </a:p>
        </p:txBody>
      </p:sp>
    </p:spTree>
    <p:extLst>
      <p:ext uri="{BB962C8B-B14F-4D97-AF65-F5344CB8AC3E}">
        <p14:creationId xmlns:p14="http://schemas.microsoft.com/office/powerpoint/2010/main" val="6764994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10"/>
          </p:nvPr>
        </p:nvSpPr>
        <p:spPr/>
        <p:txBody>
          <a:bodyPr/>
          <a:lstStyle/>
          <a:p>
            <a:fld id="{57D16F02-5A06-49D1-BDA9-7620AF179572}" type="slidenum">
              <a:rPr lang="en-US" smtClean="0"/>
              <a:t>54</a:t>
            </a:fld>
            <a:endParaRPr lang="en-US"/>
          </a:p>
        </p:txBody>
      </p:sp>
    </p:spTree>
    <p:extLst>
      <p:ext uri="{BB962C8B-B14F-4D97-AF65-F5344CB8AC3E}">
        <p14:creationId xmlns:p14="http://schemas.microsoft.com/office/powerpoint/2010/main" val="3603136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GASB</a:t>
            </a:r>
            <a:r>
              <a:rPr lang="en-US" baseline="0" dirty="0"/>
              <a:t> made these overarching changes to how it addresses effective dates and transition provisions during the </a:t>
            </a:r>
            <a:r>
              <a:rPr lang="en-US" baseline="0" dirty="0" err="1"/>
              <a:t>redeliberations</a:t>
            </a:r>
            <a:r>
              <a:rPr lang="en-US" baseline="0"/>
              <a:t> on Statement 100.</a:t>
            </a:r>
            <a:endParaRPr lang="en-US"/>
          </a:p>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55</a:t>
            </a:fld>
            <a:endParaRPr lang="en-US"/>
          </a:p>
        </p:txBody>
      </p:sp>
    </p:spTree>
    <p:extLst>
      <p:ext uri="{BB962C8B-B14F-4D97-AF65-F5344CB8AC3E}">
        <p14:creationId xmlns:p14="http://schemas.microsoft.com/office/powerpoint/2010/main" val="1826312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56</a:t>
            </a:fld>
            <a:endParaRPr lang="en-US"/>
          </a:p>
        </p:txBody>
      </p:sp>
    </p:spTree>
    <p:extLst>
      <p:ext uri="{BB962C8B-B14F-4D97-AF65-F5344CB8AC3E}">
        <p14:creationId xmlns:p14="http://schemas.microsoft.com/office/powerpoint/2010/main" val="29092668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DA2E54-FB54-43E0-B0AD-88A9765B6437}" type="slidenum">
              <a:rPr lang="en-US" smtClean="0"/>
              <a:t>57</a:t>
            </a:fld>
            <a:endParaRPr lang="en-US"/>
          </a:p>
        </p:txBody>
      </p:sp>
    </p:spTree>
    <p:extLst>
      <p:ext uri="{BB962C8B-B14F-4D97-AF65-F5344CB8AC3E}">
        <p14:creationId xmlns:p14="http://schemas.microsoft.com/office/powerpoint/2010/main" val="15554863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58</a:t>
            </a:fld>
            <a:endParaRPr lang="en-US"/>
          </a:p>
        </p:txBody>
      </p:sp>
    </p:spTree>
    <p:extLst>
      <p:ext uri="{BB962C8B-B14F-4D97-AF65-F5344CB8AC3E}">
        <p14:creationId xmlns:p14="http://schemas.microsoft.com/office/powerpoint/2010/main" val="36469661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59</a:t>
            </a:fld>
            <a:endParaRPr lang="en-US"/>
          </a:p>
        </p:txBody>
      </p:sp>
    </p:spTree>
    <p:extLst>
      <p:ext uri="{BB962C8B-B14F-4D97-AF65-F5344CB8AC3E}">
        <p14:creationId xmlns:p14="http://schemas.microsoft.com/office/powerpoint/2010/main" val="28776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6</a:t>
            </a:fld>
            <a:endParaRPr lang="en-US"/>
          </a:p>
        </p:txBody>
      </p:sp>
    </p:spTree>
    <p:extLst>
      <p:ext uri="{BB962C8B-B14F-4D97-AF65-F5344CB8AC3E}">
        <p14:creationId xmlns:p14="http://schemas.microsoft.com/office/powerpoint/2010/main" val="343518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16, this Statement addresses leave that has been used but not yet paid for – for instance, because the FY ended in the middle of a pay period. The Statement requires the recognition of a liability for leave used but not paid, but leaves it to governments to decide how to label it and where to show it in the financials. It doesn’t have to be combined with the liability for leave that has not been used.</a:t>
            </a:r>
          </a:p>
          <a:p>
            <a:endParaRPr lang="en-US">
              <a:cs typeface="Calibri"/>
            </a:endParaRPr>
          </a:p>
        </p:txBody>
      </p:sp>
      <p:sp>
        <p:nvSpPr>
          <p:cNvPr id="4" name="Slide Number Placeholder 3"/>
          <p:cNvSpPr>
            <a:spLocks noGrp="1"/>
          </p:cNvSpPr>
          <p:nvPr>
            <p:ph type="sldNum" sz="quarter" idx="5"/>
          </p:nvPr>
        </p:nvSpPr>
        <p:spPr/>
        <p:txBody>
          <a:bodyPr/>
          <a:lstStyle/>
          <a:p>
            <a:fld id="{57D16F02-5A06-49D1-BDA9-7620AF179572}" type="slidenum">
              <a:rPr lang="en-US" smtClean="0"/>
              <a:t>7</a:t>
            </a:fld>
            <a:endParaRPr lang="en-US"/>
          </a:p>
        </p:txBody>
      </p:sp>
    </p:spTree>
    <p:extLst>
      <p:ext uri="{BB962C8B-B14F-4D97-AF65-F5344CB8AC3E}">
        <p14:creationId xmlns:p14="http://schemas.microsoft.com/office/powerpoint/2010/main" val="79718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7D16F02-5A06-49D1-BDA9-7620AF179572}" type="slidenum">
              <a:rPr lang="en-US" smtClean="0"/>
              <a:t>8</a:t>
            </a:fld>
            <a:endParaRPr lang="en-US"/>
          </a:p>
        </p:txBody>
      </p:sp>
    </p:spTree>
    <p:extLst>
      <p:ext uri="{BB962C8B-B14F-4D97-AF65-F5344CB8AC3E}">
        <p14:creationId xmlns:p14="http://schemas.microsoft.com/office/powerpoint/2010/main" val="7407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lowering of the threshold may result in more leave being reported as a liability. On the upside, “more likely than not” is easier to evaluate than “probable” and is comparable across governments.</a:t>
            </a:r>
          </a:p>
          <a:p>
            <a:endParaRPr lang="en-US">
              <a:cs typeface="Calibri"/>
            </a:endParaRPr>
          </a:p>
        </p:txBody>
      </p:sp>
      <p:sp>
        <p:nvSpPr>
          <p:cNvPr id="4" name="Slide Number Placeholder 3"/>
          <p:cNvSpPr>
            <a:spLocks noGrp="1"/>
          </p:cNvSpPr>
          <p:nvPr>
            <p:ph type="sldNum" sz="quarter" idx="5"/>
          </p:nvPr>
        </p:nvSpPr>
        <p:spPr/>
        <p:txBody>
          <a:bodyPr/>
          <a:lstStyle/>
          <a:p>
            <a:fld id="{57D16F02-5A06-49D1-BDA9-7620AF179572}" type="slidenum">
              <a:rPr lang="en-US" smtClean="0"/>
              <a:t>9</a:t>
            </a:fld>
            <a:endParaRPr lang="en-US"/>
          </a:p>
        </p:txBody>
      </p:sp>
    </p:spTree>
    <p:extLst>
      <p:ext uri="{BB962C8B-B14F-4D97-AF65-F5344CB8AC3E}">
        <p14:creationId xmlns:p14="http://schemas.microsoft.com/office/powerpoint/2010/main" val="3255356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123121" y="377687"/>
            <a:ext cx="7363239" cy="2514600"/>
          </a:xfrm>
          <a:prstGeom prst="rect">
            <a:avLst/>
          </a:prstGeom>
        </p:spPr>
        <p:txBody>
          <a:bodyPr vert="horz" lIns="91440" tIns="45720" rIns="91440" bIns="45720" rtlCol="0" anchor="ctr">
            <a:normAutofit/>
          </a:bodyPr>
          <a:lstStyle>
            <a:lvl1pPr algn="l">
              <a:defRPr b="1">
                <a:solidFill>
                  <a:schemeClr val="tx1"/>
                </a:solidFill>
              </a:defRPr>
            </a:lvl1pPr>
          </a:lstStyle>
          <a:p>
            <a:r>
              <a:rPr lang="en-US"/>
              <a:t>Click to edit Master title style</a:t>
            </a:r>
          </a:p>
        </p:txBody>
      </p:sp>
    </p:spTree>
    <p:extLst>
      <p:ext uri="{BB962C8B-B14F-4D97-AF65-F5344CB8AC3E}">
        <p14:creationId xmlns:p14="http://schemas.microsoft.com/office/powerpoint/2010/main" val="278627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1285874"/>
            <a:ext cx="8229600" cy="2874001"/>
          </a:xfrm>
        </p:spPr>
        <p:txBody>
          <a:bodyPr anchor="t"/>
          <a:lstStyle>
            <a:lvl1pPr algn="ctr">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110192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er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1285875"/>
            <a:ext cx="8229600" cy="697472"/>
          </a:xfrm>
        </p:spPr>
        <p:txBody>
          <a:bodyPr anchor="t"/>
          <a:lstStyle>
            <a:lvl1pPr algn="ctr">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69142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Text Placeholder 2"/>
          <p:cNvSpPr>
            <a:spLocks noGrp="1"/>
          </p:cNvSpPr>
          <p:nvPr>
            <p:ph idx="1"/>
          </p:nvPr>
        </p:nvSpPr>
        <p:spPr>
          <a:xfrm>
            <a:off x="457200" y="1244602"/>
            <a:ext cx="8229600" cy="4573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0"/>
            <a:ext cx="8229600" cy="822960"/>
          </a:xfrm>
          <a:prstGeom prst="rect">
            <a:avLst/>
          </a:prstGeom>
        </p:spPr>
        <p:txBody>
          <a:bodyPr anchor="b"/>
          <a:lstStyle>
            <a:lvl1pPr>
              <a:defRPr b="1"/>
            </a:lvl1pPr>
          </a:lstStyle>
          <a:p>
            <a:r>
              <a:rPr lang="en-US" dirty="0"/>
              <a:t>Click to edit Master title style</a:t>
            </a:r>
          </a:p>
        </p:txBody>
      </p:sp>
    </p:spTree>
    <p:extLst>
      <p:ext uri="{BB962C8B-B14F-4D97-AF65-F5344CB8AC3E}">
        <p14:creationId xmlns:p14="http://schemas.microsoft.com/office/powerpoint/2010/main" val="7203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Re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123121" y="377687"/>
            <a:ext cx="7363239" cy="2514600"/>
          </a:xfrm>
          <a:prstGeom prst="rect">
            <a:avLst/>
          </a:prstGeom>
        </p:spPr>
        <p:txBody>
          <a:bodyPr vert="horz" lIns="91440" tIns="45720" rIns="91440" bIns="45720" rtlCol="0" anchor="ctr">
            <a:normAutofit/>
          </a:bodyPr>
          <a:lstStyle>
            <a:lvl1pPr algn="l">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207668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804672"/>
          </a:xfrm>
        </p:spPr>
        <p:txBody>
          <a:bodyPr anchor="b">
            <a:normAutofit/>
          </a:bodyPr>
          <a:lstStyle>
            <a:lvl1pPr>
              <a:defRPr sz="3500" b="1"/>
            </a:lvl1pPr>
          </a:lstStyle>
          <a:p>
            <a:r>
              <a:rPr lang="en-US"/>
              <a:t>Click to edit Master title style</a:t>
            </a:r>
          </a:p>
        </p:txBody>
      </p:sp>
      <p:sp>
        <p:nvSpPr>
          <p:cNvPr id="8" name="Content Placeholder 7">
            <a:extLst>
              <a:ext uri="{FF2B5EF4-FFF2-40B4-BE49-F238E27FC236}">
                <a16:creationId xmlns:a16="http://schemas.microsoft.com/office/drawing/2014/main" id="{7B1A89A6-1ADC-A749-BB7E-2FEAED0DD7F3}"/>
              </a:ext>
            </a:extLst>
          </p:cNvPr>
          <p:cNvSpPr>
            <a:spLocks noGrp="1"/>
          </p:cNvSpPr>
          <p:nvPr>
            <p:ph sz="quarter" idx="10"/>
          </p:nvPr>
        </p:nvSpPr>
        <p:spPr>
          <a:xfrm>
            <a:off x="457200" y="1055688"/>
            <a:ext cx="8229600" cy="5212590"/>
          </a:xfrm>
        </p:spPr>
        <p:txBody>
          <a:bodyPr/>
          <a:lstStyle>
            <a:lvl1pPr>
              <a:defRPr sz="2600"/>
            </a:lvl1pPr>
            <a:lvl2pPr>
              <a:defRPr sz="2400"/>
            </a:lvl2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804672"/>
          </a:xfrm>
        </p:spPr>
        <p:txBody>
          <a:bodyPr anchor="b">
            <a:normAutofit/>
          </a:bodyPr>
          <a:lstStyle>
            <a:lvl1pPr>
              <a:defRPr sz="3500" b="1"/>
            </a:lvl1pPr>
          </a:lstStyle>
          <a:p>
            <a:r>
              <a:rPr lang="en-US"/>
              <a:t>Click to edit Master title style</a:t>
            </a:r>
          </a:p>
        </p:txBody>
      </p:sp>
      <p:sp>
        <p:nvSpPr>
          <p:cNvPr id="8" name="Content Placeholder 7">
            <a:extLst>
              <a:ext uri="{FF2B5EF4-FFF2-40B4-BE49-F238E27FC236}">
                <a16:creationId xmlns:a16="http://schemas.microsoft.com/office/drawing/2014/main" id="{7B1A89A6-1ADC-A749-BB7E-2FEAED0DD7F3}"/>
              </a:ext>
            </a:extLst>
          </p:cNvPr>
          <p:cNvSpPr>
            <a:spLocks noGrp="1"/>
          </p:cNvSpPr>
          <p:nvPr>
            <p:ph sz="quarter" idx="10"/>
          </p:nvPr>
        </p:nvSpPr>
        <p:spPr>
          <a:xfrm>
            <a:off x="457200" y="1055688"/>
            <a:ext cx="8229600" cy="5172834"/>
          </a:xfrm>
        </p:spPr>
        <p:txBody>
          <a:bodyPr/>
          <a:lstStyle>
            <a:lvl1pPr>
              <a:defRPr sz="2600"/>
            </a:lvl1pPr>
            <a:lvl2pPr>
              <a:defRPr sz="2400"/>
            </a:lvl2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34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4672"/>
          </a:xfrm>
        </p:spPr>
        <p:txBody>
          <a:bodyPr/>
          <a:lstStyle/>
          <a:p>
            <a:r>
              <a:rPr lang="en-US"/>
              <a:t>Click to edit Master title style</a:t>
            </a:r>
          </a:p>
        </p:txBody>
      </p:sp>
      <p:sp>
        <p:nvSpPr>
          <p:cNvPr id="3" name="Content Placeholder 2"/>
          <p:cNvSpPr>
            <a:spLocks noGrp="1"/>
          </p:cNvSpPr>
          <p:nvPr>
            <p:ph sz="half" idx="1"/>
          </p:nvPr>
        </p:nvSpPr>
        <p:spPr>
          <a:xfrm>
            <a:off x="457200" y="1244602"/>
            <a:ext cx="4038600" cy="4305299"/>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44602"/>
            <a:ext cx="4038600" cy="4305299"/>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03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70075"/>
            <a:ext cx="4040188" cy="3679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30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70075"/>
            <a:ext cx="4041775" cy="3679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44600"/>
            <a:ext cx="511175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44602"/>
            <a:ext cx="3008313" cy="4279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457200" y="0"/>
            <a:ext cx="8229600" cy="803564"/>
          </a:xfrm>
        </p:spPr>
        <p:txBody>
          <a:bodyPr/>
          <a:lstStyle>
            <a:lvl1pPr>
              <a:defRPr b="1"/>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a:xfrm rot="10800000">
            <a:off x="457200" y="1244600"/>
            <a:ext cx="8229600" cy="430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0356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074801"/>
            <a:ext cx="8229600" cy="51669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Date Placeholder 4"/>
          <p:cNvSpPr txBox="1">
            <a:spLocks/>
          </p:cNvSpPr>
          <p:nvPr userDrawn="1"/>
        </p:nvSpPr>
        <p:spPr>
          <a:xfrm>
            <a:off x="6029740" y="6396803"/>
            <a:ext cx="2888972" cy="33251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a:t>CARR, RIGGS &amp; INGRAM, LLC </a:t>
            </a:r>
            <a:r>
              <a:rPr lang="en-US" sz="1000">
                <a:solidFill>
                  <a:schemeClr val="tx1">
                    <a:tint val="75000"/>
                    <a:alpha val="50000"/>
                  </a:schemeClr>
                </a:solidFill>
              </a:rPr>
              <a:t> |  </a:t>
            </a:r>
            <a:r>
              <a:rPr lang="en-US" sz="1000"/>
              <a:t>CRICPA.COM  </a:t>
            </a:r>
            <a:r>
              <a:rPr lang="en-US" sz="1000">
                <a:solidFill>
                  <a:schemeClr val="tx1">
                    <a:tint val="75000"/>
                    <a:alpha val="50000"/>
                  </a:schemeClr>
                </a:solidFill>
              </a:rPr>
              <a:t>|</a:t>
            </a:r>
            <a:r>
              <a:rPr lang="en-US" sz="1000"/>
              <a:t>  </a:t>
            </a:r>
            <a:fld id="{8D494CF7-3876-1C42-880F-11BC2C56227E}" type="slidenum">
              <a:rPr lang="en-US" sz="1000" smtClean="0"/>
              <a:pPr algn="r"/>
              <a:t>‹#›</a:t>
            </a:fld>
            <a:r>
              <a:rPr lang="en-US" sz="1000"/>
              <a:t> </a:t>
            </a:r>
          </a:p>
        </p:txBody>
      </p:sp>
    </p:spTree>
  </p:cSld>
  <p:clrMap bg1="lt1" tx1="dk1" bg2="lt2" tx2="dk2" accent1="accent1" accent2="accent2" accent3="accent3" accent4="accent4" accent5="accent5" accent6="accent6" hlink="hlink" folHlink="folHlink"/>
  <p:sldLayoutIdLst>
    <p:sldLayoutId id="2147483663" r:id="rId1"/>
    <p:sldLayoutId id="2147483667" r:id="rId2"/>
    <p:sldLayoutId id="2147483650" r:id="rId3"/>
    <p:sldLayoutId id="2147483666" r:id="rId4"/>
    <p:sldLayoutId id="2147483652" r:id="rId5"/>
    <p:sldLayoutId id="2147483653" r:id="rId6"/>
    <p:sldLayoutId id="2147483654" r:id="rId7"/>
    <p:sldLayoutId id="2147483656" r:id="rId8"/>
    <p:sldLayoutId id="2147483658" r:id="rId9"/>
    <p:sldLayoutId id="2147483661" r:id="rId10"/>
    <p:sldLayoutId id="2147483665" r:id="rId11"/>
    <p:sldLayoutId id="2147483668" r:id="rId12"/>
  </p:sldLayoutIdLst>
  <p:txStyles>
    <p:titleStyle>
      <a:lvl1pPr algn="l" defTabSz="457200" rtl="0" eaLnBrk="1" latinLnBrk="0" hangingPunct="1">
        <a:spcBef>
          <a:spcPct val="0"/>
        </a:spcBef>
        <a:buNone/>
        <a:defRPr sz="35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3638-456D-D447-9779-6C8D721159A5}"/>
              </a:ext>
            </a:extLst>
          </p:cNvPr>
          <p:cNvSpPr>
            <a:spLocks noGrp="1"/>
          </p:cNvSpPr>
          <p:nvPr>
            <p:ph type="title"/>
          </p:nvPr>
        </p:nvSpPr>
        <p:spPr/>
        <p:txBody>
          <a:bodyPr/>
          <a:lstStyle/>
          <a:p>
            <a:r>
              <a:rPr lang="en-US" dirty="0"/>
              <a:t>GASB Statement No. 101, C</a:t>
            </a:r>
            <a:r>
              <a:rPr lang="en-US" i="1" dirty="0"/>
              <a:t>ompensated Absences</a:t>
            </a:r>
            <a:br>
              <a:rPr lang="en-US" i="1" dirty="0"/>
            </a:br>
            <a:endParaRPr lang="en-US" dirty="0"/>
          </a:p>
        </p:txBody>
      </p:sp>
    </p:spTree>
    <p:extLst>
      <p:ext uri="{BB962C8B-B14F-4D97-AF65-F5344CB8AC3E}">
        <p14:creationId xmlns:p14="http://schemas.microsoft.com/office/powerpoint/2010/main" val="33250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Exceptions to the General Approach</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464342968"/>
              </p:ext>
            </p:extLst>
          </p:nvPr>
        </p:nvGraphicFramePr>
        <p:xfrm>
          <a:off x="457200" y="940542"/>
          <a:ext cx="8229600" cy="479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37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07896" cy="804672"/>
          </a:xfrm>
        </p:spPr>
        <p:txBody>
          <a:bodyPr>
            <a:normAutofit/>
          </a:bodyPr>
          <a:lstStyle/>
          <a:p>
            <a:r>
              <a:rPr lang="en-US" sz="3200" dirty="0"/>
              <a:t>Exceptions to the General Approach (cont’d)</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310822423"/>
              </p:ext>
            </p:extLst>
          </p:nvPr>
        </p:nvGraphicFramePr>
        <p:xfrm>
          <a:off x="457200" y="1268533"/>
          <a:ext cx="8229600" cy="4744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669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Salary-related payments</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50540929"/>
              </p:ext>
            </p:extLst>
          </p:nvPr>
        </p:nvGraphicFramePr>
        <p:xfrm>
          <a:off x="457200" y="1055688"/>
          <a:ext cx="8229600" cy="54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28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598685066"/>
              </p:ext>
            </p:extLst>
          </p:nvPr>
        </p:nvGraphicFramePr>
        <p:xfrm>
          <a:off x="457200" y="1172047"/>
          <a:ext cx="8229600" cy="274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200" dirty="0"/>
              <a:t>Salary-related payments (continued)</a:t>
            </a:r>
            <a:endParaRPr lang="en-US" sz="3200" dirty="0">
              <a:cs typeface="Calibri"/>
            </a:endParaRPr>
          </a:p>
        </p:txBody>
      </p:sp>
      <p:graphicFrame>
        <p:nvGraphicFramePr>
          <p:cNvPr id="5" name="Content Placeholder 3"/>
          <p:cNvGraphicFramePr>
            <a:graphicFrameLocks/>
          </p:cNvGraphicFramePr>
          <p:nvPr>
            <p:extLst>
              <p:ext uri="{D42A27DB-BD31-4B8C-83A1-F6EECF244321}">
                <p14:modId xmlns:p14="http://schemas.microsoft.com/office/powerpoint/2010/main" val="520043397"/>
              </p:ext>
            </p:extLst>
          </p:nvPr>
        </p:nvGraphicFramePr>
        <p:xfrm>
          <a:off x="386551" y="4240681"/>
          <a:ext cx="8375904" cy="18250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9375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Liability Measurement</a:t>
            </a:r>
          </a:p>
        </p:txBody>
      </p:sp>
    </p:spTree>
    <p:extLst>
      <p:ext uri="{BB962C8B-B14F-4D97-AF65-F5344CB8AC3E}">
        <p14:creationId xmlns:p14="http://schemas.microsoft.com/office/powerpoint/2010/main" val="1029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Measuring the Liability</a:t>
            </a:r>
            <a:endParaRPr lang="en-US" sz="3200" dirty="0">
              <a:cs typeface="Calibri"/>
            </a:endParaRPr>
          </a:p>
        </p:txBody>
      </p:sp>
      <p:grpSp>
        <p:nvGrpSpPr>
          <p:cNvPr id="16" name="Group 15">
            <a:extLst>
              <a:ext uri="{FF2B5EF4-FFF2-40B4-BE49-F238E27FC236}">
                <a16:creationId xmlns:a16="http://schemas.microsoft.com/office/drawing/2014/main" id="{6A604E26-4630-1FD7-6B52-6A1350A5076D}"/>
              </a:ext>
            </a:extLst>
          </p:cNvPr>
          <p:cNvGrpSpPr/>
          <p:nvPr/>
        </p:nvGrpSpPr>
        <p:grpSpPr>
          <a:xfrm>
            <a:off x="646159" y="2357894"/>
            <a:ext cx="7853335" cy="2069612"/>
            <a:chOff x="636066" y="2347801"/>
            <a:chExt cx="7853335" cy="2069612"/>
          </a:xfrm>
        </p:grpSpPr>
        <p:sp>
          <p:nvSpPr>
            <p:cNvPr id="7" name="Multiply 6"/>
            <p:cNvSpPr/>
            <p:nvPr/>
          </p:nvSpPr>
          <p:spPr>
            <a:xfrm>
              <a:off x="2870491" y="3118987"/>
              <a:ext cx="602714" cy="612942"/>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 name="Group 3"/>
            <p:cNvGrpSpPr/>
            <p:nvPr/>
          </p:nvGrpSpPr>
          <p:grpSpPr>
            <a:xfrm>
              <a:off x="636066" y="2347801"/>
              <a:ext cx="2225532" cy="2069612"/>
              <a:chOff x="159760" y="3492"/>
              <a:chExt cx="7974926" cy="775307"/>
            </a:xfrm>
            <a:scene3d>
              <a:camera prst="orthographicFront"/>
              <a:lightRig rig="threePt" dir="t"/>
            </a:scene3d>
          </p:grpSpPr>
          <p:sp>
            <p:nvSpPr>
              <p:cNvPr id="5" name="Rounded Rectangle 4"/>
              <p:cNvSpPr/>
              <p:nvPr/>
            </p:nvSpPr>
            <p:spPr>
              <a:xfrm>
                <a:off x="411480" y="3492"/>
                <a:ext cx="7424934" cy="775307"/>
              </a:xfrm>
              <a:prstGeom prst="ellipse">
                <a:avLst/>
              </a:prstGeom>
              <a:ln/>
            </p:spPr>
            <p:style>
              <a:lnRef idx="2">
                <a:schemeClr val="dk1"/>
              </a:lnRef>
              <a:fillRef idx="1">
                <a:schemeClr val="lt1"/>
              </a:fillRef>
              <a:effectRef idx="0">
                <a:schemeClr val="dk1"/>
              </a:effectRef>
              <a:fontRef idx="minor">
                <a:schemeClr val="dk1"/>
              </a:fontRef>
            </p:style>
          </p:sp>
          <p:sp>
            <p:nvSpPr>
              <p:cNvPr id="6" name="Rounded Rectangle 4"/>
              <p:cNvSpPr txBox="1"/>
              <p:nvPr/>
            </p:nvSpPr>
            <p:spPr>
              <a:xfrm>
                <a:off x="159760" y="3492"/>
                <a:ext cx="7974926" cy="737460"/>
              </a:xfrm>
              <a:prstGeom prst="ellipse">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ctr" defTabSz="889000" rtl="0">
                  <a:lnSpc>
                    <a:spcPct val="90000"/>
                  </a:lnSpc>
                  <a:spcBef>
                    <a:spcPct val="0"/>
                  </a:spcBef>
                  <a:spcAft>
                    <a:spcPct val="35000"/>
                  </a:spcAft>
                </a:pPr>
                <a:r>
                  <a:rPr lang="en-US" sz="1600" b="1" kern="1200" dirty="0">
                    <a:solidFill>
                      <a:schemeClr val="tx1"/>
                    </a:solidFill>
                  </a:rPr>
                  <a:t>Accumulated leave that meets the recognition criteria</a:t>
                </a:r>
              </a:p>
            </p:txBody>
          </p:sp>
        </p:grpSp>
        <p:grpSp>
          <p:nvGrpSpPr>
            <p:cNvPr id="8" name="Group 7"/>
            <p:cNvGrpSpPr/>
            <p:nvPr/>
          </p:nvGrpSpPr>
          <p:grpSpPr>
            <a:xfrm>
              <a:off x="3636424" y="2347801"/>
              <a:ext cx="2074658" cy="2069612"/>
              <a:chOff x="411480" y="1253999"/>
              <a:chExt cx="7424934" cy="741247"/>
            </a:xfrm>
            <a:scene3d>
              <a:camera prst="orthographicFront"/>
              <a:lightRig rig="threePt" dir="t"/>
            </a:scene3d>
          </p:grpSpPr>
          <p:sp>
            <p:nvSpPr>
              <p:cNvPr id="9" name="Rounded Rectangle 8"/>
              <p:cNvSpPr/>
              <p:nvPr/>
            </p:nvSpPr>
            <p:spPr>
              <a:xfrm>
                <a:off x="411480" y="1253999"/>
                <a:ext cx="7424934" cy="741247"/>
              </a:xfrm>
              <a:prstGeom prst="ellipse">
                <a:avLst/>
              </a:prstGeom>
            </p:spPr>
            <p:style>
              <a:lnRef idx="2">
                <a:schemeClr val="dk1"/>
              </a:lnRef>
              <a:fillRef idx="1">
                <a:schemeClr val="lt1"/>
              </a:fillRef>
              <a:effectRef idx="0">
                <a:schemeClr val="dk1"/>
              </a:effectRef>
              <a:fontRef idx="minor">
                <a:schemeClr val="dk1"/>
              </a:fontRef>
            </p:style>
          </p:sp>
          <p:sp>
            <p:nvSpPr>
              <p:cNvPr id="10" name="Rounded Rectangle 4"/>
              <p:cNvSpPr txBox="1"/>
              <p:nvPr/>
            </p:nvSpPr>
            <p:spPr>
              <a:xfrm>
                <a:off x="447666" y="1290184"/>
                <a:ext cx="7352566" cy="668877"/>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ctr" defTabSz="889000" rtl="0">
                  <a:lnSpc>
                    <a:spcPct val="90000"/>
                  </a:lnSpc>
                  <a:spcBef>
                    <a:spcPct val="0"/>
                  </a:spcBef>
                  <a:spcAft>
                    <a:spcPct val="35000"/>
                  </a:spcAft>
                </a:pPr>
                <a:r>
                  <a:rPr lang="en-US" sz="1600" b="1" kern="1200" dirty="0">
                    <a:solidFill>
                      <a:schemeClr val="tx1"/>
                    </a:solidFill>
                  </a:rPr>
                  <a:t>Employee’s pay rate at the financial statement date</a:t>
                </a:r>
                <a:endParaRPr lang="en-US" sz="1600" b="1" kern="1200" dirty="0">
                  <a:solidFill>
                    <a:schemeClr val="tx1"/>
                  </a:solidFill>
                  <a:cs typeface="Calibri"/>
                </a:endParaRPr>
              </a:p>
            </p:txBody>
          </p:sp>
        </p:grpSp>
        <p:grpSp>
          <p:nvGrpSpPr>
            <p:cNvPr id="11" name="Group 10"/>
            <p:cNvGrpSpPr/>
            <p:nvPr/>
          </p:nvGrpSpPr>
          <p:grpSpPr>
            <a:xfrm>
              <a:off x="6429882" y="2347801"/>
              <a:ext cx="2059519" cy="2069612"/>
              <a:chOff x="411480" y="2470446"/>
              <a:chExt cx="7443253" cy="885600"/>
            </a:xfrm>
            <a:scene3d>
              <a:camera prst="orthographicFront"/>
              <a:lightRig rig="threePt" dir="t"/>
            </a:scene3d>
          </p:grpSpPr>
          <p:sp>
            <p:nvSpPr>
              <p:cNvPr id="12" name="Rounded Rectangle 11"/>
              <p:cNvSpPr/>
              <p:nvPr/>
            </p:nvSpPr>
            <p:spPr>
              <a:xfrm>
                <a:off x="411480" y="2470446"/>
                <a:ext cx="7443253" cy="885600"/>
              </a:xfrm>
              <a:prstGeom prst="ellipse">
                <a:avLst/>
              </a:prstGeom>
            </p:spPr>
            <p:style>
              <a:lnRef idx="2">
                <a:schemeClr val="accent4"/>
              </a:lnRef>
              <a:fillRef idx="1">
                <a:schemeClr val="lt1"/>
              </a:fillRef>
              <a:effectRef idx="0">
                <a:schemeClr val="accent4"/>
              </a:effectRef>
              <a:fontRef idx="minor">
                <a:schemeClr val="dk1"/>
              </a:fontRef>
            </p:style>
          </p:sp>
          <p:sp>
            <p:nvSpPr>
              <p:cNvPr id="13" name="Rounded Rectangle 4"/>
              <p:cNvSpPr txBox="1"/>
              <p:nvPr/>
            </p:nvSpPr>
            <p:spPr>
              <a:xfrm>
                <a:off x="454711" y="2513677"/>
                <a:ext cx="7356791" cy="799138"/>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ctr" defTabSz="889000" rtl="0">
                  <a:lnSpc>
                    <a:spcPct val="90000"/>
                  </a:lnSpc>
                  <a:spcBef>
                    <a:spcPct val="0"/>
                  </a:spcBef>
                  <a:spcAft>
                    <a:spcPct val="35000"/>
                  </a:spcAft>
                </a:pPr>
                <a:r>
                  <a:rPr lang="en-US" sz="1600" b="1" kern="1200" dirty="0">
                    <a:solidFill>
                      <a:schemeClr val="tx1"/>
                    </a:solidFill>
                  </a:rPr>
                  <a:t>Salary-related payments</a:t>
                </a:r>
                <a:endParaRPr lang="en-US" sz="1600" b="1" kern="1200" dirty="0">
                  <a:solidFill>
                    <a:schemeClr val="tx1"/>
                  </a:solidFill>
                  <a:cs typeface="Calibri"/>
                </a:endParaRPr>
              </a:p>
            </p:txBody>
          </p:sp>
        </p:grpSp>
        <p:sp>
          <p:nvSpPr>
            <p:cNvPr id="14" name="Plus 13"/>
            <p:cNvSpPr/>
            <p:nvPr/>
          </p:nvSpPr>
          <p:spPr>
            <a:xfrm>
              <a:off x="5795153" y="3155786"/>
              <a:ext cx="551712" cy="550121"/>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515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Measurement</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288019987"/>
              </p:ext>
            </p:extLst>
          </p:nvPr>
        </p:nvGraphicFramePr>
        <p:xfrm>
          <a:off x="457200" y="1204776"/>
          <a:ext cx="8229600" cy="460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669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Governmental Fund Financial Statements</a:t>
            </a:r>
          </a:p>
        </p:txBody>
      </p:sp>
    </p:spTree>
    <p:extLst>
      <p:ext uri="{BB962C8B-B14F-4D97-AF65-F5344CB8AC3E}">
        <p14:creationId xmlns:p14="http://schemas.microsoft.com/office/powerpoint/2010/main" val="193466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Governmental fund reporting</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102508755"/>
              </p:ext>
            </p:extLst>
          </p:nvPr>
        </p:nvGraphicFramePr>
        <p:xfrm>
          <a:off x="457200" y="1335024"/>
          <a:ext cx="8229600" cy="452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58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Notes to Financial Statements</a:t>
            </a:r>
          </a:p>
        </p:txBody>
      </p:sp>
    </p:spTree>
    <p:extLst>
      <p:ext uri="{BB962C8B-B14F-4D97-AF65-F5344CB8AC3E}">
        <p14:creationId xmlns:p14="http://schemas.microsoft.com/office/powerpoint/2010/main" val="95874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20" y="784327"/>
            <a:ext cx="8245439" cy="5586189"/>
          </a:xfrm>
        </p:spPr>
        <p:txBody>
          <a:bodyPr vert="horz" lIns="91440" tIns="45720" rIns="91440" bIns="45720" rtlCol="0" anchor="t">
            <a:noAutofit/>
          </a:bodyPr>
          <a:lstStyle/>
          <a:p>
            <a:pPr>
              <a:lnSpc>
                <a:spcPct val="150000"/>
              </a:lnSpc>
            </a:pPr>
            <a:r>
              <a:rPr lang="en-US" dirty="0">
                <a:solidFill>
                  <a:schemeClr val="tx1">
                    <a:lumMod val="20000"/>
                    <a:lumOff val="80000"/>
                  </a:schemeClr>
                </a:solidFill>
              </a:rPr>
              <a:t>Overview</a:t>
            </a:r>
            <a:br>
              <a:rPr lang="en-US" sz="2800" dirty="0"/>
            </a:br>
            <a:r>
              <a:rPr lang="en-US" sz="2800" dirty="0"/>
              <a:t>Background</a:t>
            </a:r>
            <a:br>
              <a:rPr lang="en-US" sz="2800" dirty="0"/>
            </a:br>
            <a:r>
              <a:rPr lang="en-US" sz="2800" dirty="0"/>
              <a:t>Definition of Compensated Absences</a:t>
            </a:r>
            <a:br>
              <a:rPr lang="en-US" sz="2800" dirty="0"/>
            </a:br>
            <a:r>
              <a:rPr lang="en-US" sz="2800" dirty="0"/>
              <a:t>Liability Recognition</a:t>
            </a:r>
            <a:br>
              <a:rPr lang="en-US" sz="2800" dirty="0"/>
            </a:br>
            <a:r>
              <a:rPr lang="en-US" sz="2800" dirty="0"/>
              <a:t>Liability Measurement</a:t>
            </a:r>
            <a:br>
              <a:rPr lang="en-US" sz="2800" dirty="0"/>
            </a:br>
            <a:r>
              <a:rPr lang="en-US" sz="2800" dirty="0"/>
              <a:t>Notes to Financial Statements</a:t>
            </a:r>
            <a:br>
              <a:rPr lang="en-US" sz="2800" dirty="0"/>
            </a:br>
            <a:r>
              <a:rPr lang="en-US" sz="2800" dirty="0"/>
              <a:t>Effective Date and Transition Provisions</a:t>
            </a:r>
            <a:endParaRPr lang="en-US" sz="2800" dirty="0">
              <a:cs typeface="Calibri"/>
            </a:endParaRPr>
          </a:p>
        </p:txBody>
      </p:sp>
    </p:spTree>
    <p:extLst>
      <p:ext uri="{BB962C8B-B14F-4D97-AF65-F5344CB8AC3E}">
        <p14:creationId xmlns:p14="http://schemas.microsoft.com/office/powerpoint/2010/main" val="399682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Disclosure Requirements</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053869975"/>
              </p:ext>
            </p:extLst>
          </p:nvPr>
        </p:nvGraphicFramePr>
        <p:xfrm>
          <a:off x="457200" y="1197864"/>
          <a:ext cx="8229600" cy="496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26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Effective Date and Transition Provisions</a:t>
            </a:r>
          </a:p>
        </p:txBody>
      </p:sp>
    </p:spTree>
    <p:extLst>
      <p:ext uri="{BB962C8B-B14F-4D97-AF65-F5344CB8AC3E}">
        <p14:creationId xmlns:p14="http://schemas.microsoft.com/office/powerpoint/2010/main" val="66946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Effective Date and Transition</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446785404"/>
              </p:ext>
            </p:extLst>
          </p:nvPr>
        </p:nvGraphicFramePr>
        <p:xfrm>
          <a:off x="457200" y="1197864"/>
          <a:ext cx="8229600" cy="493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50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Effective Date and Transition (continued)</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641515011"/>
              </p:ext>
            </p:extLst>
          </p:nvPr>
        </p:nvGraphicFramePr>
        <p:xfrm>
          <a:off x="457200" y="1014984"/>
          <a:ext cx="8229600" cy="51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230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3638-456D-D447-9779-6C8D721159A5}"/>
              </a:ext>
            </a:extLst>
          </p:cNvPr>
          <p:cNvSpPr>
            <a:spLocks noGrp="1"/>
          </p:cNvSpPr>
          <p:nvPr>
            <p:ph type="title"/>
          </p:nvPr>
        </p:nvSpPr>
        <p:spPr/>
        <p:txBody>
          <a:bodyPr/>
          <a:lstStyle/>
          <a:p>
            <a:r>
              <a:rPr lang="en-US" dirty="0"/>
              <a:t>GASB Statement No. 100, </a:t>
            </a:r>
            <a:r>
              <a:rPr lang="en-US" i="1" dirty="0"/>
              <a:t>Accounting Changes and Error Corrections</a:t>
            </a:r>
            <a:endParaRPr lang="en-US" dirty="0"/>
          </a:p>
        </p:txBody>
      </p:sp>
    </p:spTree>
    <p:extLst>
      <p:ext uri="{BB962C8B-B14F-4D97-AF65-F5344CB8AC3E}">
        <p14:creationId xmlns:p14="http://schemas.microsoft.com/office/powerpoint/2010/main" val="903832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744"/>
            <a:ext cx="8229600" cy="6334506"/>
          </a:xfrm>
        </p:spPr>
        <p:txBody>
          <a:bodyPr>
            <a:normAutofit fontScale="90000"/>
          </a:bodyPr>
          <a:lstStyle/>
          <a:p>
            <a:pPr>
              <a:lnSpc>
                <a:spcPct val="150000"/>
              </a:lnSpc>
            </a:pPr>
            <a:r>
              <a:rPr lang="en-US" sz="3600" dirty="0">
                <a:solidFill>
                  <a:schemeClr val="tx1">
                    <a:lumMod val="20000"/>
                    <a:lumOff val="80000"/>
                  </a:schemeClr>
                </a:solidFill>
              </a:rPr>
              <a:t>Overview</a:t>
            </a:r>
            <a:br>
              <a:rPr lang="en-US" dirty="0"/>
            </a:br>
            <a:r>
              <a:rPr lang="en-US" sz="3200" dirty="0"/>
              <a:t>Background</a:t>
            </a:r>
            <a:br>
              <a:rPr lang="en-US" sz="3200" dirty="0"/>
            </a:br>
            <a:r>
              <a:rPr lang="en-US" sz="3200" dirty="0"/>
              <a:t>Definitions</a:t>
            </a:r>
            <a:br>
              <a:rPr lang="en-US" sz="3200" dirty="0"/>
            </a:br>
            <a:r>
              <a:rPr lang="en-US" sz="3200" dirty="0"/>
              <a:t>Accounting and Financial Reporting</a:t>
            </a:r>
            <a:br>
              <a:rPr lang="en-US" sz="3200" dirty="0"/>
            </a:br>
            <a:r>
              <a:rPr lang="en-US" sz="3200" dirty="0"/>
              <a:t>Display</a:t>
            </a:r>
            <a:br>
              <a:rPr lang="en-US" sz="3200" dirty="0"/>
            </a:br>
            <a:r>
              <a:rPr lang="en-US" sz="3200" dirty="0"/>
              <a:t>Notes to Financial Statements</a:t>
            </a:r>
            <a:br>
              <a:rPr lang="en-US" sz="3200" dirty="0"/>
            </a:br>
            <a:r>
              <a:rPr lang="en-US" sz="3200" dirty="0"/>
              <a:t>Effective Date and Transition</a:t>
            </a:r>
            <a:br>
              <a:rPr lang="en-US" sz="3200" dirty="0"/>
            </a:br>
            <a:r>
              <a:rPr lang="en-US" sz="3200" dirty="0"/>
              <a:t>Broader Implications for Effective Dates and Transition Provisions</a:t>
            </a:r>
            <a:endParaRPr lang="en-US" dirty="0"/>
          </a:p>
        </p:txBody>
      </p:sp>
    </p:spTree>
    <p:extLst>
      <p:ext uri="{BB962C8B-B14F-4D97-AF65-F5344CB8AC3E}">
        <p14:creationId xmlns:p14="http://schemas.microsoft.com/office/powerpoint/2010/main" val="180283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03FD-AD49-4FF8-B5E5-03BDD433B83E}"/>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79162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32D37A2-E960-6C4F-A1E2-B814AC0BAC81}"/>
              </a:ext>
            </a:extLst>
          </p:cNvPr>
          <p:cNvSpPr>
            <a:spLocks noGrp="1"/>
          </p:cNvSpPr>
          <p:nvPr>
            <p:ph type="title"/>
          </p:nvPr>
        </p:nvSpPr>
        <p:spPr/>
        <p:txBody>
          <a:bodyPr/>
          <a:lstStyle/>
          <a:p>
            <a:r>
              <a:rPr lang="en-US" dirty="0"/>
              <a:t>Why did the GASB issue this Statement?</a:t>
            </a:r>
          </a:p>
        </p:txBody>
      </p:sp>
      <p:graphicFrame>
        <p:nvGraphicFramePr>
          <p:cNvPr id="2" name="Content Placeholder 1"/>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063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03FD-AD49-4FF8-B5E5-03BDD433B83E}"/>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3561690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100 Addresses…</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769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03FD-AD49-4FF8-B5E5-03BDD433B83E}"/>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4231765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9640" cy="804672"/>
          </a:xfrm>
        </p:spPr>
        <p:txBody>
          <a:bodyPr>
            <a:normAutofit/>
          </a:bodyPr>
          <a:lstStyle/>
          <a:p>
            <a:r>
              <a:rPr lang="en-US" dirty="0"/>
              <a:t>Change in Accounting Principle</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417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9640" cy="804672"/>
          </a:xfrm>
        </p:spPr>
        <p:txBody>
          <a:bodyPr>
            <a:normAutofit/>
          </a:bodyPr>
          <a:lstStyle/>
          <a:p>
            <a:r>
              <a:rPr lang="en-US" dirty="0"/>
              <a:t>Change in Accounting Principle Excludes…</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520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9640" cy="804672"/>
          </a:xfrm>
        </p:spPr>
        <p:txBody>
          <a:bodyPr>
            <a:normAutofit/>
          </a:bodyPr>
          <a:lstStyle/>
          <a:p>
            <a:r>
              <a:rPr lang="en-US" dirty="0"/>
              <a:t>Change in Accounting Estimate</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023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663940" cy="804672"/>
          </a:xfrm>
        </p:spPr>
        <p:txBody>
          <a:bodyPr>
            <a:normAutofit fontScale="90000"/>
          </a:bodyPr>
          <a:lstStyle/>
          <a:p>
            <a:r>
              <a:rPr lang="en-US" dirty="0"/>
              <a:t>Change to or within the Financial Reporting Entity</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365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9640" cy="804672"/>
          </a:xfrm>
        </p:spPr>
        <p:txBody>
          <a:bodyPr>
            <a:normAutofit/>
          </a:bodyPr>
          <a:lstStyle/>
          <a:p>
            <a:r>
              <a:rPr lang="en-US" dirty="0"/>
              <a:t>Correction of an Error</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133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03FD-AD49-4FF8-B5E5-03BDD433B83E}"/>
              </a:ext>
            </a:extLst>
          </p:cNvPr>
          <p:cNvSpPr>
            <a:spLocks noGrp="1"/>
          </p:cNvSpPr>
          <p:nvPr>
            <p:ph type="title"/>
          </p:nvPr>
        </p:nvSpPr>
        <p:spPr/>
        <p:txBody>
          <a:bodyPr/>
          <a:lstStyle/>
          <a:p>
            <a:r>
              <a:rPr lang="en-US" dirty="0"/>
              <a:t>Accounting &amp; Financial Reporting</a:t>
            </a:r>
          </a:p>
        </p:txBody>
      </p:sp>
    </p:spTree>
    <p:extLst>
      <p:ext uri="{BB962C8B-B14F-4D97-AF65-F5344CB8AC3E}">
        <p14:creationId xmlns:p14="http://schemas.microsoft.com/office/powerpoint/2010/main" val="614364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190414"/>
          <a:ext cx="8229600" cy="5217160"/>
        </p:xfrm>
        <a:graphic>
          <a:graphicData uri="http://schemas.openxmlformats.org/drawingml/2006/table">
            <a:tbl>
              <a:tblPr firstRow="1" bandRow="1">
                <a:tableStyleId>{5C22544A-7EE6-4342-B048-85BDC9FD1C3A}</a:tableStyleId>
              </a:tblPr>
              <a:tblGrid>
                <a:gridCol w="1832187">
                  <a:extLst>
                    <a:ext uri="{9D8B030D-6E8A-4147-A177-3AD203B41FA5}">
                      <a16:colId xmlns:a16="http://schemas.microsoft.com/office/drawing/2014/main" val="2847839104"/>
                    </a:ext>
                  </a:extLst>
                </a:gridCol>
                <a:gridCol w="2533226">
                  <a:extLst>
                    <a:ext uri="{9D8B030D-6E8A-4147-A177-3AD203B41FA5}">
                      <a16:colId xmlns:a16="http://schemas.microsoft.com/office/drawing/2014/main" val="3440981241"/>
                    </a:ext>
                  </a:extLst>
                </a:gridCol>
                <a:gridCol w="3864187">
                  <a:extLst>
                    <a:ext uri="{9D8B030D-6E8A-4147-A177-3AD203B41FA5}">
                      <a16:colId xmlns:a16="http://schemas.microsoft.com/office/drawing/2014/main" val="1917779514"/>
                    </a:ext>
                  </a:extLst>
                </a:gridCol>
              </a:tblGrid>
              <a:tr h="370840">
                <a:tc>
                  <a:txBody>
                    <a:bodyPr/>
                    <a:lstStyle/>
                    <a:p>
                      <a:endParaRPr lang="en-US" dirty="0"/>
                    </a:p>
                  </a:txBody>
                  <a:tcPr/>
                </a:tc>
                <a:tc>
                  <a:txBody>
                    <a:bodyPr/>
                    <a:lstStyle/>
                    <a:p>
                      <a:pPr algn="ctr"/>
                      <a:r>
                        <a:rPr lang="en-US" dirty="0"/>
                        <a:t>Single-Year Financials</a:t>
                      </a:r>
                    </a:p>
                  </a:txBody>
                  <a:tcPr/>
                </a:tc>
                <a:tc>
                  <a:txBody>
                    <a:bodyPr/>
                    <a:lstStyle/>
                    <a:p>
                      <a:pPr algn="ctr"/>
                      <a:r>
                        <a:rPr lang="en-US" dirty="0"/>
                        <a:t>Comparative Financials</a:t>
                      </a:r>
                    </a:p>
                  </a:txBody>
                  <a:tcPr/>
                </a:tc>
                <a:extLst>
                  <a:ext uri="{0D108BD9-81ED-4DB2-BD59-A6C34878D82A}">
                    <a16:rowId xmlns:a16="http://schemas.microsoft.com/office/drawing/2014/main" val="255973717"/>
                  </a:ext>
                </a:extLst>
              </a:tr>
              <a:tr h="370840">
                <a:tc rowSpan="2">
                  <a:txBody>
                    <a:bodyPr/>
                    <a:lstStyle/>
                    <a:p>
                      <a:r>
                        <a:rPr lang="en-US" dirty="0"/>
                        <a:t>Change in accounting principle</a:t>
                      </a:r>
                    </a:p>
                  </a:txBody>
                  <a:tcPr>
                    <a:solidFill>
                      <a:srgbClr val="E7E9EC"/>
                    </a:solidFill>
                  </a:tcPr>
                </a:tc>
                <a:tc gridSpan="2">
                  <a:txBody>
                    <a:bodyPr/>
                    <a:lstStyle/>
                    <a:p>
                      <a:pPr algn="ctr"/>
                      <a:r>
                        <a:rPr lang="en-US" sz="1800" kern="1200" dirty="0">
                          <a:solidFill>
                            <a:schemeClr val="dk1"/>
                          </a:solidFill>
                          <a:effectLst/>
                          <a:latin typeface="+mn-lt"/>
                          <a:ea typeface="+mn-ea"/>
                          <a:cs typeface="+mn-cs"/>
                        </a:rPr>
                        <a:t>In the absence of specific and different transition guidance in a pronouncement:</a:t>
                      </a:r>
                      <a:endParaRPr lang="en-US" dirty="0"/>
                    </a:p>
                  </a:txBody>
                  <a:tcPr>
                    <a:solidFill>
                      <a:srgbClr val="E7E9EC"/>
                    </a:solidFill>
                  </a:tcPr>
                </a:tc>
                <a:tc hMerge="1">
                  <a:txBody>
                    <a:bodyPr/>
                    <a:lstStyle/>
                    <a:p>
                      <a:endParaRPr lang="en-US"/>
                    </a:p>
                  </a:txBody>
                  <a:tcPr/>
                </a:tc>
                <a:extLst>
                  <a:ext uri="{0D108BD9-81ED-4DB2-BD59-A6C34878D82A}">
                    <a16:rowId xmlns:a16="http://schemas.microsoft.com/office/drawing/2014/main" val="220194848"/>
                  </a:ext>
                </a:extLst>
              </a:tr>
              <a:tr h="370840">
                <a:tc vMerge="1">
                  <a:txBody>
                    <a:bodyPr/>
                    <a:lstStyle/>
                    <a:p>
                      <a:endParaRPr lang="en-US" dirty="0"/>
                    </a:p>
                  </a:txBody>
                  <a:tcPr/>
                </a:tc>
                <a:tc>
                  <a:txBody>
                    <a:bodyPr/>
                    <a:lstStyle/>
                    <a:p>
                      <a:r>
                        <a:rPr lang="en-US" dirty="0"/>
                        <a:t>Restate beginning balances for the cumulative</a:t>
                      </a:r>
                      <a:r>
                        <a:rPr lang="en-US" baseline="0" dirty="0"/>
                        <a:t> effect</a:t>
                      </a:r>
                      <a:endParaRPr lang="en-US" dirty="0"/>
                    </a:p>
                  </a:txBody>
                  <a:tcPr/>
                </a:tc>
                <a:tc>
                  <a:txBody>
                    <a:bodyPr/>
                    <a:lstStyle/>
                    <a:p>
                      <a:r>
                        <a:rPr lang="en-US" sz="1800" kern="1200" dirty="0">
                          <a:solidFill>
                            <a:schemeClr val="dk1"/>
                          </a:solidFill>
                          <a:effectLst/>
                          <a:latin typeface="+mn-lt"/>
                          <a:ea typeface="+mn-ea"/>
                          <a:cs typeface="+mn-cs"/>
                        </a:rPr>
                        <a:t>Restate beginning balances of the earliest period presented and restate subsequent periods to reflect the period-specific effects</a:t>
                      </a:r>
                      <a:endParaRPr lang="en-US" dirty="0"/>
                    </a:p>
                  </a:txBody>
                  <a:tcPr/>
                </a:tc>
                <a:extLst>
                  <a:ext uri="{0D108BD9-81ED-4DB2-BD59-A6C34878D82A}">
                    <a16:rowId xmlns:a16="http://schemas.microsoft.com/office/drawing/2014/main" val="3682434744"/>
                  </a:ext>
                </a:extLst>
              </a:tr>
              <a:tr h="370840">
                <a:tc>
                  <a:txBody>
                    <a:bodyPr/>
                    <a:lstStyle/>
                    <a:p>
                      <a:r>
                        <a:rPr lang="en-US" dirty="0"/>
                        <a:t>Change in accounting estimate</a:t>
                      </a:r>
                    </a:p>
                  </a:txBody>
                  <a:tcPr/>
                </a:tc>
                <a:tc gridSpan="2">
                  <a:txBody>
                    <a:bodyPr/>
                    <a:lstStyle/>
                    <a:p>
                      <a:r>
                        <a:rPr lang="en-US" sz="1800" kern="1200" dirty="0">
                          <a:solidFill>
                            <a:schemeClr val="dk1"/>
                          </a:solidFill>
                          <a:effectLst/>
                          <a:latin typeface="+mn-lt"/>
                          <a:ea typeface="+mn-ea"/>
                          <a:cs typeface="+mn-cs"/>
                        </a:rPr>
                        <a:t>In the absence of specific and different transition guidance in a pronouncement, report prospectively by recognizing the change in accounting estimate in the reporting period in which it occurs</a:t>
                      </a:r>
                      <a:endParaRPr lang="en-US" dirty="0"/>
                    </a:p>
                  </a:txBody>
                  <a:tcPr/>
                </a:tc>
                <a:tc hMerge="1">
                  <a:txBody>
                    <a:bodyPr/>
                    <a:lstStyle/>
                    <a:p>
                      <a:endParaRPr lang="en-US"/>
                    </a:p>
                  </a:txBody>
                  <a:tcPr/>
                </a:tc>
                <a:extLst>
                  <a:ext uri="{0D108BD9-81ED-4DB2-BD59-A6C34878D82A}">
                    <a16:rowId xmlns:a16="http://schemas.microsoft.com/office/drawing/2014/main" val="3023851481"/>
                  </a:ext>
                </a:extLst>
              </a:tr>
              <a:tr h="370840">
                <a:tc>
                  <a:txBody>
                    <a:bodyPr/>
                    <a:lstStyle/>
                    <a:p>
                      <a:r>
                        <a:rPr lang="en-US" dirty="0"/>
                        <a:t>Change to/within the financial reporting entity</a:t>
                      </a:r>
                    </a:p>
                  </a:txBody>
                  <a:tcPr/>
                </a:tc>
                <a:tc gridSpan="2">
                  <a:txBody>
                    <a:bodyPr/>
                    <a:lstStyle/>
                    <a:p>
                      <a:r>
                        <a:rPr lang="en-US" sz="1800" kern="1200" dirty="0">
                          <a:solidFill>
                            <a:schemeClr val="dk1"/>
                          </a:solidFill>
                          <a:effectLst/>
                          <a:latin typeface="+mn-lt"/>
                          <a:ea typeface="+mn-ea"/>
                          <a:cs typeface="+mn-cs"/>
                        </a:rPr>
                        <a:t>Adjust the current reporting period’s beginning balances as if the change occurred as of the beginning of the reporting period (previously</a:t>
                      </a:r>
                      <a:r>
                        <a:rPr lang="en-US" sz="1800" kern="1200" baseline="0" dirty="0">
                          <a:solidFill>
                            <a:schemeClr val="dk1"/>
                          </a:solidFill>
                          <a:effectLst/>
                          <a:latin typeface="+mn-lt"/>
                          <a:ea typeface="+mn-ea"/>
                          <a:cs typeface="+mn-cs"/>
                        </a:rPr>
                        <a:t> required to restate prior periods as well)</a:t>
                      </a:r>
                      <a:endParaRPr lang="en-US" dirty="0"/>
                    </a:p>
                  </a:txBody>
                  <a:tcPr/>
                </a:tc>
                <a:tc hMerge="1">
                  <a:txBody>
                    <a:bodyPr/>
                    <a:lstStyle/>
                    <a:p>
                      <a:endParaRPr lang="en-US"/>
                    </a:p>
                  </a:txBody>
                  <a:tcPr/>
                </a:tc>
                <a:extLst>
                  <a:ext uri="{0D108BD9-81ED-4DB2-BD59-A6C34878D82A}">
                    <a16:rowId xmlns:a16="http://schemas.microsoft.com/office/drawing/2014/main" val="4278221995"/>
                  </a:ext>
                </a:extLst>
              </a:tr>
              <a:tr h="370840">
                <a:tc>
                  <a:txBody>
                    <a:bodyPr/>
                    <a:lstStyle/>
                    <a:p>
                      <a:r>
                        <a:rPr lang="en-US" dirty="0"/>
                        <a:t>Error correction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Restate beginning balances for the cumulative</a:t>
                      </a:r>
                      <a:r>
                        <a:rPr lang="en-US" baseline="0" dirty="0"/>
                        <a:t> effect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Restate beginning balances of the earliest period presented and restate subsequent periods to reflect the period-specific effects</a:t>
                      </a:r>
                      <a:endParaRPr lang="en-US" dirty="0"/>
                    </a:p>
                  </a:txBody>
                  <a:tcPr/>
                </a:tc>
                <a:extLst>
                  <a:ext uri="{0D108BD9-81ED-4DB2-BD59-A6C34878D82A}">
                    <a16:rowId xmlns:a16="http://schemas.microsoft.com/office/drawing/2014/main" val="4176538669"/>
                  </a:ext>
                </a:extLst>
              </a:tr>
            </a:tbl>
          </a:graphicData>
        </a:graphic>
      </p:graphicFrame>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82040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9640" cy="804672"/>
          </a:xfrm>
        </p:spPr>
        <p:txBody>
          <a:bodyPr>
            <a:normAutofit/>
          </a:bodyPr>
          <a:lstStyle/>
          <a:p>
            <a:r>
              <a:rPr lang="en-US" dirty="0"/>
              <a:t>Reporting a Change in Accounting Principle</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3367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9640" cy="804672"/>
          </a:xfrm>
        </p:spPr>
        <p:txBody>
          <a:bodyPr>
            <a:normAutofit/>
          </a:bodyPr>
          <a:lstStyle/>
          <a:p>
            <a:r>
              <a:rPr lang="en-US" dirty="0"/>
              <a:t>Reporting a Change in Estimate or Entity</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8356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9640" cy="804672"/>
          </a:xfrm>
        </p:spPr>
        <p:txBody>
          <a:bodyPr>
            <a:normAutofit/>
          </a:bodyPr>
          <a:lstStyle/>
          <a:p>
            <a:r>
              <a:rPr lang="en-US" dirty="0"/>
              <a:t>Reporting an Error Correction</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679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32D37A2-E960-6C4F-A1E2-B814AC0BAC81}"/>
              </a:ext>
            </a:extLst>
          </p:cNvPr>
          <p:cNvSpPr>
            <a:spLocks noGrp="1"/>
          </p:cNvSpPr>
          <p:nvPr>
            <p:ph type="title"/>
          </p:nvPr>
        </p:nvSpPr>
        <p:spPr/>
        <p:txBody>
          <a:bodyPr>
            <a:normAutofit/>
          </a:bodyPr>
          <a:lstStyle/>
          <a:p>
            <a:r>
              <a:rPr lang="en-US" sz="3200" dirty="0"/>
              <a:t>Why did the GASB issue this Statement?</a:t>
            </a:r>
            <a:endParaRPr lang="en-US" sz="3200" dirty="0">
              <a:cs typeface="Calibri"/>
            </a:endParaRPr>
          </a:p>
        </p:txBody>
      </p:sp>
      <p:graphicFrame>
        <p:nvGraphicFramePr>
          <p:cNvPr id="2" name="Content Placeholder 1"/>
          <p:cNvGraphicFramePr>
            <a:graphicFrameLocks noGrp="1"/>
          </p:cNvGraphicFramePr>
          <p:nvPr>
            <p:ph sz="quarter" idx="10"/>
            <p:extLst>
              <p:ext uri="{D42A27DB-BD31-4B8C-83A1-F6EECF244321}">
                <p14:modId xmlns:p14="http://schemas.microsoft.com/office/powerpoint/2010/main" val="2817684653"/>
              </p:ext>
            </p:extLst>
          </p:nvPr>
        </p:nvGraphicFramePr>
        <p:xfrm>
          <a:off x="457200" y="1025410"/>
          <a:ext cx="8229600" cy="5303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387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a:t>
            </a:r>
          </a:p>
        </p:txBody>
      </p:sp>
    </p:spTree>
    <p:extLst>
      <p:ext uri="{BB962C8B-B14F-4D97-AF65-F5344CB8AC3E}">
        <p14:creationId xmlns:p14="http://schemas.microsoft.com/office/powerpoint/2010/main" val="2904297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Is Required</a:t>
            </a:r>
          </a:p>
        </p:txBody>
      </p:sp>
      <p:graphicFrame>
        <p:nvGraphicFramePr>
          <p:cNvPr id="4" name="Content Placeholder 3"/>
          <p:cNvGraphicFramePr>
            <a:graphicFrameLocks noGrp="1"/>
          </p:cNvGraphicFramePr>
          <p:nvPr>
            <p:ph sz="quarter" idx="10"/>
          </p:nvPr>
        </p:nvGraphicFramePr>
        <p:xfrm>
          <a:off x="457200" y="11699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566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to Financial Statements</a:t>
            </a:r>
          </a:p>
        </p:txBody>
      </p:sp>
    </p:spTree>
    <p:extLst>
      <p:ext uri="{BB962C8B-B14F-4D97-AF65-F5344CB8AC3E}">
        <p14:creationId xmlns:p14="http://schemas.microsoft.com/office/powerpoint/2010/main" val="3485055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Requirements</a:t>
            </a:r>
          </a:p>
        </p:txBody>
      </p:sp>
      <p:graphicFrame>
        <p:nvGraphicFramePr>
          <p:cNvPr id="4" name="Content Placeholder 3"/>
          <p:cNvGraphicFramePr>
            <a:graphicFrameLocks noGrp="1"/>
          </p:cNvGraphicFramePr>
          <p:nvPr>
            <p:ph sz="quarter" idx="10"/>
          </p:nvPr>
        </p:nvGraphicFramePr>
        <p:xfrm>
          <a:off x="457200" y="897478"/>
          <a:ext cx="8229601" cy="4759960"/>
        </p:xfrm>
        <a:graphic>
          <a:graphicData uri="http://schemas.openxmlformats.org/drawingml/2006/table">
            <a:tbl>
              <a:tblPr firstRow="1" bandRow="1">
                <a:tableStyleId>{5C22544A-7EE6-4342-B048-85BDC9FD1C3A}</a:tableStyleId>
              </a:tblPr>
              <a:tblGrid>
                <a:gridCol w="2607469">
                  <a:extLst>
                    <a:ext uri="{9D8B030D-6E8A-4147-A177-3AD203B41FA5}">
                      <a16:colId xmlns:a16="http://schemas.microsoft.com/office/drawing/2014/main" val="579425848"/>
                    </a:ext>
                  </a:extLst>
                </a:gridCol>
                <a:gridCol w="1321594">
                  <a:extLst>
                    <a:ext uri="{9D8B030D-6E8A-4147-A177-3AD203B41FA5}">
                      <a16:colId xmlns:a16="http://schemas.microsoft.com/office/drawing/2014/main" val="470857442"/>
                    </a:ext>
                  </a:extLst>
                </a:gridCol>
                <a:gridCol w="1335882">
                  <a:extLst>
                    <a:ext uri="{9D8B030D-6E8A-4147-A177-3AD203B41FA5}">
                      <a16:colId xmlns:a16="http://schemas.microsoft.com/office/drawing/2014/main" val="2973488987"/>
                    </a:ext>
                  </a:extLst>
                </a:gridCol>
                <a:gridCol w="1743075">
                  <a:extLst>
                    <a:ext uri="{9D8B030D-6E8A-4147-A177-3AD203B41FA5}">
                      <a16:colId xmlns:a16="http://schemas.microsoft.com/office/drawing/2014/main" val="3580291050"/>
                    </a:ext>
                  </a:extLst>
                </a:gridCol>
                <a:gridCol w="1221581">
                  <a:extLst>
                    <a:ext uri="{9D8B030D-6E8A-4147-A177-3AD203B41FA5}">
                      <a16:colId xmlns:a16="http://schemas.microsoft.com/office/drawing/2014/main" val="1719415088"/>
                    </a:ext>
                  </a:extLst>
                </a:gridCol>
              </a:tblGrid>
              <a:tr h="370840">
                <a:tc>
                  <a:txBody>
                    <a:bodyPr/>
                    <a:lstStyle/>
                    <a:p>
                      <a:endParaRPr lang="en-US" dirty="0"/>
                    </a:p>
                    <a:p>
                      <a:r>
                        <a:rPr lang="en-US" dirty="0"/>
                        <a:t>Disclosure</a:t>
                      </a:r>
                    </a:p>
                  </a:txBody>
                  <a:tcPr/>
                </a:tc>
                <a:tc>
                  <a:txBody>
                    <a:bodyPr/>
                    <a:lstStyle/>
                    <a:p>
                      <a:pPr algn="ctr"/>
                      <a:r>
                        <a:rPr lang="en-US" dirty="0"/>
                        <a:t>Accounting Principle*</a:t>
                      </a:r>
                    </a:p>
                  </a:txBody>
                  <a:tcPr/>
                </a:tc>
                <a:tc>
                  <a:txBody>
                    <a:bodyPr/>
                    <a:lstStyle/>
                    <a:p>
                      <a:pPr algn="ctr"/>
                      <a:r>
                        <a:rPr lang="en-US" dirty="0"/>
                        <a:t>Accounting Estimate</a:t>
                      </a:r>
                    </a:p>
                  </a:txBody>
                  <a:tcPr/>
                </a:tc>
                <a:tc>
                  <a:txBody>
                    <a:bodyPr/>
                    <a:lstStyle/>
                    <a:p>
                      <a:pPr algn="ctr"/>
                      <a:r>
                        <a:rPr lang="en-US" dirty="0"/>
                        <a:t>Financial</a:t>
                      </a:r>
                      <a:r>
                        <a:rPr lang="en-US" baseline="0" dirty="0"/>
                        <a:t> Reporting Entity</a:t>
                      </a:r>
                      <a:endParaRPr lang="en-US" dirty="0"/>
                    </a:p>
                  </a:txBody>
                  <a:tcPr/>
                </a:tc>
                <a:tc>
                  <a:txBody>
                    <a:bodyPr/>
                    <a:lstStyle/>
                    <a:p>
                      <a:pPr algn="ctr"/>
                      <a:r>
                        <a:rPr lang="en-US" dirty="0"/>
                        <a:t>Error Correction</a:t>
                      </a:r>
                    </a:p>
                  </a:txBody>
                  <a:tcPr/>
                </a:tc>
                <a:extLst>
                  <a:ext uri="{0D108BD9-81ED-4DB2-BD59-A6C34878D82A}">
                    <a16:rowId xmlns:a16="http://schemas.microsoft.com/office/drawing/2014/main" val="3568634613"/>
                  </a:ext>
                </a:extLst>
              </a:tr>
              <a:tr h="370840">
                <a:tc>
                  <a:txBody>
                    <a:bodyPr/>
                    <a:lstStyle/>
                    <a:p>
                      <a:r>
                        <a:rPr lang="en-US" dirty="0"/>
                        <a:t>Nature of the change/ error &amp; correction</a:t>
                      </a:r>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r>
                        <a:rPr lang="en-US" dirty="0">
                          <a:sym typeface="Wingdings" panose="05000000000000000000" pitchFamily="2" charset="2"/>
                        </a:rPr>
                        <a:t></a:t>
                      </a:r>
                      <a:endParaRPr lang="en-US" dirty="0"/>
                    </a:p>
                  </a:txBody>
                  <a:tcPr anchor="ctr"/>
                </a:tc>
                <a:tc>
                  <a:txBody>
                    <a:bodyPr/>
                    <a:lstStyle/>
                    <a:p>
                      <a:pPr algn="ctr"/>
                      <a:r>
                        <a:rPr lang="en-US" dirty="0">
                          <a:sym typeface="Wingdings" panose="05000000000000000000" pitchFamily="2" charset="2"/>
                        </a:rPr>
                        <a:t></a:t>
                      </a:r>
                      <a:endParaRPr lang="en-US" dirty="0"/>
                    </a:p>
                  </a:txBody>
                  <a:tcPr anchor="ctr"/>
                </a:tc>
                <a:tc>
                  <a:txBody>
                    <a:bodyPr/>
                    <a:lstStyle/>
                    <a:p>
                      <a:pPr algn="ctr"/>
                      <a:r>
                        <a:rPr lang="en-US" dirty="0">
                          <a:sym typeface="Wingdings" panose="05000000000000000000" pitchFamily="2" charset="2"/>
                        </a:rPr>
                        <a:t></a:t>
                      </a:r>
                      <a:endParaRPr lang="en-US" dirty="0"/>
                    </a:p>
                  </a:txBody>
                  <a:tcPr anchor="ctr"/>
                </a:tc>
                <a:extLst>
                  <a:ext uri="{0D108BD9-81ED-4DB2-BD59-A6C34878D82A}">
                    <a16:rowId xmlns:a16="http://schemas.microsoft.com/office/drawing/2014/main" val="1043048501"/>
                  </a:ext>
                </a:extLst>
              </a:tr>
              <a:tr h="370840">
                <a:tc>
                  <a:txBody>
                    <a:bodyPr/>
                    <a:lstStyle/>
                    <a:p>
                      <a:r>
                        <a:rPr lang="en-US" dirty="0"/>
                        <a:t>Affected line items (excluding totals and subtotals) </a:t>
                      </a:r>
                      <a:r>
                        <a:rPr lang="en-US" dirty="0">
                          <a:solidFill>
                            <a:srgbClr val="FF0000"/>
                          </a:solidFill>
                        </a:rPr>
                        <a:t>(new)</a:t>
                      </a:r>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r>
                        <a:rPr lang="en-US" dirty="0">
                          <a:sym typeface="Wingdings" panose="05000000000000000000" pitchFamily="2" charset="2"/>
                        </a:rPr>
                        <a:t></a:t>
                      </a:r>
                      <a:endParaRPr lang="en-US" dirty="0"/>
                    </a:p>
                  </a:txBody>
                  <a:tcPr anchor="ctr"/>
                </a:tc>
                <a:tc>
                  <a:txBody>
                    <a:bodyPr/>
                    <a:lstStyle/>
                    <a:p>
                      <a:pPr algn="ctr"/>
                      <a:endParaRPr lang="en-US" baseline="30000" dirty="0"/>
                    </a:p>
                  </a:txBody>
                  <a:tcPr anchor="ctr"/>
                </a:tc>
                <a:tc>
                  <a:txBody>
                    <a:bodyPr/>
                    <a:lstStyle/>
                    <a:p>
                      <a:pPr algn="ctr"/>
                      <a:r>
                        <a:rPr lang="en-US" dirty="0">
                          <a:sym typeface="Wingdings" panose="05000000000000000000" pitchFamily="2" charset="2"/>
                        </a:rPr>
                        <a:t></a:t>
                      </a:r>
                      <a:r>
                        <a:rPr lang="en-US" baseline="30000" dirty="0">
                          <a:sym typeface="Wingdings" panose="05000000000000000000" pitchFamily="2" charset="2"/>
                        </a:rPr>
                        <a:t>^</a:t>
                      </a:r>
                      <a:endParaRPr lang="en-US" baseline="30000" dirty="0"/>
                    </a:p>
                  </a:txBody>
                  <a:tcPr anchor="ctr"/>
                </a:tc>
                <a:extLst>
                  <a:ext uri="{0D108BD9-81ED-4DB2-BD59-A6C34878D82A}">
                    <a16:rowId xmlns:a16="http://schemas.microsoft.com/office/drawing/2014/main" val="1260393835"/>
                  </a:ext>
                </a:extLst>
              </a:tr>
              <a:tr h="370840">
                <a:tc>
                  <a:txBody>
                    <a:bodyPr/>
                    <a:lstStyle/>
                    <a:p>
                      <a:r>
                        <a:rPr lang="en-US" dirty="0"/>
                        <a:t>Reason for the change</a:t>
                      </a:r>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r>
                        <a:rPr lang="en-US" dirty="0">
                          <a:sym typeface="Wingdings" panose="05000000000000000000" pitchFamily="2" charset="2"/>
                        </a:rPr>
                        <a:t></a:t>
                      </a:r>
                      <a:r>
                        <a:rPr lang="en-US" baseline="30000" dirty="0">
                          <a:sym typeface="Wingdings" panose="05000000000000000000" pitchFamily="2" charset="2"/>
                        </a:rPr>
                        <a:t>+</a:t>
                      </a:r>
                      <a:endParaRPr lang="en-US" baseline="300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r>
                        <a:rPr lang="en-US" baseline="30000" dirty="0">
                          <a:sym typeface="Wingdings" panose="05000000000000000000" pitchFamily="2" charset="2"/>
                        </a:rPr>
                        <a:t>#</a:t>
                      </a:r>
                      <a:endParaRPr lang="en-US" baseline="30000" dirty="0"/>
                    </a:p>
                  </a:txBody>
                  <a:tcPr anchor="ctr"/>
                </a:tc>
                <a:tc>
                  <a:txBody>
                    <a:bodyPr/>
                    <a:lstStyle/>
                    <a:p>
                      <a:pPr algn="ctr"/>
                      <a:endParaRPr lang="en-US" dirty="0"/>
                    </a:p>
                  </a:txBody>
                  <a:tcPr anchor="ctr"/>
                </a:tc>
                <a:extLst>
                  <a:ext uri="{0D108BD9-81ED-4DB2-BD59-A6C34878D82A}">
                    <a16:rowId xmlns:a16="http://schemas.microsoft.com/office/drawing/2014/main" val="3920811506"/>
                  </a:ext>
                </a:extLst>
              </a:tr>
              <a:tr h="370840">
                <a:tc>
                  <a:txBody>
                    <a:bodyPr/>
                    <a:lstStyle/>
                    <a:p>
                      <a:r>
                        <a:rPr lang="en-US" dirty="0"/>
                        <a:t>Why the change is preferable</a:t>
                      </a:r>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r>
                        <a:rPr lang="en-US" dirty="0">
                          <a:sym typeface="Wingdings" panose="05000000000000000000" pitchFamily="2" charset="2"/>
                        </a:rPr>
                        <a:t></a:t>
                      </a:r>
                      <a:r>
                        <a:rPr lang="en-US" baseline="30000" dirty="0">
                          <a:sym typeface="Wingdings" panose="05000000000000000000" pitchFamily="2" charset="2"/>
                        </a:rPr>
                        <a:t>+</a:t>
                      </a:r>
                      <a:endParaRPr lang="en-US" baseline="300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baseline="30000" dirty="0"/>
                    </a:p>
                  </a:txBody>
                  <a:tcPr anchor="ctr"/>
                </a:tc>
                <a:tc>
                  <a:txBody>
                    <a:bodyPr/>
                    <a:lstStyle/>
                    <a:p>
                      <a:pPr algn="ctr"/>
                      <a:endParaRPr lang="en-US" dirty="0"/>
                    </a:p>
                  </a:txBody>
                  <a:tcPr anchor="ctr"/>
                </a:tc>
                <a:extLst>
                  <a:ext uri="{0D108BD9-81ED-4DB2-BD59-A6C34878D82A}">
                    <a16:rowId xmlns:a16="http://schemas.microsoft.com/office/drawing/2014/main" val="2243542385"/>
                  </a:ext>
                </a:extLst>
              </a:tr>
              <a:tr h="370840">
                <a:tc>
                  <a:txBody>
                    <a:bodyPr/>
                    <a:lstStyle/>
                    <a:p>
                      <a:r>
                        <a:rPr lang="en-US" dirty="0"/>
                        <a:t>Reason it was not practicable</a:t>
                      </a:r>
                      <a:r>
                        <a:rPr lang="en-US" baseline="0" dirty="0"/>
                        <a:t> to restate</a:t>
                      </a:r>
                      <a:endParaRPr lang="en-US" dirty="0"/>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462545068"/>
                  </a:ext>
                </a:extLst>
              </a:tr>
              <a:tr h="370840">
                <a:tc>
                  <a:txBody>
                    <a:bodyPr/>
                    <a:lstStyle/>
                    <a:p>
                      <a:r>
                        <a:rPr lang="en-US" dirty="0"/>
                        <a:t>Effects on beginning balances in a tabular</a:t>
                      </a:r>
                      <a:r>
                        <a:rPr lang="en-US" baseline="0" dirty="0"/>
                        <a:t> format </a:t>
                      </a:r>
                      <a:r>
                        <a:rPr lang="en-US" baseline="0" dirty="0">
                          <a:solidFill>
                            <a:srgbClr val="FF0000"/>
                          </a:solidFill>
                        </a:rPr>
                        <a:t>(new)</a:t>
                      </a:r>
                      <a:endParaRPr lang="en-US" dirty="0">
                        <a:solidFill>
                          <a:srgbClr val="FF0000"/>
                        </a:solidFill>
                      </a:endParaRPr>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endParaRPr lang="en-US" dirty="0"/>
                    </a:p>
                  </a:txBody>
                  <a:tcPr anchor="ctr"/>
                </a:tc>
                <a:tc>
                  <a:txBody>
                    <a:bodyPr/>
                    <a:lstStyle/>
                    <a:p>
                      <a:pPr algn="ctr"/>
                      <a:r>
                        <a:rPr lang="en-US" dirty="0">
                          <a:sym typeface="Wingdings" panose="05000000000000000000" pitchFamily="2" charset="2"/>
                        </a:rPr>
                        <a:t></a:t>
                      </a:r>
                      <a:endParaRPr lang="en-US" dirty="0"/>
                    </a:p>
                  </a:txBody>
                  <a:tcPr anchor="ctr"/>
                </a:tc>
                <a:tc>
                  <a:txBody>
                    <a:bodyPr/>
                    <a:lstStyle/>
                    <a:p>
                      <a:pPr algn="ctr"/>
                      <a:r>
                        <a:rPr lang="en-US" dirty="0">
                          <a:sym typeface="Wingdings" panose="05000000000000000000" pitchFamily="2" charset="2"/>
                        </a:rPr>
                        <a:t></a:t>
                      </a:r>
                      <a:r>
                        <a:rPr lang="en-US" baseline="30000" dirty="0">
                          <a:sym typeface="Wingdings" panose="05000000000000000000" pitchFamily="2" charset="2"/>
                        </a:rPr>
                        <a:t>^</a:t>
                      </a:r>
                      <a:endParaRPr lang="en-US" dirty="0"/>
                    </a:p>
                  </a:txBody>
                  <a:tcPr anchor="ctr"/>
                </a:tc>
                <a:extLst>
                  <a:ext uri="{0D108BD9-81ED-4DB2-BD59-A6C34878D82A}">
                    <a16:rowId xmlns:a16="http://schemas.microsoft.com/office/drawing/2014/main" val="350912632"/>
                  </a:ext>
                </a:extLst>
              </a:tr>
            </a:tbl>
          </a:graphicData>
        </a:graphic>
      </p:graphicFrame>
      <p:sp>
        <p:nvSpPr>
          <p:cNvPr id="5" name="TextBox 4"/>
          <p:cNvSpPr txBox="1"/>
          <p:nvPr/>
        </p:nvSpPr>
        <p:spPr>
          <a:xfrm>
            <a:off x="175846" y="5854578"/>
            <a:ext cx="8608220" cy="830997"/>
          </a:xfrm>
          <a:prstGeom prst="rect">
            <a:avLst/>
          </a:prstGeom>
          <a:noFill/>
        </p:spPr>
        <p:txBody>
          <a:bodyPr wrap="square" rtlCol="0">
            <a:spAutoFit/>
          </a:bodyPr>
          <a:lstStyle/>
          <a:p>
            <a:r>
              <a:rPr lang="en-US" sz="1200" dirty="0"/>
              <a:t>*For implementation of a new pronouncement, disclose pronouncement but not reason for change or </a:t>
            </a:r>
            <a:r>
              <a:rPr lang="en-US" sz="1200" dirty="0" err="1"/>
              <a:t>preferability</a:t>
            </a:r>
            <a:r>
              <a:rPr lang="en-US" sz="1200" dirty="0"/>
              <a:t>.</a:t>
            </a:r>
          </a:p>
          <a:p>
            <a:r>
              <a:rPr lang="en-US" sz="1200" baseline="30000" dirty="0"/>
              <a:t>+</a:t>
            </a:r>
            <a:r>
              <a:rPr lang="en-US" sz="1200" dirty="0"/>
              <a:t>Only for a change in measurement methodology.</a:t>
            </a:r>
          </a:p>
          <a:p>
            <a:r>
              <a:rPr lang="en-US" sz="1200" baseline="30000" dirty="0"/>
              <a:t>#</a:t>
            </a:r>
            <a:r>
              <a:rPr lang="en-US" sz="1200" dirty="0"/>
              <a:t>Except major/</a:t>
            </a:r>
            <a:r>
              <a:rPr lang="en-US" sz="1200" dirty="0" err="1"/>
              <a:t>nonmajor</a:t>
            </a:r>
            <a:r>
              <a:rPr lang="en-US" sz="1200" dirty="0"/>
              <a:t> fund changes.</a:t>
            </a:r>
          </a:p>
          <a:p>
            <a:r>
              <a:rPr lang="en-US" sz="1200" baseline="30000" dirty="0"/>
              <a:t>^</a:t>
            </a:r>
            <a:r>
              <a:rPr lang="en-US" sz="1200" dirty="0"/>
              <a:t>And the periods affected. Also, effect on change in net position/fund balance of prior period.</a:t>
            </a:r>
          </a:p>
        </p:txBody>
      </p:sp>
    </p:spTree>
    <p:extLst>
      <p:ext uri="{BB962C8B-B14F-4D97-AF65-F5344CB8AC3E}">
        <p14:creationId xmlns:p14="http://schemas.microsoft.com/office/powerpoint/2010/main" val="3820286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of Reclassifications</a:t>
            </a:r>
          </a:p>
        </p:txBody>
      </p:sp>
      <p:graphicFrame>
        <p:nvGraphicFramePr>
          <p:cNvPr id="4" name="Content Placeholder 3"/>
          <p:cNvGraphicFramePr>
            <a:graphicFrameLocks noGrp="1"/>
          </p:cNvGraphicFramePr>
          <p:nvPr>
            <p:ph sz="quarter" idx="10"/>
          </p:nvPr>
        </p:nvGraphicFramePr>
        <p:xfrm>
          <a:off x="1968103" y="2252679"/>
          <a:ext cx="5150644" cy="3845560"/>
        </p:xfrm>
        <a:graphic>
          <a:graphicData uri="http://schemas.openxmlformats.org/drawingml/2006/table">
            <a:tbl>
              <a:tblPr firstRow="1" bandRow="1">
                <a:tableStyleId>{5C22544A-7EE6-4342-B048-85BDC9FD1C3A}</a:tableStyleId>
              </a:tblPr>
              <a:tblGrid>
                <a:gridCol w="2607469">
                  <a:extLst>
                    <a:ext uri="{9D8B030D-6E8A-4147-A177-3AD203B41FA5}">
                      <a16:colId xmlns:a16="http://schemas.microsoft.com/office/drawing/2014/main" val="579425848"/>
                    </a:ext>
                  </a:extLst>
                </a:gridCol>
                <a:gridCol w="1321594">
                  <a:extLst>
                    <a:ext uri="{9D8B030D-6E8A-4147-A177-3AD203B41FA5}">
                      <a16:colId xmlns:a16="http://schemas.microsoft.com/office/drawing/2014/main" val="470857442"/>
                    </a:ext>
                  </a:extLst>
                </a:gridCol>
                <a:gridCol w="1221581">
                  <a:extLst>
                    <a:ext uri="{9D8B030D-6E8A-4147-A177-3AD203B41FA5}">
                      <a16:colId xmlns:a16="http://schemas.microsoft.com/office/drawing/2014/main" val="1719415088"/>
                    </a:ext>
                  </a:extLst>
                </a:gridCol>
              </a:tblGrid>
              <a:tr h="370840">
                <a:tc>
                  <a:txBody>
                    <a:bodyPr/>
                    <a:lstStyle/>
                    <a:p>
                      <a:endParaRPr lang="en-US" dirty="0"/>
                    </a:p>
                    <a:p>
                      <a:r>
                        <a:rPr lang="en-US" dirty="0"/>
                        <a:t>Disclosure</a:t>
                      </a:r>
                    </a:p>
                  </a:txBody>
                  <a:tcPr/>
                </a:tc>
                <a:tc>
                  <a:txBody>
                    <a:bodyPr/>
                    <a:lstStyle/>
                    <a:p>
                      <a:pPr algn="ctr"/>
                      <a:r>
                        <a:rPr lang="en-US" dirty="0"/>
                        <a:t>Accounting Principle</a:t>
                      </a:r>
                    </a:p>
                  </a:txBody>
                  <a:tcPr/>
                </a:tc>
                <a:tc>
                  <a:txBody>
                    <a:bodyPr/>
                    <a:lstStyle/>
                    <a:p>
                      <a:pPr algn="ctr"/>
                      <a:r>
                        <a:rPr lang="en-US" dirty="0"/>
                        <a:t>Error Correction</a:t>
                      </a:r>
                    </a:p>
                  </a:txBody>
                  <a:tcPr/>
                </a:tc>
                <a:extLst>
                  <a:ext uri="{0D108BD9-81ED-4DB2-BD59-A6C34878D82A}">
                    <a16:rowId xmlns:a16="http://schemas.microsoft.com/office/drawing/2014/main" val="3568634613"/>
                  </a:ext>
                </a:extLst>
              </a:tr>
              <a:tr h="370840">
                <a:tc>
                  <a:txBody>
                    <a:bodyPr/>
                    <a:lstStyle/>
                    <a:p>
                      <a:r>
                        <a:rPr lang="en-US" dirty="0"/>
                        <a:t>Nature of the change/ error &amp; correction</a:t>
                      </a:r>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r>
                        <a:rPr lang="en-US" dirty="0">
                          <a:sym typeface="Wingdings" panose="05000000000000000000" pitchFamily="2" charset="2"/>
                        </a:rPr>
                        <a:t></a:t>
                      </a:r>
                      <a:endParaRPr lang="en-US" dirty="0"/>
                    </a:p>
                  </a:txBody>
                  <a:tcPr anchor="ctr"/>
                </a:tc>
                <a:extLst>
                  <a:ext uri="{0D108BD9-81ED-4DB2-BD59-A6C34878D82A}">
                    <a16:rowId xmlns:a16="http://schemas.microsoft.com/office/drawing/2014/main" val="1043048501"/>
                  </a:ext>
                </a:extLst>
              </a:tr>
              <a:tr h="370840">
                <a:tc>
                  <a:txBody>
                    <a:bodyPr/>
                    <a:lstStyle/>
                    <a:p>
                      <a:r>
                        <a:rPr lang="en-US" dirty="0"/>
                        <a:t>Affected line items (excluding totals and subtotals) </a:t>
                      </a:r>
                      <a:r>
                        <a:rPr lang="en-US" dirty="0">
                          <a:solidFill>
                            <a:srgbClr val="FF0000"/>
                          </a:solidFill>
                        </a:rPr>
                        <a:t>(new)</a:t>
                      </a:r>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r>
                        <a:rPr lang="en-US" dirty="0">
                          <a:sym typeface="Wingdings" panose="05000000000000000000" pitchFamily="2" charset="2"/>
                        </a:rPr>
                        <a:t></a:t>
                      </a:r>
                      <a:r>
                        <a:rPr lang="en-US" baseline="30000" dirty="0">
                          <a:sym typeface="Wingdings" panose="05000000000000000000" pitchFamily="2" charset="2"/>
                        </a:rPr>
                        <a:t>^</a:t>
                      </a:r>
                      <a:endParaRPr lang="en-US" baseline="30000" dirty="0"/>
                    </a:p>
                  </a:txBody>
                  <a:tcPr anchor="ctr"/>
                </a:tc>
                <a:extLst>
                  <a:ext uri="{0D108BD9-81ED-4DB2-BD59-A6C34878D82A}">
                    <a16:rowId xmlns:a16="http://schemas.microsoft.com/office/drawing/2014/main" val="1260393835"/>
                  </a:ext>
                </a:extLst>
              </a:tr>
              <a:tr h="370840">
                <a:tc>
                  <a:txBody>
                    <a:bodyPr/>
                    <a:lstStyle/>
                    <a:p>
                      <a:r>
                        <a:rPr lang="en-US" dirty="0"/>
                        <a:t>Reason for the change</a:t>
                      </a:r>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920811506"/>
                  </a:ext>
                </a:extLst>
              </a:tr>
              <a:tr h="370840">
                <a:tc>
                  <a:txBody>
                    <a:bodyPr/>
                    <a:lstStyle/>
                    <a:p>
                      <a:r>
                        <a:rPr lang="en-US" dirty="0"/>
                        <a:t>Why the change is preferable</a:t>
                      </a:r>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243542385"/>
                  </a:ext>
                </a:extLst>
              </a:tr>
              <a:tr h="370840">
                <a:tc>
                  <a:txBody>
                    <a:bodyPr/>
                    <a:lstStyle/>
                    <a:p>
                      <a:r>
                        <a:rPr lang="en-US" dirty="0"/>
                        <a:t>Reason it was not practicable</a:t>
                      </a:r>
                      <a:r>
                        <a:rPr lang="en-US" baseline="0" dirty="0"/>
                        <a:t> to restate</a:t>
                      </a:r>
                      <a:endParaRPr lang="en-US" dirty="0"/>
                    </a:p>
                  </a:txBody>
                  <a:tcPr/>
                </a:tc>
                <a:tc>
                  <a:txBody>
                    <a:bodyPr/>
                    <a:lstStyle/>
                    <a:p>
                      <a:pPr algn="ctr"/>
                      <a:r>
                        <a:rPr lang="en-US" dirty="0">
                          <a:sym typeface="Wingdings" panose="05000000000000000000" pitchFamily="2" charset="2"/>
                        </a:rPr>
                        <a:t></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462545068"/>
                  </a:ext>
                </a:extLst>
              </a:tr>
            </a:tbl>
          </a:graphicData>
        </a:graphic>
      </p:graphicFrame>
      <p:sp>
        <p:nvSpPr>
          <p:cNvPr id="5" name="TextBox 4"/>
          <p:cNvSpPr txBox="1"/>
          <p:nvPr/>
        </p:nvSpPr>
        <p:spPr>
          <a:xfrm>
            <a:off x="457200" y="1020844"/>
            <a:ext cx="7936706" cy="1015663"/>
          </a:xfrm>
          <a:prstGeom prst="rect">
            <a:avLst/>
          </a:prstGeom>
          <a:noFill/>
        </p:spPr>
        <p:txBody>
          <a:bodyPr wrap="square" rtlCol="0">
            <a:spAutoFit/>
          </a:bodyPr>
          <a:lstStyle/>
          <a:p>
            <a:r>
              <a:rPr lang="en-US" sz="2000" dirty="0"/>
              <a:t>Changes in accounting principles and error corrections that do not affect beginning balances but nevertheless result in a reclassification in the financial statements should be disclosed as follows</a:t>
            </a:r>
          </a:p>
        </p:txBody>
      </p:sp>
      <p:sp>
        <p:nvSpPr>
          <p:cNvPr id="6" name="TextBox 5"/>
          <p:cNvSpPr txBox="1"/>
          <p:nvPr/>
        </p:nvSpPr>
        <p:spPr>
          <a:xfrm>
            <a:off x="1968103" y="6113049"/>
            <a:ext cx="4271963" cy="307777"/>
          </a:xfrm>
          <a:prstGeom prst="rect">
            <a:avLst/>
          </a:prstGeom>
          <a:noFill/>
        </p:spPr>
        <p:txBody>
          <a:bodyPr wrap="square" rtlCol="0">
            <a:spAutoFit/>
          </a:bodyPr>
          <a:lstStyle/>
          <a:p>
            <a:r>
              <a:rPr lang="en-US" sz="1400" baseline="30000" dirty="0"/>
              <a:t>^</a:t>
            </a:r>
            <a:r>
              <a:rPr lang="en-US" sz="1400" dirty="0"/>
              <a:t>And the periods affected. </a:t>
            </a:r>
          </a:p>
        </p:txBody>
      </p:sp>
    </p:spTree>
    <p:extLst>
      <p:ext uri="{BB962C8B-B14F-4D97-AF65-F5344CB8AC3E}">
        <p14:creationId xmlns:p14="http://schemas.microsoft.com/office/powerpoint/2010/main" val="2747815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Disclosure Guidance</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8255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Tabular Format</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860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0"/>
            <a:ext cx="8515350" cy="804672"/>
          </a:xfrm>
        </p:spPr>
        <p:txBody>
          <a:bodyPr>
            <a:normAutofit fontScale="90000"/>
          </a:bodyPr>
          <a:lstStyle/>
          <a:p>
            <a:r>
              <a:rPr lang="en-US" dirty="0"/>
              <a:t>Illustrated Changes/Corrections in Statement 100</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533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Tabular Format: Illustration 1</a:t>
            </a:r>
          </a:p>
        </p:txBody>
      </p:sp>
      <p:pic>
        <p:nvPicPr>
          <p:cNvPr id="4" name="Picture 3"/>
          <p:cNvPicPr>
            <a:picLocks noChangeAspect="1"/>
          </p:cNvPicPr>
          <p:nvPr/>
        </p:nvPicPr>
        <p:blipFill>
          <a:blip r:embed="rId3"/>
          <a:stretch>
            <a:fillRect/>
          </a:stretch>
        </p:blipFill>
        <p:spPr>
          <a:xfrm rot="5400000">
            <a:off x="2551461" y="-623068"/>
            <a:ext cx="4336529" cy="8525343"/>
          </a:xfrm>
          <a:prstGeom prst="rect">
            <a:avLst/>
          </a:prstGeom>
        </p:spPr>
      </p:pic>
    </p:spTree>
    <p:extLst>
      <p:ext uri="{BB962C8B-B14F-4D97-AF65-F5344CB8AC3E}">
        <p14:creationId xmlns:p14="http://schemas.microsoft.com/office/powerpoint/2010/main" val="2564723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Tabular Format: Illustration 2</a:t>
            </a:r>
          </a:p>
        </p:txBody>
      </p:sp>
      <p:pic>
        <p:nvPicPr>
          <p:cNvPr id="3" name="Picture 2"/>
          <p:cNvPicPr>
            <a:picLocks noChangeAspect="1"/>
          </p:cNvPicPr>
          <p:nvPr/>
        </p:nvPicPr>
        <p:blipFill>
          <a:blip r:embed="rId3"/>
          <a:stretch>
            <a:fillRect/>
          </a:stretch>
        </p:blipFill>
        <p:spPr>
          <a:xfrm rot="5400000">
            <a:off x="3670376" y="-710494"/>
            <a:ext cx="1781291" cy="8412224"/>
          </a:xfrm>
          <a:prstGeom prst="rect">
            <a:avLst/>
          </a:prstGeom>
        </p:spPr>
      </p:pic>
    </p:spTree>
    <p:extLst>
      <p:ext uri="{BB962C8B-B14F-4D97-AF65-F5344CB8AC3E}">
        <p14:creationId xmlns:p14="http://schemas.microsoft.com/office/powerpoint/2010/main" val="89532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03FD-AD49-4FF8-B5E5-03BDD433B83E}"/>
              </a:ext>
            </a:extLst>
          </p:cNvPr>
          <p:cNvSpPr>
            <a:spLocks noGrp="1"/>
          </p:cNvSpPr>
          <p:nvPr>
            <p:ph type="title"/>
          </p:nvPr>
        </p:nvSpPr>
        <p:spPr/>
        <p:txBody>
          <a:bodyPr/>
          <a:lstStyle/>
          <a:p>
            <a:r>
              <a:rPr lang="en-US"/>
              <a:t>Definition of Compensated Absences</a:t>
            </a:r>
          </a:p>
        </p:txBody>
      </p:sp>
    </p:spTree>
    <p:extLst>
      <p:ext uri="{BB962C8B-B14F-4D97-AF65-F5344CB8AC3E}">
        <p14:creationId xmlns:p14="http://schemas.microsoft.com/office/powerpoint/2010/main" val="2158307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Supplementary Information and Supplementary Information</a:t>
            </a:r>
          </a:p>
        </p:txBody>
      </p:sp>
    </p:spTree>
    <p:extLst>
      <p:ext uri="{BB962C8B-B14F-4D97-AF65-F5344CB8AC3E}">
        <p14:creationId xmlns:p14="http://schemas.microsoft.com/office/powerpoint/2010/main" val="2202748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RSI &amp; SI</a:t>
            </a:r>
          </a:p>
        </p:txBody>
      </p:sp>
      <p:graphicFrame>
        <p:nvGraphicFramePr>
          <p:cNvPr id="4" name="Content Placeholder 3"/>
          <p:cNvGraphicFramePr>
            <a:graphicFrameLocks noGrp="1"/>
          </p:cNvGraphicFramePr>
          <p:nvPr>
            <p:ph sz="quarter" idx="10"/>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479131" y="217670"/>
            <a:ext cx="5075635" cy="369332"/>
          </a:xfrm>
          <a:prstGeom prst="rect">
            <a:avLst/>
          </a:prstGeom>
          <a:noFill/>
        </p:spPr>
        <p:txBody>
          <a:bodyPr wrap="square" rtlCol="0">
            <a:spAutoFit/>
          </a:bodyPr>
          <a:lstStyle/>
          <a:p>
            <a:r>
              <a:rPr lang="en-US" dirty="0">
                <a:solidFill>
                  <a:srgbClr val="FF0000"/>
                </a:solidFill>
              </a:rPr>
              <a:t>Statement 62 did not address RSI or SI. </a:t>
            </a:r>
          </a:p>
        </p:txBody>
      </p:sp>
    </p:spTree>
    <p:extLst>
      <p:ext uri="{BB962C8B-B14F-4D97-AF65-F5344CB8AC3E}">
        <p14:creationId xmlns:p14="http://schemas.microsoft.com/office/powerpoint/2010/main" val="476738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Date and Transition Provisions</a:t>
            </a:r>
          </a:p>
        </p:txBody>
      </p:sp>
    </p:spTree>
    <p:extLst>
      <p:ext uri="{BB962C8B-B14F-4D97-AF65-F5344CB8AC3E}">
        <p14:creationId xmlns:p14="http://schemas.microsoft.com/office/powerpoint/2010/main" val="356411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Date and Transition</a:t>
            </a:r>
          </a:p>
        </p:txBody>
      </p:sp>
      <p:graphicFrame>
        <p:nvGraphicFramePr>
          <p:cNvPr id="4" name="Content Placeholder 3"/>
          <p:cNvGraphicFramePr>
            <a:graphicFrameLocks noGrp="1"/>
          </p:cNvGraphicFramePr>
          <p:nvPr>
            <p:ph sz="quarter" idx="10"/>
          </p:nvPr>
        </p:nvGraphicFramePr>
        <p:xfrm>
          <a:off x="457200" y="1197864"/>
          <a:ext cx="8229600" cy="496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334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Broader Implications for Effective Dates and Transition Provisions</a:t>
            </a:r>
          </a:p>
        </p:txBody>
      </p:sp>
    </p:spTree>
    <p:extLst>
      <p:ext uri="{BB962C8B-B14F-4D97-AF65-F5344CB8AC3E}">
        <p14:creationId xmlns:p14="http://schemas.microsoft.com/office/powerpoint/2010/main" val="3562790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29638" cy="804672"/>
          </a:xfrm>
        </p:spPr>
        <p:txBody>
          <a:bodyPr>
            <a:normAutofit fontScale="90000"/>
          </a:bodyPr>
          <a:lstStyle/>
          <a:p>
            <a:r>
              <a:rPr lang="en-US" dirty="0"/>
              <a:t>Overall Changes to Effective Dates and Transition</a:t>
            </a:r>
          </a:p>
        </p:txBody>
      </p:sp>
      <p:graphicFrame>
        <p:nvGraphicFramePr>
          <p:cNvPr id="4" name="Content Placeholder 3"/>
          <p:cNvGraphicFramePr>
            <a:graphicFrameLocks noGrp="1"/>
          </p:cNvGraphicFramePr>
          <p:nvPr>
            <p:ph sz="quarter" idx="10"/>
          </p:nvPr>
        </p:nvGraphicFramePr>
        <p:xfrm>
          <a:off x="457200" y="1197864"/>
          <a:ext cx="8229600" cy="496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190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D67CD4-FB43-7E46-8333-E329FA4C9F02}"/>
              </a:ext>
            </a:extLst>
          </p:cNvPr>
          <p:cNvSpPr>
            <a:spLocks noGrp="1"/>
          </p:cNvSpPr>
          <p:nvPr>
            <p:ph type="title"/>
          </p:nvPr>
        </p:nvSpPr>
        <p:spPr/>
        <p:txBody>
          <a:bodyPr>
            <a:normAutofit/>
          </a:bodyPr>
          <a:lstStyle/>
          <a:p>
            <a:r>
              <a:rPr lang="en-US" sz="3200" dirty="0"/>
              <a:t>CRI Firm Facts</a:t>
            </a:r>
            <a:endParaRPr lang="en-US" sz="3200" dirty="0">
              <a:cs typeface="Calibri"/>
            </a:endParaRPr>
          </a:p>
        </p:txBody>
      </p:sp>
      <p:pic>
        <p:nvPicPr>
          <p:cNvPr id="4" name="Picture 3" descr="Graphical user interface&#10;&#10;Description automatically generated">
            <a:extLst>
              <a:ext uri="{FF2B5EF4-FFF2-40B4-BE49-F238E27FC236}">
                <a16:creationId xmlns:a16="http://schemas.microsoft.com/office/drawing/2014/main" id="{79A2AEB5-73C7-CF97-9F67-1D8E47066FDF}"/>
              </a:ext>
            </a:extLst>
          </p:cNvPr>
          <p:cNvPicPr>
            <a:picLocks noChangeAspect="1"/>
          </p:cNvPicPr>
          <p:nvPr/>
        </p:nvPicPr>
        <p:blipFill>
          <a:blip r:embed="rId3"/>
          <a:stretch>
            <a:fillRect/>
          </a:stretch>
        </p:blipFill>
        <p:spPr>
          <a:xfrm>
            <a:off x="0" y="1036583"/>
            <a:ext cx="9144000" cy="4953000"/>
          </a:xfrm>
          <a:prstGeom prst="rect">
            <a:avLst/>
          </a:prstGeom>
        </p:spPr>
      </p:pic>
    </p:spTree>
    <p:extLst>
      <p:ext uri="{BB962C8B-B14F-4D97-AF65-F5344CB8AC3E}">
        <p14:creationId xmlns:p14="http://schemas.microsoft.com/office/powerpoint/2010/main" val="1917138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CRI Firm Values</a:t>
            </a:r>
            <a:endParaRPr lang="en-US" sz="3200" dirty="0">
              <a:cs typeface="Calibri"/>
            </a:endParaRPr>
          </a:p>
        </p:txBody>
      </p:sp>
      <p:pic>
        <p:nvPicPr>
          <p:cNvPr id="7" name="Picture 6">
            <a:extLst>
              <a:ext uri="{FF2B5EF4-FFF2-40B4-BE49-F238E27FC236}">
                <a16:creationId xmlns:a16="http://schemas.microsoft.com/office/drawing/2014/main" id="{146BB4B4-25E5-EE41-94AB-416E9A5C5AEB}"/>
              </a:ext>
            </a:extLst>
          </p:cNvPr>
          <p:cNvPicPr>
            <a:picLocks noChangeAspect="1"/>
          </p:cNvPicPr>
          <p:nvPr/>
        </p:nvPicPr>
        <p:blipFill>
          <a:blip r:embed="rId3"/>
          <a:stretch>
            <a:fillRect/>
          </a:stretch>
        </p:blipFill>
        <p:spPr>
          <a:xfrm>
            <a:off x="0" y="914400"/>
            <a:ext cx="9144000" cy="5029200"/>
          </a:xfrm>
          <a:prstGeom prst="rect">
            <a:avLst/>
          </a:prstGeom>
        </p:spPr>
      </p:pic>
    </p:spTree>
    <p:extLst>
      <p:ext uri="{BB962C8B-B14F-4D97-AF65-F5344CB8AC3E}">
        <p14:creationId xmlns:p14="http://schemas.microsoft.com/office/powerpoint/2010/main" val="1224913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Follow CRI on Social Media</a:t>
            </a:r>
            <a:endParaRPr lang="en-US" sz="3200" dirty="0">
              <a:cs typeface="Calibri"/>
            </a:endParaRPr>
          </a:p>
        </p:txBody>
      </p:sp>
      <p:pic>
        <p:nvPicPr>
          <p:cNvPr id="2" name="Picture 1">
            <a:extLst>
              <a:ext uri="{FF2B5EF4-FFF2-40B4-BE49-F238E27FC236}">
                <a16:creationId xmlns:a16="http://schemas.microsoft.com/office/drawing/2014/main" id="{B1AA594F-63E5-C11B-5E72-E2B935B17F1C}"/>
              </a:ext>
            </a:extLst>
          </p:cNvPr>
          <p:cNvPicPr>
            <a:picLocks noChangeAspect="1"/>
          </p:cNvPicPr>
          <p:nvPr/>
        </p:nvPicPr>
        <p:blipFill>
          <a:blip r:embed="rId3"/>
          <a:stretch>
            <a:fillRect/>
          </a:stretch>
        </p:blipFill>
        <p:spPr>
          <a:xfrm>
            <a:off x="364671" y="1862939"/>
            <a:ext cx="8414657" cy="3132122"/>
          </a:xfrm>
          <a:prstGeom prst="rect">
            <a:avLst/>
          </a:prstGeom>
        </p:spPr>
      </p:pic>
    </p:spTree>
    <p:extLst>
      <p:ext uri="{BB962C8B-B14F-4D97-AF65-F5344CB8AC3E}">
        <p14:creationId xmlns:p14="http://schemas.microsoft.com/office/powerpoint/2010/main" val="2817100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600" y="2501902"/>
            <a:ext cx="3048000" cy="923330"/>
          </a:xfrm>
          <a:prstGeom prst="rect">
            <a:avLst/>
          </a:prstGeom>
          <a:noFill/>
        </p:spPr>
        <p:txBody>
          <a:bodyPr wrap="square" rtlCol="0">
            <a:spAutoFit/>
          </a:bodyPr>
          <a:lstStyle/>
          <a:p>
            <a:pPr algn="ctr"/>
            <a:r>
              <a:rPr lang="en-US" b="1" dirty="0">
                <a:solidFill>
                  <a:schemeClr val="accent4"/>
                </a:solidFill>
              </a:rPr>
              <a:t>John Brielmaier, Partner</a:t>
            </a:r>
            <a:endParaRPr lang="en-US" dirty="0">
              <a:solidFill>
                <a:schemeClr val="bg1"/>
              </a:solidFill>
            </a:endParaRPr>
          </a:p>
          <a:p>
            <a:pPr algn="ctr"/>
            <a:r>
              <a:rPr lang="en-US" dirty="0">
                <a:solidFill>
                  <a:schemeClr val="bg1"/>
                </a:solidFill>
              </a:rPr>
              <a:t>813.207.2946</a:t>
            </a:r>
          </a:p>
          <a:p>
            <a:pPr algn="ctr"/>
            <a:r>
              <a:rPr lang="en-US" dirty="0">
                <a:solidFill>
                  <a:schemeClr val="bg1"/>
                </a:solidFill>
              </a:rPr>
              <a:t>jbrielmaier@CRIcpa.com</a:t>
            </a:r>
          </a:p>
        </p:txBody>
      </p:sp>
      <p:sp>
        <p:nvSpPr>
          <p:cNvPr id="3" name="TextBox 2"/>
          <p:cNvSpPr txBox="1"/>
          <p:nvPr/>
        </p:nvSpPr>
        <p:spPr>
          <a:xfrm>
            <a:off x="4648200" y="2501902"/>
            <a:ext cx="3048000" cy="923330"/>
          </a:xfrm>
          <a:prstGeom prst="rect">
            <a:avLst/>
          </a:prstGeom>
          <a:noFill/>
        </p:spPr>
        <p:txBody>
          <a:bodyPr wrap="square" rtlCol="0">
            <a:spAutoFit/>
          </a:bodyPr>
          <a:lstStyle/>
          <a:p>
            <a:pPr algn="ctr"/>
            <a:r>
              <a:rPr lang="en-US" b="1" dirty="0">
                <a:solidFill>
                  <a:schemeClr val="accent4"/>
                </a:solidFill>
              </a:rPr>
              <a:t>Amanda Elliott, Manager</a:t>
            </a:r>
            <a:endParaRPr lang="en-US" dirty="0">
              <a:solidFill>
                <a:schemeClr val="bg1"/>
              </a:solidFill>
            </a:endParaRPr>
          </a:p>
          <a:p>
            <a:pPr algn="ctr"/>
            <a:r>
              <a:rPr lang="en-US" dirty="0">
                <a:solidFill>
                  <a:schemeClr val="bg1"/>
                </a:solidFill>
              </a:rPr>
              <a:t>727.324.1248</a:t>
            </a:r>
          </a:p>
          <a:p>
            <a:pPr algn="ctr"/>
            <a:r>
              <a:rPr lang="en-US" dirty="0">
                <a:solidFill>
                  <a:schemeClr val="bg1"/>
                </a:solidFill>
              </a:rPr>
              <a:t>aelliott@CRIcpa.com</a:t>
            </a:r>
          </a:p>
        </p:txBody>
      </p:sp>
      <p:sp>
        <p:nvSpPr>
          <p:cNvPr id="4" name="Title 3">
            <a:extLst>
              <a:ext uri="{FF2B5EF4-FFF2-40B4-BE49-F238E27FC236}">
                <a16:creationId xmlns:a16="http://schemas.microsoft.com/office/drawing/2014/main" id="{056EAA28-3C5F-DC4F-B7D9-7A43C1CFD04B}"/>
              </a:ext>
            </a:extLst>
          </p:cNvPr>
          <p:cNvSpPr>
            <a:spLocks noGrp="1"/>
          </p:cNvSpPr>
          <p:nvPr>
            <p:ph type="title"/>
          </p:nvPr>
        </p:nvSpPr>
        <p:spPr/>
        <p:txBody>
          <a:bodyPr/>
          <a:lstStyle/>
          <a:p>
            <a:r>
              <a:rPr lang="en-US" dirty="0"/>
              <a:t>- Today’s Presenters -</a:t>
            </a:r>
          </a:p>
        </p:txBody>
      </p:sp>
    </p:spTree>
    <p:extLst>
      <p:ext uri="{BB962C8B-B14F-4D97-AF65-F5344CB8AC3E}">
        <p14:creationId xmlns:p14="http://schemas.microsoft.com/office/powerpoint/2010/main" val="143087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9640" cy="804672"/>
          </a:xfrm>
        </p:spPr>
        <p:txBody>
          <a:bodyPr>
            <a:normAutofit fontScale="90000"/>
          </a:bodyPr>
          <a:lstStyle/>
          <a:p>
            <a:r>
              <a:rPr lang="en-US"/>
              <a:t>How the view of leave influences the accounting</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628932954"/>
              </p:ext>
            </p:extLst>
          </p:nvPr>
        </p:nvGraphicFramePr>
        <p:xfrm>
          <a:off x="457200" y="1055688"/>
          <a:ext cx="8229600" cy="5258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23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9640" cy="804672"/>
          </a:xfrm>
        </p:spPr>
        <p:txBody>
          <a:bodyPr>
            <a:normAutofit/>
          </a:bodyPr>
          <a:lstStyle/>
          <a:p>
            <a:r>
              <a:rPr lang="en-US" sz="3200" dirty="0"/>
              <a:t>Statement 101 definition</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197766220"/>
              </p:ext>
            </p:extLst>
          </p:nvPr>
        </p:nvGraphicFramePr>
        <p:xfrm>
          <a:off x="457200" y="1055688"/>
          <a:ext cx="8229600" cy="52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7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Liability Recognition</a:t>
            </a:r>
          </a:p>
        </p:txBody>
      </p:sp>
    </p:spTree>
    <p:extLst>
      <p:ext uri="{BB962C8B-B14F-4D97-AF65-F5344CB8AC3E}">
        <p14:creationId xmlns:p14="http://schemas.microsoft.com/office/powerpoint/2010/main" val="16705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One general approach to recognition</a:t>
            </a:r>
            <a:endParaRPr lang="en-US" sz="3200" dirty="0">
              <a:cs typeface="Calibri"/>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687653681"/>
              </p:ext>
            </p:extLst>
          </p:nvPr>
        </p:nvGraphicFramePr>
        <p:xfrm>
          <a:off x="497571" y="1065706"/>
          <a:ext cx="8229600" cy="2744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206109412"/>
              </p:ext>
            </p:extLst>
          </p:nvPr>
        </p:nvGraphicFramePr>
        <p:xfrm>
          <a:off x="457200" y="3690684"/>
          <a:ext cx="8302752" cy="26378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85440029"/>
      </p:ext>
    </p:extLst>
  </p:cSld>
  <p:clrMapOvr>
    <a:masterClrMapping/>
  </p:clrMapOvr>
</p:sld>
</file>

<file path=ppt/theme/theme1.xml><?xml version="1.0" encoding="utf-8"?>
<a:theme xmlns:a="http://schemas.openxmlformats.org/drawingml/2006/main" name="Office Theme">
  <a:themeElements>
    <a:clrScheme name="Custom 3">
      <a:dk1>
        <a:srgbClr val="00557B"/>
      </a:dk1>
      <a:lt1>
        <a:srgbClr val="FFFFFF"/>
      </a:lt1>
      <a:dk2>
        <a:srgbClr val="008ECE"/>
      </a:dk2>
      <a:lt2>
        <a:srgbClr val="C3D9E6"/>
      </a:lt2>
      <a:accent1>
        <a:srgbClr val="00557B"/>
      </a:accent1>
      <a:accent2>
        <a:srgbClr val="008ECE"/>
      </a:accent2>
      <a:accent3>
        <a:srgbClr val="6FB0C7"/>
      </a:accent3>
      <a:accent4>
        <a:srgbClr val="FFC43B"/>
      </a:accent4>
      <a:accent5>
        <a:srgbClr val="3B4A59"/>
      </a:accent5>
      <a:accent6>
        <a:srgbClr val="C3D9E6"/>
      </a:accent6>
      <a:hlink>
        <a:srgbClr val="FFC43B"/>
      </a:hlink>
      <a:folHlink>
        <a:srgbClr val="E8A4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6B5B6D19FC9A4081DD89DDE28F4F58" ma:contentTypeVersion="6" ma:contentTypeDescription="Create a new document." ma:contentTypeScope="" ma:versionID="755a0c511c0770676ab6df4043a6a9c5">
  <xsd:schema xmlns:xsd="http://www.w3.org/2001/XMLSchema" xmlns:xs="http://www.w3.org/2001/XMLSchema" xmlns:p="http://schemas.microsoft.com/office/2006/metadata/properties" xmlns:ns2="1dbad653-2919-47ca-9110-6e1c021cbb75" targetNamespace="http://schemas.microsoft.com/office/2006/metadata/properties" ma:root="true" ma:fieldsID="b4bd135ec5fba2170a276a7c54c8e7b9" ns2:_="">
    <xsd:import namespace="1dbad653-2919-47ca-9110-6e1c021cbb75"/>
    <xsd:element name="properties">
      <xsd:complexType>
        <xsd:sequence>
          <xsd:element name="documentManagement">
            <xsd:complexType>
              <xsd:all>
                <xsd:element ref="ns2:ResourceType" minOccurs="0"/>
                <xsd:element ref="ns2:Description0" minOccurs="0"/>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ad653-2919-47ca-9110-6e1c021cbb75" elementFormDefault="qualified">
    <xsd:import namespace="http://schemas.microsoft.com/office/2006/documentManagement/types"/>
    <xsd:import namespace="http://schemas.microsoft.com/office/infopath/2007/PartnerControls"/>
    <xsd:element name="ResourceType" ma:index="1" nillable="true" ma:displayName="Resource Type" ma:description="Identifies if something is intended solely for internal use or if it's safe for external" ma:format="Dropdown" ma:internalName="ResourceType" ma:readOnly="false">
      <xsd:simpleType>
        <xsd:restriction base="dms:Choice">
          <xsd:enumeration value="External"/>
          <xsd:enumeration value="Internal"/>
        </xsd:restriction>
      </xsd:simpleType>
    </xsd:element>
    <xsd:element name="Description0" ma:index="9" nillable="true" ma:displayName="Description" ma:internalName="Description0">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ourceType xmlns="1dbad653-2919-47ca-9110-6e1c021cbb75">External</ResourceType>
    <Description0 xmlns="1dbad653-2919-47ca-9110-6e1c021cbb75">Presentation on the requirements of Statement 101 - to educate CRI personnel and for use in presentations</Description0>
  </documentManagement>
</p:properties>
</file>

<file path=customXml/itemProps1.xml><?xml version="1.0" encoding="utf-8"?>
<ds:datastoreItem xmlns:ds="http://schemas.openxmlformats.org/officeDocument/2006/customXml" ds:itemID="{F4B3FF64-D057-4C80-ADF8-448E364B8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ad653-2919-47ca-9110-6e1c021cbb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1F25F1-8E65-43FD-ACA1-479C0F1E5B27}">
  <ds:schemaRefs>
    <ds:schemaRef ds:uri="http://schemas.microsoft.com/sharepoint/v3/contenttype/forms"/>
  </ds:schemaRefs>
</ds:datastoreItem>
</file>

<file path=customXml/itemProps3.xml><?xml version="1.0" encoding="utf-8"?>
<ds:datastoreItem xmlns:ds="http://schemas.openxmlformats.org/officeDocument/2006/customXml" ds:itemID="{F44A707E-F0DB-4B99-9677-AD5FCDDB4243}">
  <ds:schemaRefs>
    <ds:schemaRef ds:uri="http://purl.org/dc/dcmitype/"/>
    <ds:schemaRef ds:uri="http://schemas.microsoft.com/office/infopath/2007/PartnerControls"/>
    <ds:schemaRef ds:uri="1dbad653-2919-47ca-9110-6e1c021cbb75"/>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324</TotalTime>
  <Words>5195</Words>
  <Application>Microsoft Office PowerPoint</Application>
  <PresentationFormat>On-screen Show (4:3)</PresentationFormat>
  <Paragraphs>405</Paragraphs>
  <Slides>59</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Wingdings</vt:lpstr>
      <vt:lpstr>Office Theme</vt:lpstr>
      <vt:lpstr>GASB Statement No. 101, Compensated Absences </vt:lpstr>
      <vt:lpstr>Overview Background Definition of Compensated Absences Liability Recognition Liability Measurement Notes to Financial Statements Effective Date and Transition Provisions</vt:lpstr>
      <vt:lpstr>Background</vt:lpstr>
      <vt:lpstr>Why did the GASB issue this Statement?</vt:lpstr>
      <vt:lpstr>Definition of Compensated Absences</vt:lpstr>
      <vt:lpstr>How the view of leave influences the accounting</vt:lpstr>
      <vt:lpstr>Statement 101 definition</vt:lpstr>
      <vt:lpstr>Liability Recognition</vt:lpstr>
      <vt:lpstr>One general approach to recognition</vt:lpstr>
      <vt:lpstr>Exceptions to the General Approach</vt:lpstr>
      <vt:lpstr>Exceptions to the General Approach (cont’d)</vt:lpstr>
      <vt:lpstr>Salary-related payments</vt:lpstr>
      <vt:lpstr>Salary-related payments (continued)</vt:lpstr>
      <vt:lpstr>Liability Measurement</vt:lpstr>
      <vt:lpstr>Measuring the Liability</vt:lpstr>
      <vt:lpstr>Measurement</vt:lpstr>
      <vt:lpstr>Governmental Fund Financial Statements</vt:lpstr>
      <vt:lpstr>Governmental fund reporting</vt:lpstr>
      <vt:lpstr>Notes to Financial Statements</vt:lpstr>
      <vt:lpstr>Disclosure Requirements</vt:lpstr>
      <vt:lpstr>Effective Date and Transition Provisions</vt:lpstr>
      <vt:lpstr>Effective Date and Transition</vt:lpstr>
      <vt:lpstr>Effective Date and Transition (continued)</vt:lpstr>
      <vt:lpstr>GASB Statement No. 100, Accounting Changes and Error Corrections</vt:lpstr>
      <vt:lpstr>Overview Background Definitions Accounting and Financial Reporting Display Notes to Financial Statements Effective Date and Transition Broader Implications for Effective Dates and Transition Provisions</vt:lpstr>
      <vt:lpstr>Background</vt:lpstr>
      <vt:lpstr>Why did the GASB issue this Statement?</vt:lpstr>
      <vt:lpstr>Definitions</vt:lpstr>
      <vt:lpstr>Statement 100 Addresses…</vt:lpstr>
      <vt:lpstr>Change in Accounting Principle</vt:lpstr>
      <vt:lpstr>Change in Accounting Principle Excludes…</vt:lpstr>
      <vt:lpstr>Change in Accounting Estimate</vt:lpstr>
      <vt:lpstr>Change to or within the Financial Reporting Entity</vt:lpstr>
      <vt:lpstr>Correction of an Error</vt:lpstr>
      <vt:lpstr>Accounting &amp; Financial Reporting</vt:lpstr>
      <vt:lpstr>Summary</vt:lpstr>
      <vt:lpstr>Reporting a Change in Accounting Principle</vt:lpstr>
      <vt:lpstr>Reporting a Change in Estimate or Entity</vt:lpstr>
      <vt:lpstr>Reporting an Error Correction</vt:lpstr>
      <vt:lpstr>Display</vt:lpstr>
      <vt:lpstr>Display Is Required</vt:lpstr>
      <vt:lpstr>Notes to Financial Statements</vt:lpstr>
      <vt:lpstr>Disclosure Requirements</vt:lpstr>
      <vt:lpstr>Disclosure of Reclassifications</vt:lpstr>
      <vt:lpstr>Other Disclosure Guidance</vt:lpstr>
      <vt:lpstr>Tabular Format</vt:lpstr>
      <vt:lpstr>Illustrated Changes/Corrections in Statement 100</vt:lpstr>
      <vt:lpstr>Tabular Format: Illustration 1</vt:lpstr>
      <vt:lpstr>Tabular Format: Illustration 2</vt:lpstr>
      <vt:lpstr>Required Supplementary Information and Supplementary Information</vt:lpstr>
      <vt:lpstr>RSI &amp; SI</vt:lpstr>
      <vt:lpstr>Effective Date and Transition Provisions</vt:lpstr>
      <vt:lpstr>Effective Date and Transition</vt:lpstr>
      <vt:lpstr>Broader Implications for Effective Dates and Transition Provisions</vt:lpstr>
      <vt:lpstr>Overall Changes to Effective Dates and Transition</vt:lpstr>
      <vt:lpstr>CRI Firm Facts</vt:lpstr>
      <vt:lpstr>CRI Firm Values</vt:lpstr>
      <vt:lpstr>Follow CRI on Social Media</vt:lpstr>
      <vt:lpstr>- Today’s Presenters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Caroline Sanney</dc:creator>
  <cp:keywords>PowerPoint, PPT, PowerPoint template, presentation template</cp:keywords>
  <dc:description/>
  <cp:lastModifiedBy>Rebecca Spuhler</cp:lastModifiedBy>
  <cp:revision>174</cp:revision>
  <cp:lastPrinted>2023-09-28T14:56:33Z</cp:lastPrinted>
  <dcterms:created xsi:type="dcterms:W3CDTF">2011-08-23T17:45:39Z</dcterms:created>
  <dcterms:modified xsi:type="dcterms:W3CDTF">2023-09-28T17:20:54Z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0x0101000D6B5B6D19FC9A4081DD89DDE28F4F58</vt:lpwstr>
  </property>
</Properties>
</file>