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 id="2147483698" r:id="rId3"/>
  </p:sldMasterIdLst>
  <p:notesMasterIdLst>
    <p:notesMasterId r:id="rId41"/>
  </p:notesMasterIdLst>
  <p:sldIdLst>
    <p:sldId id="256" r:id="rId4"/>
    <p:sldId id="257" r:id="rId5"/>
    <p:sldId id="278" r:id="rId6"/>
    <p:sldId id="297" r:id="rId7"/>
    <p:sldId id="296" r:id="rId8"/>
    <p:sldId id="298" r:id="rId9"/>
    <p:sldId id="294" r:id="rId10"/>
    <p:sldId id="270" r:id="rId11"/>
    <p:sldId id="271" r:id="rId12"/>
    <p:sldId id="272" r:id="rId13"/>
    <p:sldId id="273" r:id="rId14"/>
    <p:sldId id="274" r:id="rId15"/>
    <p:sldId id="288" r:id="rId16"/>
    <p:sldId id="262" r:id="rId17"/>
    <p:sldId id="299" r:id="rId18"/>
    <p:sldId id="263" r:id="rId19"/>
    <p:sldId id="290" r:id="rId20"/>
    <p:sldId id="264" r:id="rId21"/>
    <p:sldId id="285" r:id="rId22"/>
    <p:sldId id="286" r:id="rId23"/>
    <p:sldId id="281" r:id="rId24"/>
    <p:sldId id="265" r:id="rId25"/>
    <p:sldId id="300" r:id="rId26"/>
    <p:sldId id="280" r:id="rId27"/>
    <p:sldId id="267" r:id="rId28"/>
    <p:sldId id="268" r:id="rId29"/>
    <p:sldId id="282" r:id="rId30"/>
    <p:sldId id="293" r:id="rId31"/>
    <p:sldId id="291" r:id="rId32"/>
    <p:sldId id="292" r:id="rId33"/>
    <p:sldId id="284" r:id="rId34"/>
    <p:sldId id="287" r:id="rId35"/>
    <p:sldId id="289" r:id="rId36"/>
    <p:sldId id="275" r:id="rId37"/>
    <p:sldId id="276" r:id="rId38"/>
    <p:sldId id="277" r:id="rId39"/>
    <p:sldId id="261" r:id="rId40"/>
  </p:sldIdLst>
  <p:sldSz cx="10058400" cy="7772400"/>
  <p:notesSz cx="7010400" cy="9296400"/>
  <p:defaultTextStyle>
    <a:defPPr>
      <a:defRPr lang="en-US"/>
    </a:defPPr>
    <a:lvl1pPr marL="0" algn="l" defTabSz="1018705" rtl="0" eaLnBrk="1" latinLnBrk="0" hangingPunct="1">
      <a:defRPr sz="2006" kern="1200">
        <a:solidFill>
          <a:schemeClr val="tx1"/>
        </a:solidFill>
        <a:latin typeface="+mn-lt"/>
        <a:ea typeface="+mn-ea"/>
        <a:cs typeface="+mn-cs"/>
      </a:defRPr>
    </a:lvl1pPr>
    <a:lvl2pPr marL="509352" algn="l" defTabSz="1018705" rtl="0" eaLnBrk="1" latinLnBrk="0" hangingPunct="1">
      <a:defRPr sz="2006" kern="1200">
        <a:solidFill>
          <a:schemeClr val="tx1"/>
        </a:solidFill>
        <a:latin typeface="+mn-lt"/>
        <a:ea typeface="+mn-ea"/>
        <a:cs typeface="+mn-cs"/>
      </a:defRPr>
    </a:lvl2pPr>
    <a:lvl3pPr marL="1018705" algn="l" defTabSz="1018705" rtl="0" eaLnBrk="1" latinLnBrk="0" hangingPunct="1">
      <a:defRPr sz="2006" kern="1200">
        <a:solidFill>
          <a:schemeClr val="tx1"/>
        </a:solidFill>
        <a:latin typeface="+mn-lt"/>
        <a:ea typeface="+mn-ea"/>
        <a:cs typeface="+mn-cs"/>
      </a:defRPr>
    </a:lvl3pPr>
    <a:lvl4pPr marL="1528058" algn="l" defTabSz="1018705" rtl="0" eaLnBrk="1" latinLnBrk="0" hangingPunct="1">
      <a:defRPr sz="2006" kern="1200">
        <a:solidFill>
          <a:schemeClr val="tx1"/>
        </a:solidFill>
        <a:latin typeface="+mn-lt"/>
        <a:ea typeface="+mn-ea"/>
        <a:cs typeface="+mn-cs"/>
      </a:defRPr>
    </a:lvl4pPr>
    <a:lvl5pPr marL="2037411" algn="l" defTabSz="1018705" rtl="0" eaLnBrk="1" latinLnBrk="0" hangingPunct="1">
      <a:defRPr sz="2006" kern="1200">
        <a:solidFill>
          <a:schemeClr val="tx1"/>
        </a:solidFill>
        <a:latin typeface="+mn-lt"/>
        <a:ea typeface="+mn-ea"/>
        <a:cs typeface="+mn-cs"/>
      </a:defRPr>
    </a:lvl5pPr>
    <a:lvl6pPr marL="2546764" algn="l" defTabSz="1018705" rtl="0" eaLnBrk="1" latinLnBrk="0" hangingPunct="1">
      <a:defRPr sz="2006" kern="1200">
        <a:solidFill>
          <a:schemeClr val="tx1"/>
        </a:solidFill>
        <a:latin typeface="+mn-lt"/>
        <a:ea typeface="+mn-ea"/>
        <a:cs typeface="+mn-cs"/>
      </a:defRPr>
    </a:lvl6pPr>
    <a:lvl7pPr marL="3056116" algn="l" defTabSz="1018705" rtl="0" eaLnBrk="1" latinLnBrk="0" hangingPunct="1">
      <a:defRPr sz="2006" kern="1200">
        <a:solidFill>
          <a:schemeClr val="tx1"/>
        </a:solidFill>
        <a:latin typeface="+mn-lt"/>
        <a:ea typeface="+mn-ea"/>
        <a:cs typeface="+mn-cs"/>
      </a:defRPr>
    </a:lvl7pPr>
    <a:lvl8pPr marL="3565469" algn="l" defTabSz="1018705" rtl="0" eaLnBrk="1" latinLnBrk="0" hangingPunct="1">
      <a:defRPr sz="2006" kern="1200">
        <a:solidFill>
          <a:schemeClr val="tx1"/>
        </a:solidFill>
        <a:latin typeface="+mn-lt"/>
        <a:ea typeface="+mn-ea"/>
        <a:cs typeface="+mn-cs"/>
      </a:defRPr>
    </a:lvl8pPr>
    <a:lvl9pPr marL="4074821" algn="l" defTabSz="1018705"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5405" autoAdjust="0"/>
  </p:normalViewPr>
  <p:slideViewPr>
    <p:cSldViewPr snapToGrid="0">
      <p:cViewPr varScale="1">
        <p:scale>
          <a:sx n="72" d="100"/>
          <a:sy n="72" d="100"/>
        </p:scale>
        <p:origin x="1546" y="67"/>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42A2AE-6612-4EC6-873D-D8C3A1E613BB}" type="datetimeFigureOut">
              <a:rPr lang="en-US" smtClean="0"/>
              <a:t>9/22/2023</a:t>
            </a:fld>
            <a:endParaRPr lang="en-US" dirty="0"/>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B01180-A9D1-4FF7-A803-875B0B31FE96}" type="slidenum">
              <a:rPr lang="en-US" smtClean="0"/>
              <a:t>‹#›</a:t>
            </a:fld>
            <a:endParaRPr lang="en-US" dirty="0"/>
          </a:p>
        </p:txBody>
      </p:sp>
    </p:spTree>
    <p:extLst>
      <p:ext uri="{BB962C8B-B14F-4D97-AF65-F5344CB8AC3E}">
        <p14:creationId xmlns:p14="http://schemas.microsoft.com/office/powerpoint/2010/main" val="233974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01180-A9D1-4FF7-A803-875B0B31FE96}" type="slidenum">
              <a:rPr lang="en-US" smtClean="0"/>
              <a:t>1</a:t>
            </a:fld>
            <a:endParaRPr lang="en-US" dirty="0"/>
          </a:p>
        </p:txBody>
      </p:sp>
    </p:spTree>
    <p:extLst>
      <p:ext uri="{BB962C8B-B14F-4D97-AF65-F5344CB8AC3E}">
        <p14:creationId xmlns:p14="http://schemas.microsoft.com/office/powerpoint/2010/main" val="88759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B01180-A9D1-4FF7-A803-875B0B31FE96}" type="slidenum">
              <a:rPr lang="en-US" smtClean="0"/>
              <a:t>15</a:t>
            </a:fld>
            <a:endParaRPr lang="en-US" dirty="0"/>
          </a:p>
        </p:txBody>
      </p:sp>
    </p:spTree>
    <p:extLst>
      <p:ext uri="{BB962C8B-B14F-4D97-AF65-F5344CB8AC3E}">
        <p14:creationId xmlns:p14="http://schemas.microsoft.com/office/powerpoint/2010/main" val="2550394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1A5881-10F9-BC4C-ABC4-4B88B1F2DBD1}"/>
              </a:ext>
            </a:extLst>
          </p:cNvPr>
          <p:cNvPicPr>
            <a:picLocks noChangeAspect="1"/>
          </p:cNvPicPr>
          <p:nvPr userDrawn="1"/>
        </p:nvPicPr>
        <p:blipFill>
          <a:blip r:embed="rId2"/>
          <a:stretch>
            <a:fillRect/>
          </a:stretch>
        </p:blipFill>
        <p:spPr>
          <a:xfrm>
            <a:off x="0" y="-130629"/>
            <a:ext cx="10058400" cy="7903029"/>
          </a:xfrm>
          <a:prstGeom prst="rect">
            <a:avLst/>
          </a:prstGeom>
        </p:spPr>
      </p:pic>
      <p:pic>
        <p:nvPicPr>
          <p:cNvPr id="10" name="Picture 9">
            <a:extLst>
              <a:ext uri="{FF2B5EF4-FFF2-40B4-BE49-F238E27FC236}">
                <a16:creationId xmlns:a16="http://schemas.microsoft.com/office/drawing/2014/main" id="{9129E6DC-AAFB-B146-9E2E-92453BF104B6}"/>
              </a:ext>
            </a:extLst>
          </p:cNvPr>
          <p:cNvPicPr>
            <a:picLocks noChangeAspect="1"/>
          </p:cNvPicPr>
          <p:nvPr userDrawn="1"/>
        </p:nvPicPr>
        <p:blipFill>
          <a:blip r:embed="rId3"/>
          <a:stretch>
            <a:fillRect/>
          </a:stretch>
        </p:blipFill>
        <p:spPr>
          <a:xfrm>
            <a:off x="553562" y="6403396"/>
            <a:ext cx="1338146" cy="963465"/>
          </a:xfrm>
          <a:prstGeom prst="rect">
            <a:avLst/>
          </a:prstGeom>
        </p:spPr>
      </p:pic>
      <p:sp>
        <p:nvSpPr>
          <p:cNvPr id="12" name="Text Placeholder 11"/>
          <p:cNvSpPr>
            <a:spLocks noGrp="1"/>
          </p:cNvSpPr>
          <p:nvPr>
            <p:ph type="body" sz="quarter" idx="10" hasCustomPrompt="1"/>
          </p:nvPr>
        </p:nvSpPr>
        <p:spPr>
          <a:xfrm>
            <a:off x="554038" y="3894138"/>
            <a:ext cx="4352925" cy="1109662"/>
          </a:xfrm>
          <a:prstGeom prst="rect">
            <a:avLst/>
          </a:prstGeom>
        </p:spPr>
        <p:txBody>
          <a:bodyPr/>
          <a:lstStyle>
            <a:lvl1pPr marL="0" marR="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sz="1500">
                <a:latin typeface="Arial" panose="020B0604020202020204" pitchFamily="34" charset="0"/>
                <a:cs typeface="Arial" panose="020B0604020202020204" pitchFamily="34" charset="0"/>
              </a:defRPr>
            </a:lvl1pPr>
          </a:lstStyle>
          <a:p>
            <a:pPr marL="0" marR="0" lvl="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Subtitles appear here:</a:t>
            </a:r>
          </a:p>
          <a:p>
            <a:pPr marL="0" marR="0" lvl="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pt</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Arial regular.</a:t>
            </a:r>
          </a:p>
        </p:txBody>
      </p:sp>
      <p:sp>
        <p:nvSpPr>
          <p:cNvPr id="14" name="Title 13"/>
          <p:cNvSpPr>
            <a:spLocks noGrp="1"/>
          </p:cNvSpPr>
          <p:nvPr>
            <p:ph type="title" hasCustomPrompt="1"/>
          </p:nvPr>
        </p:nvSpPr>
        <p:spPr>
          <a:xfrm>
            <a:off x="553562" y="2494542"/>
            <a:ext cx="5847238" cy="1204764"/>
          </a:xfrm>
        </p:spPr>
        <p:txBody>
          <a:bodyPr>
            <a:normAutofit/>
          </a:bodyPr>
          <a:lstStyle>
            <a:lvl1pPr>
              <a:defRPr sz="3000" b="0">
                <a:solidFill>
                  <a:srgbClr val="00B0F0"/>
                </a:solidFill>
                <a:latin typeface="Arial" panose="020B0604020202020204" pitchFamily="34" charset="0"/>
                <a:cs typeface="Arial" panose="020B0604020202020204" pitchFamily="34" charset="0"/>
              </a:defRPr>
            </a:lvl1pPr>
          </a:lstStyle>
          <a:p>
            <a:r>
              <a:rPr lang="en-US" dirty="0"/>
              <a:t>COVER IN 30 PT ARIAL REGULAR CAPS</a:t>
            </a:r>
          </a:p>
        </p:txBody>
      </p:sp>
    </p:spTree>
    <p:extLst>
      <p:ext uri="{BB962C8B-B14F-4D97-AF65-F5344CB8AC3E}">
        <p14:creationId xmlns:p14="http://schemas.microsoft.com/office/powerpoint/2010/main" val="3049626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2">
    <p:bg>
      <p:bgRef idx="1001">
        <a:schemeClr val="bg2"/>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4E236D3-5BC2-5D46-BA41-AD69D7A0573C}"/>
              </a:ext>
            </a:extLst>
          </p:cNvPr>
          <p:cNvPicPr>
            <a:picLocks noChangeAspect="1"/>
          </p:cNvPicPr>
          <p:nvPr userDrawn="1"/>
        </p:nvPicPr>
        <p:blipFill>
          <a:blip r:embed="rId2"/>
          <a:stretch>
            <a:fillRect/>
          </a:stretch>
        </p:blipFill>
        <p:spPr>
          <a:xfrm>
            <a:off x="0" y="0"/>
            <a:ext cx="10058400" cy="7772400"/>
          </a:xfrm>
          <a:prstGeom prst="rect">
            <a:avLst/>
          </a:prstGeom>
        </p:spPr>
      </p:pic>
      <p:pic>
        <p:nvPicPr>
          <p:cNvPr id="5" name="Picture 4">
            <a:extLst>
              <a:ext uri="{FF2B5EF4-FFF2-40B4-BE49-F238E27FC236}">
                <a16:creationId xmlns:a16="http://schemas.microsoft.com/office/drawing/2014/main" id="{F5B32540-3F7F-394C-97B1-302CAE3473D2}"/>
              </a:ext>
            </a:extLst>
          </p:cNvPr>
          <p:cNvPicPr>
            <a:picLocks noChangeAspect="1"/>
          </p:cNvPicPr>
          <p:nvPr userDrawn="1"/>
        </p:nvPicPr>
        <p:blipFill>
          <a:blip r:embed="rId3"/>
          <a:stretch>
            <a:fillRect/>
          </a:stretch>
        </p:blipFill>
        <p:spPr>
          <a:xfrm>
            <a:off x="709676" y="6006815"/>
            <a:ext cx="1632256" cy="1165703"/>
          </a:xfrm>
          <a:prstGeom prst="rect">
            <a:avLst/>
          </a:prstGeom>
        </p:spPr>
      </p:pic>
      <p:sp>
        <p:nvSpPr>
          <p:cNvPr id="7" name="TextBox 6">
            <a:extLst>
              <a:ext uri="{FF2B5EF4-FFF2-40B4-BE49-F238E27FC236}">
                <a16:creationId xmlns:a16="http://schemas.microsoft.com/office/drawing/2014/main" id="{473C45A6-9BBE-7447-868A-8E282F608646}"/>
              </a:ext>
            </a:extLst>
          </p:cNvPr>
          <p:cNvSpPr txBox="1"/>
          <p:nvPr userDrawn="1"/>
        </p:nvSpPr>
        <p:spPr>
          <a:xfrm>
            <a:off x="709676" y="2633856"/>
            <a:ext cx="4068762" cy="2202744"/>
          </a:xfrm>
          <a:prstGeom prst="rect">
            <a:avLst/>
          </a:prstGeom>
          <a:noFill/>
        </p:spPr>
        <p:txBody>
          <a:bodyPr wrap="square" lIns="0" tIns="0" rIns="0" bIns="0" rtlCol="0">
            <a:noAutofit/>
          </a:bodyPr>
          <a:lstStyle/>
          <a:p>
            <a:r>
              <a:rPr lang="en-US" sz="1500" b="1" dirty="0">
                <a:solidFill>
                  <a:schemeClr val="accent1"/>
                </a:solidFill>
                <a:latin typeface="Arial" panose="020B0604020202020204" pitchFamily="34" charset="0"/>
                <a:cs typeface="Arial" panose="020B0604020202020204" pitchFamily="34" charset="0"/>
              </a:rPr>
              <a:t>MSL CPAs &amp; Advisors</a:t>
            </a:r>
          </a:p>
          <a:p>
            <a:r>
              <a:rPr lang="en-US" sz="1500" dirty="0">
                <a:latin typeface="Arial" panose="020B0604020202020204" pitchFamily="34" charset="0"/>
                <a:cs typeface="Arial" panose="020B0604020202020204" pitchFamily="34" charset="0"/>
              </a:rPr>
              <a:t>255 South Orange Avenue</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Suite 600</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Orlando, FL 32801</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 407.740.5400</a:t>
            </a:r>
          </a:p>
          <a:p>
            <a:r>
              <a:rPr lang="en-US" sz="1500" dirty="0">
                <a:latin typeface="Arial" panose="020B0604020202020204" pitchFamily="34" charset="0"/>
                <a:cs typeface="Arial" panose="020B0604020202020204" pitchFamily="34" charset="0"/>
              </a:rPr>
              <a:t>T 800.683.5401</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www.mslcpa.com</a:t>
            </a:r>
          </a:p>
        </p:txBody>
      </p:sp>
    </p:spTree>
    <p:extLst>
      <p:ext uri="{BB962C8B-B14F-4D97-AF65-F5344CB8AC3E}">
        <p14:creationId xmlns:p14="http://schemas.microsoft.com/office/powerpoint/2010/main" val="262077350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1A5881-10F9-BC4C-ABC4-4B88B1F2DBD1}"/>
              </a:ext>
            </a:extLst>
          </p:cNvPr>
          <p:cNvPicPr>
            <a:picLocks noChangeAspect="1"/>
          </p:cNvPicPr>
          <p:nvPr userDrawn="1"/>
        </p:nvPicPr>
        <p:blipFill>
          <a:blip r:embed="rId2"/>
          <a:stretch>
            <a:fillRect/>
          </a:stretch>
        </p:blipFill>
        <p:spPr>
          <a:xfrm>
            <a:off x="0" y="-100482"/>
            <a:ext cx="10132373" cy="7900416"/>
          </a:xfrm>
          <a:prstGeom prst="rect">
            <a:avLst/>
          </a:prstGeom>
        </p:spPr>
      </p:pic>
      <p:pic>
        <p:nvPicPr>
          <p:cNvPr id="10" name="Picture 9">
            <a:extLst>
              <a:ext uri="{FF2B5EF4-FFF2-40B4-BE49-F238E27FC236}">
                <a16:creationId xmlns:a16="http://schemas.microsoft.com/office/drawing/2014/main" id="{9129E6DC-AAFB-B146-9E2E-92453BF104B6}"/>
              </a:ext>
            </a:extLst>
          </p:cNvPr>
          <p:cNvPicPr>
            <a:picLocks noChangeAspect="1"/>
          </p:cNvPicPr>
          <p:nvPr userDrawn="1"/>
        </p:nvPicPr>
        <p:blipFill>
          <a:blip r:embed="rId3"/>
          <a:stretch>
            <a:fillRect/>
          </a:stretch>
        </p:blipFill>
        <p:spPr>
          <a:xfrm>
            <a:off x="553562" y="6403396"/>
            <a:ext cx="1338146" cy="963465"/>
          </a:xfrm>
          <a:prstGeom prst="rect">
            <a:avLst/>
          </a:prstGeom>
        </p:spPr>
      </p:pic>
      <p:sp>
        <p:nvSpPr>
          <p:cNvPr id="12" name="Text Placeholder 11"/>
          <p:cNvSpPr>
            <a:spLocks noGrp="1"/>
          </p:cNvSpPr>
          <p:nvPr>
            <p:ph type="body" sz="quarter" idx="10" hasCustomPrompt="1"/>
          </p:nvPr>
        </p:nvSpPr>
        <p:spPr>
          <a:xfrm>
            <a:off x="554038" y="3894138"/>
            <a:ext cx="4352925" cy="1109662"/>
          </a:xfrm>
          <a:prstGeom prst="rect">
            <a:avLst/>
          </a:prstGeom>
        </p:spPr>
        <p:txBody>
          <a:bodyPr/>
          <a:lstStyle>
            <a:lvl1pPr marL="0" marR="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sz="1500">
                <a:latin typeface="Arial" panose="020B0604020202020204" pitchFamily="34" charset="0"/>
                <a:cs typeface="Arial" panose="020B0604020202020204" pitchFamily="34" charset="0"/>
              </a:defRPr>
            </a:lvl1pPr>
          </a:lstStyle>
          <a:p>
            <a:pPr marL="0" marR="0" lvl="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Subtitles appear here:</a:t>
            </a:r>
          </a:p>
          <a:p>
            <a:pPr marL="0" marR="0" lvl="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pt</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Arial regular.</a:t>
            </a:r>
          </a:p>
        </p:txBody>
      </p:sp>
      <p:sp>
        <p:nvSpPr>
          <p:cNvPr id="14" name="Title 13"/>
          <p:cNvSpPr>
            <a:spLocks noGrp="1"/>
          </p:cNvSpPr>
          <p:nvPr>
            <p:ph type="title" hasCustomPrompt="1"/>
          </p:nvPr>
        </p:nvSpPr>
        <p:spPr>
          <a:xfrm>
            <a:off x="553562" y="2494542"/>
            <a:ext cx="5847238" cy="1204764"/>
          </a:xfrm>
        </p:spPr>
        <p:txBody>
          <a:bodyPr>
            <a:normAutofit/>
          </a:bodyPr>
          <a:lstStyle>
            <a:lvl1pPr>
              <a:defRPr sz="3000" b="0">
                <a:solidFill>
                  <a:srgbClr val="00B0F0"/>
                </a:solidFill>
                <a:latin typeface="Arial" panose="020B0604020202020204" pitchFamily="34" charset="0"/>
                <a:cs typeface="Arial" panose="020B0604020202020204" pitchFamily="34" charset="0"/>
              </a:defRPr>
            </a:lvl1pPr>
          </a:lstStyle>
          <a:p>
            <a:r>
              <a:rPr lang="en-US" dirty="0"/>
              <a:t>COVER IN 30 PT ARIAL REGULAR CAPS</a:t>
            </a:r>
          </a:p>
        </p:txBody>
      </p:sp>
    </p:spTree>
    <p:extLst>
      <p:ext uri="{BB962C8B-B14F-4D97-AF65-F5344CB8AC3E}">
        <p14:creationId xmlns:p14="http://schemas.microsoft.com/office/powerpoint/2010/main" val="309651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7"/>
          <p:cNvSpPr>
            <a:spLocks noGrp="1"/>
          </p:cNvSpPr>
          <p:nvPr>
            <p:ph type="title"/>
          </p:nvPr>
        </p:nvSpPr>
        <p:spPr>
          <a:xfrm>
            <a:off x="295560" y="1"/>
            <a:ext cx="7210560" cy="1204764"/>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p:cNvSpPr>
            <a:spLocks noGrp="1"/>
          </p:cNvSpPr>
          <p:nvPr>
            <p:ph type="body" sz="quarter" idx="10" hasCustomPrompt="1"/>
          </p:nvPr>
        </p:nvSpPr>
        <p:spPr>
          <a:xfrm>
            <a:off x="295416" y="1476375"/>
            <a:ext cx="8677275" cy="5195888"/>
          </a:xfrm>
          <a:prstGeom prst="rect">
            <a:avLst/>
          </a:prstGeom>
        </p:spPr>
        <p:txBody>
          <a:bodyPr/>
          <a:lstStyle>
            <a:lvl1pPr>
              <a:defRPr sz="2400">
                <a:solidFill>
                  <a:schemeClr val="tx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marL="789305" indent="-29860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1575118" indent="-190342">
              <a:buFont typeface="Courier New" panose="02070309020205020404" pitchFamily="49" charset="0"/>
              <a:buChar char="o"/>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080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86277" y="5201393"/>
            <a:ext cx="8675370" cy="1700212"/>
          </a:xfrm>
          <a:prstGeom prst="rect">
            <a:avLst/>
          </a:prstGeom>
        </p:spPr>
        <p:txBody>
          <a:bodyPr/>
          <a:lstStyle>
            <a:lvl1pPr marL="0" indent="0">
              <a:buNone/>
              <a:defRPr sz="2640">
                <a:solidFill>
                  <a:schemeClr val="tx1"/>
                </a:solidFill>
                <a:latin typeface="Arial" panose="020B0604020202020204" pitchFamily="34" charset="0"/>
                <a:cs typeface="Arial" panose="020B0604020202020204" pitchFamily="34" charset="0"/>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7" name="TextBox 6"/>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874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95562" y="1476190"/>
            <a:ext cx="4274820" cy="4931516"/>
          </a:xfrm>
          <a:prstGeom prst="rect">
            <a:avLst/>
          </a:prstGeom>
        </p:spPr>
        <p:txBody>
          <a:bodyPr/>
          <a:lstStyle>
            <a:lvl1pPr>
              <a:defRPr sz="2400">
                <a:solidFill>
                  <a:schemeClr val="tx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0328" y="1476190"/>
            <a:ext cx="4274820" cy="4931516"/>
          </a:xfrm>
          <a:prstGeom prst="rect">
            <a:avLst/>
          </a:prstGeom>
        </p:spPr>
        <p:txBody>
          <a:bodyPr/>
          <a:lstStyle>
            <a:lvl1pPr>
              <a:defRPr sz="2400">
                <a:solidFill>
                  <a:schemeClr val="tx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
        <p:nvSpPr>
          <p:cNvPr id="6" name="Title Placeholder 7"/>
          <p:cNvSpPr>
            <a:spLocks noGrp="1"/>
          </p:cNvSpPr>
          <p:nvPr>
            <p:ph type="title"/>
          </p:nvPr>
        </p:nvSpPr>
        <p:spPr>
          <a:xfrm>
            <a:off x="295560" y="1"/>
            <a:ext cx="7210560" cy="1204764"/>
          </a:xfrm>
          <a:prstGeom prst="rect">
            <a:avLst/>
          </a:prstGeom>
        </p:spPr>
        <p:txBody>
          <a:bodyPr vert="horz" lIns="91440" tIns="45720" rIns="91440" bIns="45720" rtlCol="0" anchor="ct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1521884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5563" y="1"/>
            <a:ext cx="7210560" cy="1204764"/>
          </a:xfrm>
        </p:spPr>
        <p:txBody>
          <a:bodyPr>
            <a:normAutofit/>
          </a:bodyPr>
          <a:lstStyle>
            <a:lvl1pPr>
              <a:defRPr sz="3200"/>
            </a:lvl1pPr>
          </a:lstStyle>
          <a:p>
            <a:r>
              <a:rPr lang="en-US" dirty="0"/>
              <a:t>Click to edit Master title style</a:t>
            </a:r>
          </a:p>
        </p:txBody>
      </p:sp>
      <p:sp>
        <p:nvSpPr>
          <p:cNvPr id="3" name="TextBox 2"/>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77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3" name="Rectangle 2"/>
          <p:cNvSpPr/>
          <p:nvPr userDrawn="1"/>
        </p:nvSpPr>
        <p:spPr>
          <a:xfrm>
            <a:off x="-10048" y="-10048"/>
            <a:ext cx="10058400" cy="777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2B09886-0C21-6840-BAD1-B0D22B6F224B}"/>
              </a:ext>
            </a:extLst>
          </p:cNvPr>
          <p:cNvPicPr>
            <a:picLocks noChangeAspect="1"/>
          </p:cNvPicPr>
          <p:nvPr userDrawn="1"/>
        </p:nvPicPr>
        <p:blipFill>
          <a:blip r:embed="rId2">
            <a:alphaModFix amt="85000"/>
          </a:blip>
          <a:stretch>
            <a:fillRect/>
          </a:stretch>
        </p:blipFill>
        <p:spPr>
          <a:xfrm>
            <a:off x="0" y="0"/>
            <a:ext cx="10058400" cy="7772400"/>
          </a:xfrm>
          <a:prstGeom prst="rect">
            <a:avLst/>
          </a:prstGeom>
        </p:spPr>
      </p:pic>
      <p:pic>
        <p:nvPicPr>
          <p:cNvPr id="11" name="Picture 10">
            <a:extLst>
              <a:ext uri="{FF2B5EF4-FFF2-40B4-BE49-F238E27FC236}">
                <a16:creationId xmlns:a16="http://schemas.microsoft.com/office/drawing/2014/main" id="{948CB05A-4C6C-1847-9064-116D83E36AC4}"/>
              </a:ext>
            </a:extLst>
          </p:cNvPr>
          <p:cNvPicPr>
            <a:picLocks noChangeAspect="1"/>
          </p:cNvPicPr>
          <p:nvPr userDrawn="1"/>
        </p:nvPicPr>
        <p:blipFill>
          <a:blip r:embed="rId3"/>
          <a:stretch>
            <a:fillRect/>
          </a:stretch>
        </p:blipFill>
        <p:spPr>
          <a:xfrm>
            <a:off x="-80386" y="-60291"/>
            <a:ext cx="10148835" cy="7858275"/>
          </a:xfrm>
          <a:prstGeom prst="rect">
            <a:avLst/>
          </a:prstGeom>
        </p:spPr>
      </p:pic>
      <p:sp>
        <p:nvSpPr>
          <p:cNvPr id="12" name="Title 16">
            <a:extLst>
              <a:ext uri="{FF2B5EF4-FFF2-40B4-BE49-F238E27FC236}">
                <a16:creationId xmlns:a16="http://schemas.microsoft.com/office/drawing/2014/main" id="{DD4AA6F8-9F25-5642-A1B6-F480CE5FF3DE}"/>
              </a:ext>
            </a:extLst>
          </p:cNvPr>
          <p:cNvSpPr>
            <a:spLocks noGrp="1"/>
          </p:cNvSpPr>
          <p:nvPr>
            <p:ph type="title" hasCustomPrompt="1"/>
          </p:nvPr>
        </p:nvSpPr>
        <p:spPr>
          <a:xfrm>
            <a:off x="5112728" y="2869854"/>
            <a:ext cx="4491994" cy="2032692"/>
          </a:xfrm>
        </p:spPr>
        <p:txBody>
          <a:bodyPr>
            <a:normAutofit/>
          </a:bodyPr>
          <a:lstStyle>
            <a:lvl1pPr>
              <a:defRPr sz="2600">
                <a:solidFill>
                  <a:schemeClr val="tx1"/>
                </a:solidFill>
                <a:latin typeface="Arial" panose="020B0604020202020204" pitchFamily="34" charset="0"/>
                <a:cs typeface="Arial" panose="020B0604020202020204" pitchFamily="34" charset="0"/>
              </a:defRPr>
            </a:lvl1pPr>
          </a:lstStyle>
          <a:p>
            <a:r>
              <a:rPr lang="en-US" dirty="0"/>
              <a:t>STANDARD SECTION TITLE PAGE HEADING: 26PT ARIAL REGULAR</a:t>
            </a:r>
          </a:p>
        </p:txBody>
      </p:sp>
      <p:pic>
        <p:nvPicPr>
          <p:cNvPr id="13" name="Picture 12">
            <a:extLst>
              <a:ext uri="{FF2B5EF4-FFF2-40B4-BE49-F238E27FC236}">
                <a16:creationId xmlns:a16="http://schemas.microsoft.com/office/drawing/2014/main" id="{237197C4-EFC2-914C-9B43-1025FD64A37E}"/>
              </a:ext>
            </a:extLst>
          </p:cNvPr>
          <p:cNvPicPr>
            <a:picLocks noChangeAspect="1"/>
          </p:cNvPicPr>
          <p:nvPr userDrawn="1"/>
        </p:nvPicPr>
        <p:blipFill>
          <a:blip r:embed="rId4"/>
          <a:stretch>
            <a:fillRect/>
          </a:stretch>
        </p:blipFill>
        <p:spPr>
          <a:xfrm>
            <a:off x="536719" y="6889969"/>
            <a:ext cx="1135391" cy="615003"/>
          </a:xfrm>
          <a:prstGeom prst="rect">
            <a:avLst/>
          </a:prstGeom>
        </p:spPr>
      </p:pic>
      <p:sp>
        <p:nvSpPr>
          <p:cNvPr id="16" name="Footer Placeholder 19">
            <a:extLst>
              <a:ext uri="{FF2B5EF4-FFF2-40B4-BE49-F238E27FC236}">
                <a16:creationId xmlns:a16="http://schemas.microsoft.com/office/drawing/2014/main" id="{6C584C1A-F481-F64C-8703-CED149A69CFC}"/>
              </a:ext>
            </a:extLst>
          </p:cNvPr>
          <p:cNvSpPr txBox="1">
            <a:spLocks/>
          </p:cNvSpPr>
          <p:nvPr userDrawn="1"/>
        </p:nvSpPr>
        <p:spPr>
          <a:xfrm>
            <a:off x="5742604" y="7258049"/>
            <a:ext cx="3394710" cy="131586"/>
          </a:xfrm>
          <a:prstGeom prst="rect">
            <a:avLst/>
          </a:prstGeom>
        </p:spPr>
        <p:txBody>
          <a:bodyPr vert="horz" lIns="0" tIns="0" rIns="0" bIns="0" rtlCol="0" anchor="t" anchorCtr="0"/>
          <a:lstStyle>
            <a:defPPr>
              <a:defRPr lang="en-US"/>
            </a:defPPr>
            <a:lvl1pPr marL="0" algn="r" defTabSz="855623"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27812" algn="l" defTabSz="855623" rtl="0" eaLnBrk="1" latinLnBrk="0" hangingPunct="1">
              <a:defRPr sz="1685" kern="1200">
                <a:solidFill>
                  <a:schemeClr val="tx1"/>
                </a:solidFill>
                <a:latin typeface="+mn-lt"/>
                <a:ea typeface="+mn-ea"/>
                <a:cs typeface="+mn-cs"/>
              </a:defRPr>
            </a:lvl2pPr>
            <a:lvl3pPr marL="855623" algn="l" defTabSz="855623" rtl="0" eaLnBrk="1" latinLnBrk="0" hangingPunct="1">
              <a:defRPr sz="1685" kern="1200">
                <a:solidFill>
                  <a:schemeClr val="tx1"/>
                </a:solidFill>
                <a:latin typeface="+mn-lt"/>
                <a:ea typeface="+mn-ea"/>
                <a:cs typeface="+mn-cs"/>
              </a:defRPr>
            </a:lvl3pPr>
            <a:lvl4pPr marL="1283435" algn="l" defTabSz="855623" rtl="0" eaLnBrk="1" latinLnBrk="0" hangingPunct="1">
              <a:defRPr sz="1685" kern="1200">
                <a:solidFill>
                  <a:schemeClr val="tx1"/>
                </a:solidFill>
                <a:latin typeface="+mn-lt"/>
                <a:ea typeface="+mn-ea"/>
                <a:cs typeface="+mn-cs"/>
              </a:defRPr>
            </a:lvl4pPr>
            <a:lvl5pPr marL="1711247" algn="l" defTabSz="855623" rtl="0" eaLnBrk="1" latinLnBrk="0" hangingPunct="1">
              <a:defRPr sz="1685" kern="1200">
                <a:solidFill>
                  <a:schemeClr val="tx1"/>
                </a:solidFill>
                <a:latin typeface="+mn-lt"/>
                <a:ea typeface="+mn-ea"/>
                <a:cs typeface="+mn-cs"/>
              </a:defRPr>
            </a:lvl5pPr>
            <a:lvl6pPr marL="2139059" algn="l" defTabSz="855623" rtl="0" eaLnBrk="1" latinLnBrk="0" hangingPunct="1">
              <a:defRPr sz="1685" kern="1200">
                <a:solidFill>
                  <a:schemeClr val="tx1"/>
                </a:solidFill>
                <a:latin typeface="+mn-lt"/>
                <a:ea typeface="+mn-ea"/>
                <a:cs typeface="+mn-cs"/>
              </a:defRPr>
            </a:lvl6pPr>
            <a:lvl7pPr marL="2566871" algn="l" defTabSz="855623" rtl="0" eaLnBrk="1" latinLnBrk="0" hangingPunct="1">
              <a:defRPr sz="1685" kern="1200">
                <a:solidFill>
                  <a:schemeClr val="tx1"/>
                </a:solidFill>
                <a:latin typeface="+mn-lt"/>
                <a:ea typeface="+mn-ea"/>
                <a:cs typeface="+mn-cs"/>
              </a:defRPr>
            </a:lvl7pPr>
            <a:lvl8pPr marL="2994681" algn="l" defTabSz="855623" rtl="0" eaLnBrk="1" latinLnBrk="0" hangingPunct="1">
              <a:defRPr sz="1685" kern="1200">
                <a:solidFill>
                  <a:schemeClr val="tx1"/>
                </a:solidFill>
                <a:latin typeface="+mn-lt"/>
                <a:ea typeface="+mn-ea"/>
                <a:cs typeface="+mn-cs"/>
              </a:defRPr>
            </a:lvl8pPr>
            <a:lvl9pPr marL="3422493" algn="l" defTabSz="855623" rtl="0" eaLnBrk="1" latinLnBrk="0" hangingPunct="1">
              <a:defRPr sz="1685" kern="1200">
                <a:solidFill>
                  <a:schemeClr val="tx1"/>
                </a:solidFill>
                <a:latin typeface="+mn-lt"/>
                <a:ea typeface="+mn-ea"/>
                <a:cs typeface="+mn-cs"/>
              </a:defRPr>
            </a:lvl9pPr>
          </a:lstStyle>
          <a:p>
            <a:pPr marL="0" marR="0" lvl="0" indent="0" algn="r" defTabSz="85562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FLORIDA ROOTS.  GLOBAL REACH. </a:t>
            </a:r>
          </a:p>
        </p:txBody>
      </p:sp>
    </p:spTree>
    <p:extLst>
      <p:ext uri="{BB962C8B-B14F-4D97-AF65-F5344CB8AC3E}">
        <p14:creationId xmlns:p14="http://schemas.microsoft.com/office/powerpoint/2010/main" val="419531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ection Break">
    <p:spTree>
      <p:nvGrpSpPr>
        <p:cNvPr id="1" name=""/>
        <p:cNvGrpSpPr/>
        <p:nvPr/>
      </p:nvGrpSpPr>
      <p:grpSpPr>
        <a:xfrm>
          <a:off x="0" y="0"/>
          <a:ext cx="0" cy="0"/>
          <a:chOff x="0" y="0"/>
          <a:chExt cx="0" cy="0"/>
        </a:xfrm>
      </p:grpSpPr>
      <p:sp>
        <p:nvSpPr>
          <p:cNvPr id="3" name="Rectangle 2"/>
          <p:cNvSpPr/>
          <p:nvPr userDrawn="1"/>
        </p:nvSpPr>
        <p:spPr>
          <a:xfrm>
            <a:off x="-10048" y="-10048"/>
            <a:ext cx="10058400" cy="777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75EE539-6A7C-024B-9B21-ACA9E0997C67}"/>
              </a:ext>
            </a:extLst>
          </p:cNvPr>
          <p:cNvPicPr>
            <a:picLocks noChangeAspect="1"/>
          </p:cNvPicPr>
          <p:nvPr userDrawn="1"/>
        </p:nvPicPr>
        <p:blipFill>
          <a:blip r:embed="rId2"/>
          <a:stretch>
            <a:fillRect/>
          </a:stretch>
        </p:blipFill>
        <p:spPr>
          <a:xfrm>
            <a:off x="-10048" y="-10048"/>
            <a:ext cx="10058400" cy="7772400"/>
          </a:xfrm>
          <a:prstGeom prst="rect">
            <a:avLst/>
          </a:prstGeom>
        </p:spPr>
      </p:pic>
      <p:sp>
        <p:nvSpPr>
          <p:cNvPr id="12" name="Title 16">
            <a:extLst>
              <a:ext uri="{FF2B5EF4-FFF2-40B4-BE49-F238E27FC236}">
                <a16:creationId xmlns:a16="http://schemas.microsoft.com/office/drawing/2014/main" id="{DD4AA6F8-9F25-5642-A1B6-F480CE5FF3DE}"/>
              </a:ext>
            </a:extLst>
          </p:cNvPr>
          <p:cNvSpPr>
            <a:spLocks noGrp="1"/>
          </p:cNvSpPr>
          <p:nvPr>
            <p:ph type="title" hasCustomPrompt="1"/>
          </p:nvPr>
        </p:nvSpPr>
        <p:spPr>
          <a:xfrm>
            <a:off x="5112728" y="2869854"/>
            <a:ext cx="4491994" cy="2032692"/>
          </a:xfrm>
        </p:spPr>
        <p:txBody>
          <a:bodyPr>
            <a:normAutofit/>
          </a:bodyPr>
          <a:lstStyle>
            <a:lvl1pPr>
              <a:defRPr sz="2600">
                <a:solidFill>
                  <a:schemeClr val="tx1"/>
                </a:solidFill>
              </a:defRPr>
            </a:lvl1pPr>
          </a:lstStyle>
          <a:p>
            <a:r>
              <a:rPr lang="en-US" dirty="0"/>
              <a:t>STANDARD SECTION TITLE PAGE HEADING: 26PT ARIAL REGULAR</a:t>
            </a:r>
          </a:p>
        </p:txBody>
      </p:sp>
      <p:pic>
        <p:nvPicPr>
          <p:cNvPr id="13" name="Picture 12">
            <a:extLst>
              <a:ext uri="{FF2B5EF4-FFF2-40B4-BE49-F238E27FC236}">
                <a16:creationId xmlns:a16="http://schemas.microsoft.com/office/drawing/2014/main" id="{237197C4-EFC2-914C-9B43-1025FD64A37E}"/>
              </a:ext>
            </a:extLst>
          </p:cNvPr>
          <p:cNvPicPr>
            <a:picLocks noChangeAspect="1"/>
          </p:cNvPicPr>
          <p:nvPr userDrawn="1"/>
        </p:nvPicPr>
        <p:blipFill>
          <a:blip r:embed="rId3"/>
          <a:stretch>
            <a:fillRect/>
          </a:stretch>
        </p:blipFill>
        <p:spPr>
          <a:xfrm>
            <a:off x="536719" y="6889969"/>
            <a:ext cx="1135391" cy="615003"/>
          </a:xfrm>
          <a:prstGeom prst="rect">
            <a:avLst/>
          </a:prstGeom>
        </p:spPr>
      </p:pic>
      <p:sp>
        <p:nvSpPr>
          <p:cNvPr id="16" name="Footer Placeholder 19">
            <a:extLst>
              <a:ext uri="{FF2B5EF4-FFF2-40B4-BE49-F238E27FC236}">
                <a16:creationId xmlns:a16="http://schemas.microsoft.com/office/drawing/2014/main" id="{6C584C1A-F481-F64C-8703-CED149A69CFC}"/>
              </a:ext>
            </a:extLst>
          </p:cNvPr>
          <p:cNvSpPr txBox="1">
            <a:spLocks/>
          </p:cNvSpPr>
          <p:nvPr userDrawn="1"/>
        </p:nvSpPr>
        <p:spPr>
          <a:xfrm>
            <a:off x="5742604" y="7258049"/>
            <a:ext cx="3394710" cy="131586"/>
          </a:xfrm>
          <a:prstGeom prst="rect">
            <a:avLst/>
          </a:prstGeom>
        </p:spPr>
        <p:txBody>
          <a:bodyPr vert="horz" lIns="0" tIns="0" rIns="0" bIns="0" rtlCol="0" anchor="t" anchorCtr="0"/>
          <a:lstStyle>
            <a:defPPr>
              <a:defRPr lang="en-US"/>
            </a:defPPr>
            <a:lvl1pPr marL="0" algn="r" defTabSz="855623"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27812" algn="l" defTabSz="855623" rtl="0" eaLnBrk="1" latinLnBrk="0" hangingPunct="1">
              <a:defRPr sz="1685" kern="1200">
                <a:solidFill>
                  <a:schemeClr val="tx1"/>
                </a:solidFill>
                <a:latin typeface="+mn-lt"/>
                <a:ea typeface="+mn-ea"/>
                <a:cs typeface="+mn-cs"/>
              </a:defRPr>
            </a:lvl2pPr>
            <a:lvl3pPr marL="855623" algn="l" defTabSz="855623" rtl="0" eaLnBrk="1" latinLnBrk="0" hangingPunct="1">
              <a:defRPr sz="1685" kern="1200">
                <a:solidFill>
                  <a:schemeClr val="tx1"/>
                </a:solidFill>
                <a:latin typeface="+mn-lt"/>
                <a:ea typeface="+mn-ea"/>
                <a:cs typeface="+mn-cs"/>
              </a:defRPr>
            </a:lvl3pPr>
            <a:lvl4pPr marL="1283435" algn="l" defTabSz="855623" rtl="0" eaLnBrk="1" latinLnBrk="0" hangingPunct="1">
              <a:defRPr sz="1685" kern="1200">
                <a:solidFill>
                  <a:schemeClr val="tx1"/>
                </a:solidFill>
                <a:latin typeface="+mn-lt"/>
                <a:ea typeface="+mn-ea"/>
                <a:cs typeface="+mn-cs"/>
              </a:defRPr>
            </a:lvl4pPr>
            <a:lvl5pPr marL="1711247" algn="l" defTabSz="855623" rtl="0" eaLnBrk="1" latinLnBrk="0" hangingPunct="1">
              <a:defRPr sz="1685" kern="1200">
                <a:solidFill>
                  <a:schemeClr val="tx1"/>
                </a:solidFill>
                <a:latin typeface="+mn-lt"/>
                <a:ea typeface="+mn-ea"/>
                <a:cs typeface="+mn-cs"/>
              </a:defRPr>
            </a:lvl5pPr>
            <a:lvl6pPr marL="2139059" algn="l" defTabSz="855623" rtl="0" eaLnBrk="1" latinLnBrk="0" hangingPunct="1">
              <a:defRPr sz="1685" kern="1200">
                <a:solidFill>
                  <a:schemeClr val="tx1"/>
                </a:solidFill>
                <a:latin typeface="+mn-lt"/>
                <a:ea typeface="+mn-ea"/>
                <a:cs typeface="+mn-cs"/>
              </a:defRPr>
            </a:lvl6pPr>
            <a:lvl7pPr marL="2566871" algn="l" defTabSz="855623" rtl="0" eaLnBrk="1" latinLnBrk="0" hangingPunct="1">
              <a:defRPr sz="1685" kern="1200">
                <a:solidFill>
                  <a:schemeClr val="tx1"/>
                </a:solidFill>
                <a:latin typeface="+mn-lt"/>
                <a:ea typeface="+mn-ea"/>
                <a:cs typeface="+mn-cs"/>
              </a:defRPr>
            </a:lvl7pPr>
            <a:lvl8pPr marL="2994681" algn="l" defTabSz="855623" rtl="0" eaLnBrk="1" latinLnBrk="0" hangingPunct="1">
              <a:defRPr sz="1685" kern="1200">
                <a:solidFill>
                  <a:schemeClr val="tx1"/>
                </a:solidFill>
                <a:latin typeface="+mn-lt"/>
                <a:ea typeface="+mn-ea"/>
                <a:cs typeface="+mn-cs"/>
              </a:defRPr>
            </a:lvl8pPr>
            <a:lvl9pPr marL="3422493" algn="l" defTabSz="855623" rtl="0" eaLnBrk="1" latinLnBrk="0" hangingPunct="1">
              <a:defRPr sz="1685" kern="1200">
                <a:solidFill>
                  <a:schemeClr val="tx1"/>
                </a:solidFill>
                <a:latin typeface="+mn-lt"/>
                <a:ea typeface="+mn-ea"/>
                <a:cs typeface="+mn-cs"/>
              </a:defRPr>
            </a:lvl9pPr>
          </a:lstStyle>
          <a:p>
            <a:pPr marL="0" marR="0" lvl="0" indent="0" algn="r" defTabSz="85562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FLORIDA ROOTS.  GLOBAL REACH. </a:t>
            </a:r>
          </a:p>
        </p:txBody>
      </p:sp>
    </p:spTree>
    <p:extLst>
      <p:ext uri="{BB962C8B-B14F-4D97-AF65-F5344CB8AC3E}">
        <p14:creationId xmlns:p14="http://schemas.microsoft.com/office/powerpoint/2010/main" val="279928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extBox 1"/>
          <p:cNvSpPr txBox="1"/>
          <p:nvPr userDrawn="1"/>
        </p:nvSpPr>
        <p:spPr>
          <a:xfrm>
            <a:off x="262159" y="271307"/>
            <a:ext cx="6399897" cy="584775"/>
          </a:xfrm>
          <a:prstGeom prst="rect">
            <a:avLst/>
          </a:prstGeom>
          <a:noFill/>
        </p:spPr>
        <p:txBody>
          <a:bodyPr wrap="square" rtlCol="0">
            <a:spAutoFit/>
          </a:bodyPr>
          <a:lstStyle/>
          <a:p>
            <a:r>
              <a:rPr lang="en-US" sz="3200" dirty="0">
                <a:solidFill>
                  <a:schemeClr val="tx1"/>
                </a:solidFill>
                <a:latin typeface="Arial" panose="020B0604020202020204" pitchFamily="34" charset="0"/>
                <a:cs typeface="Arial" panose="020B0604020202020204" pitchFamily="34" charset="0"/>
              </a:rPr>
              <a:t>Questions or Comments</a:t>
            </a:r>
          </a:p>
        </p:txBody>
      </p:sp>
      <p:sp>
        <p:nvSpPr>
          <p:cNvPr id="3" name="TextBox 2"/>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392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2">
    <p:bg>
      <p:bgRef idx="1001">
        <a:schemeClr val="bg2"/>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4E236D3-5BC2-5D46-BA41-AD69D7A0573C}"/>
              </a:ext>
            </a:extLst>
          </p:cNvPr>
          <p:cNvPicPr>
            <a:picLocks noChangeAspect="1"/>
          </p:cNvPicPr>
          <p:nvPr userDrawn="1"/>
        </p:nvPicPr>
        <p:blipFill>
          <a:blip r:embed="rId2"/>
          <a:stretch>
            <a:fillRect/>
          </a:stretch>
        </p:blipFill>
        <p:spPr>
          <a:xfrm>
            <a:off x="0" y="0"/>
            <a:ext cx="10058400" cy="7772400"/>
          </a:xfrm>
          <a:prstGeom prst="rect">
            <a:avLst/>
          </a:prstGeom>
        </p:spPr>
      </p:pic>
      <p:pic>
        <p:nvPicPr>
          <p:cNvPr id="5" name="Picture 4">
            <a:extLst>
              <a:ext uri="{FF2B5EF4-FFF2-40B4-BE49-F238E27FC236}">
                <a16:creationId xmlns:a16="http://schemas.microsoft.com/office/drawing/2014/main" id="{F5B32540-3F7F-394C-97B1-302CAE3473D2}"/>
              </a:ext>
            </a:extLst>
          </p:cNvPr>
          <p:cNvPicPr>
            <a:picLocks noChangeAspect="1"/>
          </p:cNvPicPr>
          <p:nvPr userDrawn="1"/>
        </p:nvPicPr>
        <p:blipFill>
          <a:blip r:embed="rId3"/>
          <a:stretch>
            <a:fillRect/>
          </a:stretch>
        </p:blipFill>
        <p:spPr>
          <a:xfrm>
            <a:off x="709676" y="6006815"/>
            <a:ext cx="1632256" cy="1165703"/>
          </a:xfrm>
          <a:prstGeom prst="rect">
            <a:avLst/>
          </a:prstGeom>
        </p:spPr>
      </p:pic>
      <p:sp>
        <p:nvSpPr>
          <p:cNvPr id="7" name="TextBox 6">
            <a:extLst>
              <a:ext uri="{FF2B5EF4-FFF2-40B4-BE49-F238E27FC236}">
                <a16:creationId xmlns:a16="http://schemas.microsoft.com/office/drawing/2014/main" id="{473C45A6-9BBE-7447-868A-8E282F608646}"/>
              </a:ext>
            </a:extLst>
          </p:cNvPr>
          <p:cNvSpPr txBox="1"/>
          <p:nvPr userDrawn="1"/>
        </p:nvSpPr>
        <p:spPr>
          <a:xfrm>
            <a:off x="709676" y="2633856"/>
            <a:ext cx="4068762" cy="2202744"/>
          </a:xfrm>
          <a:prstGeom prst="rect">
            <a:avLst/>
          </a:prstGeom>
          <a:noFill/>
        </p:spPr>
        <p:txBody>
          <a:bodyPr wrap="square" lIns="0" tIns="0" rIns="0" bIns="0" rtlCol="0">
            <a:noAutofit/>
          </a:bodyPr>
          <a:lstStyle/>
          <a:p>
            <a:r>
              <a:rPr lang="en-US" sz="1500" b="1" dirty="0">
                <a:solidFill>
                  <a:schemeClr val="accent1"/>
                </a:solidFill>
                <a:latin typeface="Arial" panose="020B0604020202020204" pitchFamily="34" charset="0"/>
                <a:cs typeface="Arial" panose="020B0604020202020204" pitchFamily="34" charset="0"/>
              </a:rPr>
              <a:t>MSL CPAs &amp; Advisors</a:t>
            </a:r>
          </a:p>
          <a:p>
            <a:r>
              <a:rPr lang="en-US" sz="1500" dirty="0">
                <a:latin typeface="Arial" panose="020B0604020202020204" pitchFamily="34" charset="0"/>
                <a:cs typeface="Arial" panose="020B0604020202020204" pitchFamily="34" charset="0"/>
              </a:rPr>
              <a:t>255 South Orange Avenue</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Suite 600</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Orlando, FL 32801</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 407.740.5400</a:t>
            </a:r>
          </a:p>
          <a:p>
            <a:r>
              <a:rPr lang="en-US" sz="1500" dirty="0">
                <a:latin typeface="Arial" panose="020B0604020202020204" pitchFamily="34" charset="0"/>
                <a:cs typeface="Arial" panose="020B0604020202020204" pitchFamily="34" charset="0"/>
              </a:rPr>
              <a:t>T 800.683.5401</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www.mslcpa.com</a:t>
            </a:r>
          </a:p>
        </p:txBody>
      </p:sp>
    </p:spTree>
    <p:extLst>
      <p:ext uri="{BB962C8B-B14F-4D97-AF65-F5344CB8AC3E}">
        <p14:creationId xmlns:p14="http://schemas.microsoft.com/office/powerpoint/2010/main" val="428363744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2"/>
      </p:bgRef>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94E236D3-5BC2-5D46-BA41-AD69D7A0573C}"/>
              </a:ext>
            </a:extLst>
          </p:cNvPr>
          <p:cNvPicPr>
            <a:picLocks noChangeAspect="1"/>
          </p:cNvPicPr>
          <p:nvPr userDrawn="1"/>
        </p:nvPicPr>
        <p:blipFill>
          <a:blip r:embed="rId2"/>
          <a:stretch>
            <a:fillRect/>
          </a:stretch>
        </p:blipFill>
        <p:spPr>
          <a:xfrm>
            <a:off x="0" y="0"/>
            <a:ext cx="10058400" cy="7772400"/>
          </a:xfrm>
          <a:prstGeom prst="rect">
            <a:avLst/>
          </a:prstGeom>
        </p:spPr>
      </p:pic>
      <p:pic>
        <p:nvPicPr>
          <p:cNvPr id="10" name="Picture 9">
            <a:extLst>
              <a:ext uri="{FF2B5EF4-FFF2-40B4-BE49-F238E27FC236}">
                <a16:creationId xmlns:a16="http://schemas.microsoft.com/office/drawing/2014/main" id="{9129E6DC-AAFB-B146-9E2E-92453BF104B6}"/>
              </a:ext>
            </a:extLst>
          </p:cNvPr>
          <p:cNvPicPr>
            <a:picLocks noChangeAspect="1"/>
          </p:cNvPicPr>
          <p:nvPr userDrawn="1"/>
        </p:nvPicPr>
        <p:blipFill>
          <a:blip r:embed="rId3"/>
          <a:stretch>
            <a:fillRect/>
          </a:stretch>
        </p:blipFill>
        <p:spPr>
          <a:xfrm>
            <a:off x="553562" y="6403396"/>
            <a:ext cx="1338146" cy="963465"/>
          </a:xfrm>
          <a:prstGeom prst="rect">
            <a:avLst/>
          </a:prstGeom>
        </p:spPr>
      </p:pic>
      <p:sp>
        <p:nvSpPr>
          <p:cNvPr id="12" name="Text Placeholder 11"/>
          <p:cNvSpPr>
            <a:spLocks noGrp="1"/>
          </p:cNvSpPr>
          <p:nvPr>
            <p:ph type="body" sz="quarter" idx="10" hasCustomPrompt="1"/>
          </p:nvPr>
        </p:nvSpPr>
        <p:spPr>
          <a:xfrm>
            <a:off x="554038" y="3894138"/>
            <a:ext cx="4352925" cy="1109662"/>
          </a:xfrm>
          <a:prstGeom prst="rect">
            <a:avLst/>
          </a:prstGeom>
        </p:spPr>
        <p:txBody>
          <a:bodyPr/>
          <a:lstStyle>
            <a:lvl1pPr marL="0" marR="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a:lvl1pPr>
          </a:lstStyle>
          <a:p>
            <a:pPr marL="0" marR="0" lvl="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Subtitles appear here:</a:t>
            </a:r>
          </a:p>
          <a:p>
            <a:pPr marL="0" marR="0" lvl="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pt</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Arial regular.</a:t>
            </a:r>
          </a:p>
        </p:txBody>
      </p:sp>
      <p:sp>
        <p:nvSpPr>
          <p:cNvPr id="14" name="Title 13"/>
          <p:cNvSpPr>
            <a:spLocks noGrp="1"/>
          </p:cNvSpPr>
          <p:nvPr>
            <p:ph type="title" hasCustomPrompt="1"/>
          </p:nvPr>
        </p:nvSpPr>
        <p:spPr>
          <a:xfrm>
            <a:off x="553562" y="2494542"/>
            <a:ext cx="5847238" cy="1204764"/>
          </a:xfrm>
        </p:spPr>
        <p:txBody>
          <a:bodyPr>
            <a:normAutofit/>
          </a:bodyPr>
          <a:lstStyle>
            <a:lvl1pPr>
              <a:defRPr sz="2800" b="0">
                <a:solidFill>
                  <a:srgbClr val="00B0F0"/>
                </a:solidFill>
              </a:defRPr>
            </a:lvl1pPr>
          </a:lstStyle>
          <a:p>
            <a:r>
              <a:rPr lang="en-US" dirty="0"/>
              <a:t>COVER IN 30 PT ARIAL REGULAR CAPS</a:t>
            </a:r>
          </a:p>
        </p:txBody>
      </p:sp>
    </p:spTree>
    <p:extLst>
      <p:ext uri="{BB962C8B-B14F-4D97-AF65-F5344CB8AC3E}">
        <p14:creationId xmlns:p14="http://schemas.microsoft.com/office/powerpoint/2010/main" val="240464438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1A5881-10F9-BC4C-ABC4-4B88B1F2DBD1}"/>
              </a:ext>
            </a:extLst>
          </p:cNvPr>
          <p:cNvPicPr>
            <a:picLocks noChangeAspect="1"/>
          </p:cNvPicPr>
          <p:nvPr userDrawn="1"/>
        </p:nvPicPr>
        <p:blipFill>
          <a:blip r:embed="rId2"/>
          <a:stretch>
            <a:fillRect/>
          </a:stretch>
        </p:blipFill>
        <p:spPr>
          <a:xfrm>
            <a:off x="0" y="-60288"/>
            <a:ext cx="10224068" cy="7900416"/>
          </a:xfrm>
          <a:prstGeom prst="rect">
            <a:avLst/>
          </a:prstGeom>
        </p:spPr>
      </p:pic>
      <p:pic>
        <p:nvPicPr>
          <p:cNvPr id="10" name="Picture 9">
            <a:extLst>
              <a:ext uri="{FF2B5EF4-FFF2-40B4-BE49-F238E27FC236}">
                <a16:creationId xmlns:a16="http://schemas.microsoft.com/office/drawing/2014/main" id="{9129E6DC-AAFB-B146-9E2E-92453BF104B6}"/>
              </a:ext>
            </a:extLst>
          </p:cNvPr>
          <p:cNvPicPr>
            <a:picLocks noChangeAspect="1"/>
          </p:cNvPicPr>
          <p:nvPr userDrawn="1"/>
        </p:nvPicPr>
        <p:blipFill>
          <a:blip r:embed="rId3"/>
          <a:stretch>
            <a:fillRect/>
          </a:stretch>
        </p:blipFill>
        <p:spPr>
          <a:xfrm>
            <a:off x="553562" y="6403396"/>
            <a:ext cx="1338146" cy="963465"/>
          </a:xfrm>
          <a:prstGeom prst="rect">
            <a:avLst/>
          </a:prstGeom>
        </p:spPr>
      </p:pic>
      <p:sp>
        <p:nvSpPr>
          <p:cNvPr id="12" name="Text Placeholder 11"/>
          <p:cNvSpPr>
            <a:spLocks noGrp="1"/>
          </p:cNvSpPr>
          <p:nvPr>
            <p:ph type="body" sz="quarter" idx="10" hasCustomPrompt="1"/>
          </p:nvPr>
        </p:nvSpPr>
        <p:spPr>
          <a:xfrm>
            <a:off x="554038" y="3894138"/>
            <a:ext cx="4352925" cy="1109662"/>
          </a:xfrm>
          <a:prstGeom prst="rect">
            <a:avLst/>
          </a:prstGeom>
        </p:spPr>
        <p:txBody>
          <a:bodyPr/>
          <a:lstStyle>
            <a:lvl1pPr marL="0" marR="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sz="1500">
                <a:latin typeface="Arial" panose="020B0604020202020204" pitchFamily="34" charset="0"/>
                <a:cs typeface="Arial" panose="020B0604020202020204" pitchFamily="34" charset="0"/>
              </a:defRPr>
            </a:lvl1pPr>
          </a:lstStyle>
          <a:p>
            <a:pPr marL="0" marR="0" lvl="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Subtitles appear here:</a:t>
            </a:r>
          </a:p>
          <a:p>
            <a:pPr marL="0" marR="0" lvl="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pt</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Arial regular.</a:t>
            </a:r>
          </a:p>
        </p:txBody>
      </p:sp>
      <p:sp>
        <p:nvSpPr>
          <p:cNvPr id="14" name="Title 13"/>
          <p:cNvSpPr>
            <a:spLocks noGrp="1"/>
          </p:cNvSpPr>
          <p:nvPr>
            <p:ph type="title" hasCustomPrompt="1"/>
          </p:nvPr>
        </p:nvSpPr>
        <p:spPr>
          <a:xfrm>
            <a:off x="553562" y="2494542"/>
            <a:ext cx="5847238" cy="1204764"/>
          </a:xfrm>
        </p:spPr>
        <p:txBody>
          <a:bodyPr>
            <a:normAutofit/>
          </a:bodyPr>
          <a:lstStyle>
            <a:lvl1pPr>
              <a:defRPr sz="3000" b="0">
                <a:solidFill>
                  <a:srgbClr val="00B0F0"/>
                </a:solidFill>
                <a:latin typeface="Arial" panose="020B0604020202020204" pitchFamily="34" charset="0"/>
                <a:cs typeface="Arial" panose="020B0604020202020204" pitchFamily="34" charset="0"/>
              </a:defRPr>
            </a:lvl1pPr>
          </a:lstStyle>
          <a:p>
            <a:r>
              <a:rPr lang="en-US" dirty="0"/>
              <a:t>COVER IN 30 PT ARIAL REGULAR CAPS</a:t>
            </a:r>
          </a:p>
        </p:txBody>
      </p:sp>
    </p:spTree>
    <p:extLst>
      <p:ext uri="{BB962C8B-B14F-4D97-AF65-F5344CB8AC3E}">
        <p14:creationId xmlns:p14="http://schemas.microsoft.com/office/powerpoint/2010/main" val="917156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7"/>
          <p:cNvSpPr>
            <a:spLocks noGrp="1"/>
          </p:cNvSpPr>
          <p:nvPr>
            <p:ph type="title"/>
          </p:nvPr>
        </p:nvSpPr>
        <p:spPr>
          <a:xfrm>
            <a:off x="295560" y="1"/>
            <a:ext cx="7210560" cy="1204764"/>
          </a:xfrm>
          <a:prstGeom prst="rect">
            <a:avLst/>
          </a:prstGeom>
        </p:spPr>
        <p:txBody>
          <a:bodyPr vert="horz" lIns="91440" tIns="45720" rIns="91440" bIns="45720" rtlCol="0" anchor="ctr">
            <a:normAutofit/>
          </a:bodyPr>
          <a:lstStyle>
            <a:lvl1pPr>
              <a:defRPr sz="3200"/>
            </a:lvl1pPr>
          </a:lstStyle>
          <a:p>
            <a:r>
              <a:rPr lang="en-US" dirty="0"/>
              <a:t>Click to edit Master title style</a:t>
            </a:r>
          </a:p>
        </p:txBody>
      </p:sp>
      <p:sp>
        <p:nvSpPr>
          <p:cNvPr id="10" name="Text Placeholder 9"/>
          <p:cNvSpPr>
            <a:spLocks noGrp="1"/>
          </p:cNvSpPr>
          <p:nvPr>
            <p:ph type="body" sz="quarter" idx="10" hasCustomPrompt="1"/>
          </p:nvPr>
        </p:nvSpPr>
        <p:spPr>
          <a:xfrm>
            <a:off x="295416" y="1476375"/>
            <a:ext cx="8677275" cy="5195888"/>
          </a:xfrm>
          <a:prstGeom prst="rect">
            <a:avLst/>
          </a:prstGeom>
        </p:spPr>
        <p:txBody>
          <a:bodyPr/>
          <a:lstStyle>
            <a:lvl1pPr>
              <a:defRPr sz="2400">
                <a:solidFill>
                  <a:schemeClr val="tx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marL="789305" indent="-29860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1575118" indent="-190342">
              <a:buFont typeface="Courier New" panose="02070309020205020404" pitchFamily="49" charset="0"/>
              <a:buChar char="o"/>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64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86277" y="5201393"/>
            <a:ext cx="8675370" cy="1700212"/>
          </a:xfrm>
          <a:prstGeom prst="rect">
            <a:avLst/>
          </a:prstGeom>
        </p:spPr>
        <p:txBody>
          <a:bodyPr/>
          <a:lstStyle>
            <a:lvl1pPr marL="0" indent="0">
              <a:buNone/>
              <a:defRPr sz="2640">
                <a:solidFill>
                  <a:schemeClr val="tx1"/>
                </a:solidFill>
                <a:latin typeface="Arial" panose="020B0604020202020204" pitchFamily="34" charset="0"/>
                <a:cs typeface="Arial" panose="020B0604020202020204" pitchFamily="34" charset="0"/>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7" name="TextBox 6"/>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036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95562" y="1476190"/>
            <a:ext cx="4274820" cy="4931516"/>
          </a:xfrm>
          <a:prstGeom prst="rect">
            <a:avLst/>
          </a:prstGeom>
        </p:spPr>
        <p:txBody>
          <a:bodyPr/>
          <a:lstStyle>
            <a:lvl1pPr>
              <a:defRPr sz="24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0328" y="1476190"/>
            <a:ext cx="4274820" cy="4931516"/>
          </a:xfrm>
          <a:prstGeom prst="rect">
            <a:avLst/>
          </a:prstGeom>
        </p:spPr>
        <p:txBody>
          <a:bodyPr/>
          <a:lstStyle>
            <a:lvl1pPr>
              <a:defRPr sz="24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2000">
                <a:solidFill>
                  <a:schemeClr val="tx1"/>
                </a:solidFill>
                <a:latin typeface="Arial" panose="020B0604020202020204" pitchFamily="34" charset="0"/>
                <a:cs typeface="Arial" panose="020B0604020202020204" pitchFamily="34" charset="0"/>
              </a:defRPr>
            </a:lvl4pPr>
            <a:lvl5pPr>
              <a:defRPr sz="20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
        <p:nvSpPr>
          <p:cNvPr id="6" name="Title Placeholder 7"/>
          <p:cNvSpPr>
            <a:spLocks noGrp="1"/>
          </p:cNvSpPr>
          <p:nvPr>
            <p:ph type="title"/>
          </p:nvPr>
        </p:nvSpPr>
        <p:spPr>
          <a:xfrm>
            <a:off x="295560" y="1"/>
            <a:ext cx="7210560" cy="1204764"/>
          </a:xfrm>
          <a:prstGeom prst="rect">
            <a:avLst/>
          </a:prstGeom>
        </p:spPr>
        <p:txBody>
          <a:bodyPr vert="horz" lIns="91440" tIns="45720" rIns="91440" bIns="45720" rtlCol="0" anchor="ct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582549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5563" y="1"/>
            <a:ext cx="7210560" cy="1204764"/>
          </a:xfrm>
        </p:spPr>
        <p:txBody>
          <a:bodyPr>
            <a:normAutofit/>
          </a:bodyPr>
          <a:lstStyle>
            <a:lvl1pPr>
              <a:defRPr sz="3200"/>
            </a:lvl1pPr>
          </a:lstStyle>
          <a:p>
            <a:r>
              <a:rPr lang="en-US" dirty="0"/>
              <a:t>Click to edit Master title style</a:t>
            </a:r>
          </a:p>
        </p:txBody>
      </p:sp>
      <p:sp>
        <p:nvSpPr>
          <p:cNvPr id="3" name="TextBox 2"/>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050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3" name="Rectangle 2"/>
          <p:cNvSpPr/>
          <p:nvPr userDrawn="1"/>
        </p:nvSpPr>
        <p:spPr>
          <a:xfrm>
            <a:off x="-10048" y="-10048"/>
            <a:ext cx="10058400" cy="777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2B09886-0C21-6840-BAD1-B0D22B6F224B}"/>
              </a:ext>
            </a:extLst>
          </p:cNvPr>
          <p:cNvPicPr>
            <a:picLocks noChangeAspect="1"/>
          </p:cNvPicPr>
          <p:nvPr userDrawn="1"/>
        </p:nvPicPr>
        <p:blipFill>
          <a:blip r:embed="rId2">
            <a:alphaModFix amt="85000"/>
          </a:blip>
          <a:stretch>
            <a:fillRect/>
          </a:stretch>
        </p:blipFill>
        <p:spPr>
          <a:xfrm>
            <a:off x="0" y="0"/>
            <a:ext cx="10058400" cy="7772400"/>
          </a:xfrm>
          <a:prstGeom prst="rect">
            <a:avLst/>
          </a:prstGeom>
        </p:spPr>
      </p:pic>
      <p:pic>
        <p:nvPicPr>
          <p:cNvPr id="11" name="Picture 10">
            <a:extLst>
              <a:ext uri="{FF2B5EF4-FFF2-40B4-BE49-F238E27FC236}">
                <a16:creationId xmlns:a16="http://schemas.microsoft.com/office/drawing/2014/main" id="{948CB05A-4C6C-1847-9064-116D83E36AC4}"/>
              </a:ext>
            </a:extLst>
          </p:cNvPr>
          <p:cNvPicPr>
            <a:picLocks noChangeAspect="1"/>
          </p:cNvPicPr>
          <p:nvPr userDrawn="1"/>
        </p:nvPicPr>
        <p:blipFill>
          <a:blip r:embed="rId3"/>
          <a:stretch>
            <a:fillRect/>
          </a:stretch>
        </p:blipFill>
        <p:spPr>
          <a:xfrm>
            <a:off x="-80386" y="-60291"/>
            <a:ext cx="10148835" cy="7858275"/>
          </a:xfrm>
          <a:prstGeom prst="rect">
            <a:avLst/>
          </a:prstGeom>
        </p:spPr>
      </p:pic>
      <p:sp>
        <p:nvSpPr>
          <p:cNvPr id="12" name="Title 16">
            <a:extLst>
              <a:ext uri="{FF2B5EF4-FFF2-40B4-BE49-F238E27FC236}">
                <a16:creationId xmlns:a16="http://schemas.microsoft.com/office/drawing/2014/main" id="{DD4AA6F8-9F25-5642-A1B6-F480CE5FF3DE}"/>
              </a:ext>
            </a:extLst>
          </p:cNvPr>
          <p:cNvSpPr>
            <a:spLocks noGrp="1"/>
          </p:cNvSpPr>
          <p:nvPr>
            <p:ph type="title" hasCustomPrompt="1"/>
          </p:nvPr>
        </p:nvSpPr>
        <p:spPr>
          <a:xfrm>
            <a:off x="5112728" y="2869854"/>
            <a:ext cx="4491994" cy="2032692"/>
          </a:xfrm>
        </p:spPr>
        <p:txBody>
          <a:bodyPr>
            <a:normAutofit/>
          </a:bodyPr>
          <a:lstStyle>
            <a:lvl1pPr>
              <a:defRPr sz="2600">
                <a:solidFill>
                  <a:schemeClr val="tx1"/>
                </a:solidFill>
                <a:latin typeface="Arial" panose="020B0604020202020204" pitchFamily="34" charset="0"/>
                <a:cs typeface="Arial" panose="020B0604020202020204" pitchFamily="34" charset="0"/>
              </a:defRPr>
            </a:lvl1pPr>
          </a:lstStyle>
          <a:p>
            <a:r>
              <a:rPr lang="en-US" dirty="0"/>
              <a:t>STANDARD SECTION TITLE PAGE HEADING: 26PT ARIAL REGULAR</a:t>
            </a:r>
          </a:p>
        </p:txBody>
      </p:sp>
      <p:pic>
        <p:nvPicPr>
          <p:cNvPr id="13" name="Picture 12">
            <a:extLst>
              <a:ext uri="{FF2B5EF4-FFF2-40B4-BE49-F238E27FC236}">
                <a16:creationId xmlns:a16="http://schemas.microsoft.com/office/drawing/2014/main" id="{237197C4-EFC2-914C-9B43-1025FD64A37E}"/>
              </a:ext>
            </a:extLst>
          </p:cNvPr>
          <p:cNvPicPr>
            <a:picLocks noChangeAspect="1"/>
          </p:cNvPicPr>
          <p:nvPr userDrawn="1"/>
        </p:nvPicPr>
        <p:blipFill>
          <a:blip r:embed="rId4"/>
          <a:stretch>
            <a:fillRect/>
          </a:stretch>
        </p:blipFill>
        <p:spPr>
          <a:xfrm>
            <a:off x="536719" y="6889969"/>
            <a:ext cx="1135391" cy="615003"/>
          </a:xfrm>
          <a:prstGeom prst="rect">
            <a:avLst/>
          </a:prstGeom>
        </p:spPr>
      </p:pic>
      <p:sp>
        <p:nvSpPr>
          <p:cNvPr id="16" name="Footer Placeholder 19">
            <a:extLst>
              <a:ext uri="{FF2B5EF4-FFF2-40B4-BE49-F238E27FC236}">
                <a16:creationId xmlns:a16="http://schemas.microsoft.com/office/drawing/2014/main" id="{6C584C1A-F481-F64C-8703-CED149A69CFC}"/>
              </a:ext>
            </a:extLst>
          </p:cNvPr>
          <p:cNvSpPr txBox="1">
            <a:spLocks/>
          </p:cNvSpPr>
          <p:nvPr userDrawn="1"/>
        </p:nvSpPr>
        <p:spPr>
          <a:xfrm>
            <a:off x="5742604" y="7258049"/>
            <a:ext cx="3394710" cy="131586"/>
          </a:xfrm>
          <a:prstGeom prst="rect">
            <a:avLst/>
          </a:prstGeom>
        </p:spPr>
        <p:txBody>
          <a:bodyPr vert="horz" lIns="0" tIns="0" rIns="0" bIns="0" rtlCol="0" anchor="t" anchorCtr="0"/>
          <a:lstStyle>
            <a:defPPr>
              <a:defRPr lang="en-US"/>
            </a:defPPr>
            <a:lvl1pPr marL="0" algn="r" defTabSz="855623"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27812" algn="l" defTabSz="855623" rtl="0" eaLnBrk="1" latinLnBrk="0" hangingPunct="1">
              <a:defRPr sz="1685" kern="1200">
                <a:solidFill>
                  <a:schemeClr val="tx1"/>
                </a:solidFill>
                <a:latin typeface="+mn-lt"/>
                <a:ea typeface="+mn-ea"/>
                <a:cs typeface="+mn-cs"/>
              </a:defRPr>
            </a:lvl2pPr>
            <a:lvl3pPr marL="855623" algn="l" defTabSz="855623" rtl="0" eaLnBrk="1" latinLnBrk="0" hangingPunct="1">
              <a:defRPr sz="1685" kern="1200">
                <a:solidFill>
                  <a:schemeClr val="tx1"/>
                </a:solidFill>
                <a:latin typeface="+mn-lt"/>
                <a:ea typeface="+mn-ea"/>
                <a:cs typeface="+mn-cs"/>
              </a:defRPr>
            </a:lvl3pPr>
            <a:lvl4pPr marL="1283435" algn="l" defTabSz="855623" rtl="0" eaLnBrk="1" latinLnBrk="0" hangingPunct="1">
              <a:defRPr sz="1685" kern="1200">
                <a:solidFill>
                  <a:schemeClr val="tx1"/>
                </a:solidFill>
                <a:latin typeface="+mn-lt"/>
                <a:ea typeface="+mn-ea"/>
                <a:cs typeface="+mn-cs"/>
              </a:defRPr>
            </a:lvl4pPr>
            <a:lvl5pPr marL="1711247" algn="l" defTabSz="855623" rtl="0" eaLnBrk="1" latinLnBrk="0" hangingPunct="1">
              <a:defRPr sz="1685" kern="1200">
                <a:solidFill>
                  <a:schemeClr val="tx1"/>
                </a:solidFill>
                <a:latin typeface="+mn-lt"/>
                <a:ea typeface="+mn-ea"/>
                <a:cs typeface="+mn-cs"/>
              </a:defRPr>
            </a:lvl5pPr>
            <a:lvl6pPr marL="2139059" algn="l" defTabSz="855623" rtl="0" eaLnBrk="1" latinLnBrk="0" hangingPunct="1">
              <a:defRPr sz="1685" kern="1200">
                <a:solidFill>
                  <a:schemeClr val="tx1"/>
                </a:solidFill>
                <a:latin typeface="+mn-lt"/>
                <a:ea typeface="+mn-ea"/>
                <a:cs typeface="+mn-cs"/>
              </a:defRPr>
            </a:lvl6pPr>
            <a:lvl7pPr marL="2566871" algn="l" defTabSz="855623" rtl="0" eaLnBrk="1" latinLnBrk="0" hangingPunct="1">
              <a:defRPr sz="1685" kern="1200">
                <a:solidFill>
                  <a:schemeClr val="tx1"/>
                </a:solidFill>
                <a:latin typeface="+mn-lt"/>
                <a:ea typeface="+mn-ea"/>
                <a:cs typeface="+mn-cs"/>
              </a:defRPr>
            </a:lvl7pPr>
            <a:lvl8pPr marL="2994681" algn="l" defTabSz="855623" rtl="0" eaLnBrk="1" latinLnBrk="0" hangingPunct="1">
              <a:defRPr sz="1685" kern="1200">
                <a:solidFill>
                  <a:schemeClr val="tx1"/>
                </a:solidFill>
                <a:latin typeface="+mn-lt"/>
                <a:ea typeface="+mn-ea"/>
                <a:cs typeface="+mn-cs"/>
              </a:defRPr>
            </a:lvl8pPr>
            <a:lvl9pPr marL="3422493" algn="l" defTabSz="855623" rtl="0" eaLnBrk="1" latinLnBrk="0" hangingPunct="1">
              <a:defRPr sz="1685" kern="1200">
                <a:solidFill>
                  <a:schemeClr val="tx1"/>
                </a:solidFill>
                <a:latin typeface="+mn-lt"/>
                <a:ea typeface="+mn-ea"/>
                <a:cs typeface="+mn-cs"/>
              </a:defRPr>
            </a:lvl9pPr>
          </a:lstStyle>
          <a:p>
            <a:pPr marL="0" marR="0" lvl="0" indent="0" algn="r" defTabSz="85562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FLORIDA ROOTS.  GLOBAL REACH. </a:t>
            </a:r>
          </a:p>
        </p:txBody>
      </p:sp>
    </p:spTree>
    <p:extLst>
      <p:ext uri="{BB962C8B-B14F-4D97-AF65-F5344CB8AC3E}">
        <p14:creationId xmlns:p14="http://schemas.microsoft.com/office/powerpoint/2010/main" val="2594450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Break">
    <p:spTree>
      <p:nvGrpSpPr>
        <p:cNvPr id="1" name=""/>
        <p:cNvGrpSpPr/>
        <p:nvPr/>
      </p:nvGrpSpPr>
      <p:grpSpPr>
        <a:xfrm>
          <a:off x="0" y="0"/>
          <a:ext cx="0" cy="0"/>
          <a:chOff x="0" y="0"/>
          <a:chExt cx="0" cy="0"/>
        </a:xfrm>
      </p:grpSpPr>
      <p:sp>
        <p:nvSpPr>
          <p:cNvPr id="3" name="Rectangle 2"/>
          <p:cNvSpPr/>
          <p:nvPr userDrawn="1"/>
        </p:nvSpPr>
        <p:spPr>
          <a:xfrm>
            <a:off x="-10048" y="-10048"/>
            <a:ext cx="10058400" cy="777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75EE539-6A7C-024B-9B21-ACA9E0997C67}"/>
              </a:ext>
            </a:extLst>
          </p:cNvPr>
          <p:cNvPicPr>
            <a:picLocks noChangeAspect="1"/>
          </p:cNvPicPr>
          <p:nvPr userDrawn="1"/>
        </p:nvPicPr>
        <p:blipFill>
          <a:blip r:embed="rId2"/>
          <a:stretch>
            <a:fillRect/>
          </a:stretch>
        </p:blipFill>
        <p:spPr>
          <a:xfrm>
            <a:off x="-10048" y="-10048"/>
            <a:ext cx="10058400" cy="7772400"/>
          </a:xfrm>
          <a:prstGeom prst="rect">
            <a:avLst/>
          </a:prstGeom>
        </p:spPr>
      </p:pic>
      <p:sp>
        <p:nvSpPr>
          <p:cNvPr id="12" name="Title 16">
            <a:extLst>
              <a:ext uri="{FF2B5EF4-FFF2-40B4-BE49-F238E27FC236}">
                <a16:creationId xmlns:a16="http://schemas.microsoft.com/office/drawing/2014/main" id="{DD4AA6F8-9F25-5642-A1B6-F480CE5FF3DE}"/>
              </a:ext>
            </a:extLst>
          </p:cNvPr>
          <p:cNvSpPr>
            <a:spLocks noGrp="1"/>
          </p:cNvSpPr>
          <p:nvPr>
            <p:ph type="title" hasCustomPrompt="1"/>
          </p:nvPr>
        </p:nvSpPr>
        <p:spPr>
          <a:xfrm>
            <a:off x="5112728" y="2869854"/>
            <a:ext cx="4491994" cy="2032692"/>
          </a:xfrm>
        </p:spPr>
        <p:txBody>
          <a:bodyPr>
            <a:normAutofit/>
          </a:bodyPr>
          <a:lstStyle>
            <a:lvl1pPr>
              <a:defRPr sz="2600">
                <a:solidFill>
                  <a:schemeClr val="tx1"/>
                </a:solidFill>
              </a:defRPr>
            </a:lvl1pPr>
          </a:lstStyle>
          <a:p>
            <a:r>
              <a:rPr lang="en-US" dirty="0"/>
              <a:t>STANDARD SECTION TITLE PAGE HEADING: 26PT ARIAL REGULAR</a:t>
            </a:r>
          </a:p>
        </p:txBody>
      </p:sp>
      <p:pic>
        <p:nvPicPr>
          <p:cNvPr id="13" name="Picture 12">
            <a:extLst>
              <a:ext uri="{FF2B5EF4-FFF2-40B4-BE49-F238E27FC236}">
                <a16:creationId xmlns:a16="http://schemas.microsoft.com/office/drawing/2014/main" id="{237197C4-EFC2-914C-9B43-1025FD64A37E}"/>
              </a:ext>
            </a:extLst>
          </p:cNvPr>
          <p:cNvPicPr>
            <a:picLocks noChangeAspect="1"/>
          </p:cNvPicPr>
          <p:nvPr userDrawn="1"/>
        </p:nvPicPr>
        <p:blipFill>
          <a:blip r:embed="rId3"/>
          <a:stretch>
            <a:fillRect/>
          </a:stretch>
        </p:blipFill>
        <p:spPr>
          <a:xfrm>
            <a:off x="536719" y="6889969"/>
            <a:ext cx="1135391" cy="615003"/>
          </a:xfrm>
          <a:prstGeom prst="rect">
            <a:avLst/>
          </a:prstGeom>
        </p:spPr>
      </p:pic>
      <p:sp>
        <p:nvSpPr>
          <p:cNvPr id="16" name="Footer Placeholder 19">
            <a:extLst>
              <a:ext uri="{FF2B5EF4-FFF2-40B4-BE49-F238E27FC236}">
                <a16:creationId xmlns:a16="http://schemas.microsoft.com/office/drawing/2014/main" id="{6C584C1A-F481-F64C-8703-CED149A69CFC}"/>
              </a:ext>
            </a:extLst>
          </p:cNvPr>
          <p:cNvSpPr txBox="1">
            <a:spLocks/>
          </p:cNvSpPr>
          <p:nvPr userDrawn="1"/>
        </p:nvSpPr>
        <p:spPr>
          <a:xfrm>
            <a:off x="5742604" y="7258049"/>
            <a:ext cx="3394710" cy="131586"/>
          </a:xfrm>
          <a:prstGeom prst="rect">
            <a:avLst/>
          </a:prstGeom>
        </p:spPr>
        <p:txBody>
          <a:bodyPr vert="horz" lIns="0" tIns="0" rIns="0" bIns="0" rtlCol="0" anchor="t" anchorCtr="0"/>
          <a:lstStyle>
            <a:defPPr>
              <a:defRPr lang="en-US"/>
            </a:defPPr>
            <a:lvl1pPr marL="0" algn="r" defTabSz="855623"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27812" algn="l" defTabSz="855623" rtl="0" eaLnBrk="1" latinLnBrk="0" hangingPunct="1">
              <a:defRPr sz="1685" kern="1200">
                <a:solidFill>
                  <a:schemeClr val="tx1"/>
                </a:solidFill>
                <a:latin typeface="+mn-lt"/>
                <a:ea typeface="+mn-ea"/>
                <a:cs typeface="+mn-cs"/>
              </a:defRPr>
            </a:lvl2pPr>
            <a:lvl3pPr marL="855623" algn="l" defTabSz="855623" rtl="0" eaLnBrk="1" latinLnBrk="0" hangingPunct="1">
              <a:defRPr sz="1685" kern="1200">
                <a:solidFill>
                  <a:schemeClr val="tx1"/>
                </a:solidFill>
                <a:latin typeface="+mn-lt"/>
                <a:ea typeface="+mn-ea"/>
                <a:cs typeface="+mn-cs"/>
              </a:defRPr>
            </a:lvl3pPr>
            <a:lvl4pPr marL="1283435" algn="l" defTabSz="855623" rtl="0" eaLnBrk="1" latinLnBrk="0" hangingPunct="1">
              <a:defRPr sz="1685" kern="1200">
                <a:solidFill>
                  <a:schemeClr val="tx1"/>
                </a:solidFill>
                <a:latin typeface="+mn-lt"/>
                <a:ea typeface="+mn-ea"/>
                <a:cs typeface="+mn-cs"/>
              </a:defRPr>
            </a:lvl4pPr>
            <a:lvl5pPr marL="1711247" algn="l" defTabSz="855623" rtl="0" eaLnBrk="1" latinLnBrk="0" hangingPunct="1">
              <a:defRPr sz="1685" kern="1200">
                <a:solidFill>
                  <a:schemeClr val="tx1"/>
                </a:solidFill>
                <a:latin typeface="+mn-lt"/>
                <a:ea typeface="+mn-ea"/>
                <a:cs typeface="+mn-cs"/>
              </a:defRPr>
            </a:lvl5pPr>
            <a:lvl6pPr marL="2139059" algn="l" defTabSz="855623" rtl="0" eaLnBrk="1" latinLnBrk="0" hangingPunct="1">
              <a:defRPr sz="1685" kern="1200">
                <a:solidFill>
                  <a:schemeClr val="tx1"/>
                </a:solidFill>
                <a:latin typeface="+mn-lt"/>
                <a:ea typeface="+mn-ea"/>
                <a:cs typeface="+mn-cs"/>
              </a:defRPr>
            </a:lvl6pPr>
            <a:lvl7pPr marL="2566871" algn="l" defTabSz="855623" rtl="0" eaLnBrk="1" latinLnBrk="0" hangingPunct="1">
              <a:defRPr sz="1685" kern="1200">
                <a:solidFill>
                  <a:schemeClr val="tx1"/>
                </a:solidFill>
                <a:latin typeface="+mn-lt"/>
                <a:ea typeface="+mn-ea"/>
                <a:cs typeface="+mn-cs"/>
              </a:defRPr>
            </a:lvl7pPr>
            <a:lvl8pPr marL="2994681" algn="l" defTabSz="855623" rtl="0" eaLnBrk="1" latinLnBrk="0" hangingPunct="1">
              <a:defRPr sz="1685" kern="1200">
                <a:solidFill>
                  <a:schemeClr val="tx1"/>
                </a:solidFill>
                <a:latin typeface="+mn-lt"/>
                <a:ea typeface="+mn-ea"/>
                <a:cs typeface="+mn-cs"/>
              </a:defRPr>
            </a:lvl8pPr>
            <a:lvl9pPr marL="3422493" algn="l" defTabSz="855623" rtl="0" eaLnBrk="1" latinLnBrk="0" hangingPunct="1">
              <a:defRPr sz="1685" kern="1200">
                <a:solidFill>
                  <a:schemeClr val="tx1"/>
                </a:solidFill>
                <a:latin typeface="+mn-lt"/>
                <a:ea typeface="+mn-ea"/>
                <a:cs typeface="+mn-cs"/>
              </a:defRPr>
            </a:lvl9pPr>
          </a:lstStyle>
          <a:p>
            <a:pPr marL="0" marR="0" lvl="0" indent="0" algn="r" defTabSz="85562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FLORIDA ROOTS.  GLOBAL REACH. </a:t>
            </a:r>
          </a:p>
        </p:txBody>
      </p:sp>
    </p:spTree>
    <p:extLst>
      <p:ext uri="{BB962C8B-B14F-4D97-AF65-F5344CB8AC3E}">
        <p14:creationId xmlns:p14="http://schemas.microsoft.com/office/powerpoint/2010/main" val="3573894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extBox 1"/>
          <p:cNvSpPr txBox="1"/>
          <p:nvPr userDrawn="1"/>
        </p:nvSpPr>
        <p:spPr>
          <a:xfrm>
            <a:off x="262159" y="271307"/>
            <a:ext cx="6399897" cy="584775"/>
          </a:xfrm>
          <a:prstGeom prst="rect">
            <a:avLst/>
          </a:prstGeom>
          <a:noFill/>
        </p:spPr>
        <p:txBody>
          <a:bodyPr wrap="square" rtlCol="0">
            <a:spAutoFit/>
          </a:bodyPr>
          <a:lstStyle/>
          <a:p>
            <a:r>
              <a:rPr lang="en-US" sz="3200" dirty="0">
                <a:solidFill>
                  <a:schemeClr val="tx1"/>
                </a:solidFill>
                <a:latin typeface="Arial" panose="020B0604020202020204" pitchFamily="34" charset="0"/>
                <a:cs typeface="Arial" panose="020B0604020202020204" pitchFamily="34" charset="0"/>
              </a:rPr>
              <a:t>Questions or Comments</a:t>
            </a:r>
          </a:p>
        </p:txBody>
      </p:sp>
      <p:sp>
        <p:nvSpPr>
          <p:cNvPr id="3" name="TextBox 2"/>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877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2">
    <p:bg>
      <p:bgRef idx="1001">
        <a:schemeClr val="bg2"/>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4E236D3-5BC2-5D46-BA41-AD69D7A0573C}"/>
              </a:ext>
            </a:extLst>
          </p:cNvPr>
          <p:cNvPicPr>
            <a:picLocks noChangeAspect="1"/>
          </p:cNvPicPr>
          <p:nvPr userDrawn="1"/>
        </p:nvPicPr>
        <p:blipFill>
          <a:blip r:embed="rId2"/>
          <a:stretch>
            <a:fillRect/>
          </a:stretch>
        </p:blipFill>
        <p:spPr>
          <a:xfrm>
            <a:off x="0" y="0"/>
            <a:ext cx="10058400" cy="7772400"/>
          </a:xfrm>
          <a:prstGeom prst="rect">
            <a:avLst/>
          </a:prstGeom>
        </p:spPr>
      </p:pic>
      <p:pic>
        <p:nvPicPr>
          <p:cNvPr id="5" name="Picture 4">
            <a:extLst>
              <a:ext uri="{FF2B5EF4-FFF2-40B4-BE49-F238E27FC236}">
                <a16:creationId xmlns:a16="http://schemas.microsoft.com/office/drawing/2014/main" id="{F5B32540-3F7F-394C-97B1-302CAE3473D2}"/>
              </a:ext>
            </a:extLst>
          </p:cNvPr>
          <p:cNvPicPr>
            <a:picLocks noChangeAspect="1"/>
          </p:cNvPicPr>
          <p:nvPr userDrawn="1"/>
        </p:nvPicPr>
        <p:blipFill>
          <a:blip r:embed="rId3"/>
          <a:stretch>
            <a:fillRect/>
          </a:stretch>
        </p:blipFill>
        <p:spPr>
          <a:xfrm>
            <a:off x="709676" y="6006815"/>
            <a:ext cx="1632256" cy="1165703"/>
          </a:xfrm>
          <a:prstGeom prst="rect">
            <a:avLst/>
          </a:prstGeom>
        </p:spPr>
      </p:pic>
      <p:sp>
        <p:nvSpPr>
          <p:cNvPr id="7" name="TextBox 6">
            <a:extLst>
              <a:ext uri="{FF2B5EF4-FFF2-40B4-BE49-F238E27FC236}">
                <a16:creationId xmlns:a16="http://schemas.microsoft.com/office/drawing/2014/main" id="{473C45A6-9BBE-7447-868A-8E282F608646}"/>
              </a:ext>
            </a:extLst>
          </p:cNvPr>
          <p:cNvSpPr txBox="1"/>
          <p:nvPr userDrawn="1"/>
        </p:nvSpPr>
        <p:spPr>
          <a:xfrm>
            <a:off x="709676" y="2633856"/>
            <a:ext cx="4068762" cy="2202744"/>
          </a:xfrm>
          <a:prstGeom prst="rect">
            <a:avLst/>
          </a:prstGeom>
          <a:noFill/>
        </p:spPr>
        <p:txBody>
          <a:bodyPr wrap="square" lIns="0" tIns="0" rIns="0" bIns="0" rtlCol="0">
            <a:noAutofit/>
          </a:bodyPr>
          <a:lstStyle/>
          <a:p>
            <a:r>
              <a:rPr lang="en-US" sz="1500" b="1" dirty="0">
                <a:solidFill>
                  <a:schemeClr val="accent1"/>
                </a:solidFill>
                <a:latin typeface="Arial" panose="020B0604020202020204" pitchFamily="34" charset="0"/>
                <a:cs typeface="Arial" panose="020B0604020202020204" pitchFamily="34" charset="0"/>
              </a:rPr>
              <a:t>MSL CPAs &amp; Advisors</a:t>
            </a:r>
          </a:p>
          <a:p>
            <a:r>
              <a:rPr lang="en-US" sz="1500" dirty="0">
                <a:latin typeface="Arial" panose="020B0604020202020204" pitchFamily="34" charset="0"/>
                <a:cs typeface="Arial" panose="020B0604020202020204" pitchFamily="34" charset="0"/>
              </a:rPr>
              <a:t>255 South Orange Avenue</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Suite 600</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Orlando, FL 32801</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 407.740.5400</a:t>
            </a:r>
          </a:p>
          <a:p>
            <a:r>
              <a:rPr lang="en-US" sz="1500" dirty="0">
                <a:latin typeface="Arial" panose="020B0604020202020204" pitchFamily="34" charset="0"/>
                <a:cs typeface="Arial" panose="020B0604020202020204" pitchFamily="34" charset="0"/>
              </a:rPr>
              <a:t>T 800.683.5401</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www.mslcpa.com</a:t>
            </a:r>
          </a:p>
        </p:txBody>
      </p:sp>
    </p:spTree>
    <p:extLst>
      <p:ext uri="{BB962C8B-B14F-4D97-AF65-F5344CB8AC3E}">
        <p14:creationId xmlns:p14="http://schemas.microsoft.com/office/powerpoint/2010/main" val="224163954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7"/>
          <p:cNvSpPr>
            <a:spLocks noGrp="1"/>
          </p:cNvSpPr>
          <p:nvPr>
            <p:ph type="title"/>
          </p:nvPr>
        </p:nvSpPr>
        <p:spPr>
          <a:xfrm>
            <a:off x="295560" y="1"/>
            <a:ext cx="7210560" cy="1204764"/>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p:cNvSpPr>
            <a:spLocks noGrp="1"/>
          </p:cNvSpPr>
          <p:nvPr>
            <p:ph type="body" sz="quarter" idx="10" hasCustomPrompt="1"/>
          </p:nvPr>
        </p:nvSpPr>
        <p:spPr>
          <a:xfrm>
            <a:off x="295416" y="1476375"/>
            <a:ext cx="8677275" cy="5195888"/>
          </a:xfrm>
          <a:prstGeom prst="rect">
            <a:avLst/>
          </a:prstGeom>
        </p:spPr>
        <p:txBody>
          <a:bodyPr/>
          <a:lstStyle>
            <a:lvl1pPr>
              <a:defRPr sz="2400">
                <a:solidFill>
                  <a:schemeClr val="tx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marL="789305" indent="-29860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1575118" indent="-190342">
              <a:buFont typeface="Courier New" panose="02070309020205020404" pitchFamily="49" charset="0"/>
              <a:buChar char="o"/>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36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86277" y="5201393"/>
            <a:ext cx="8675370" cy="1700212"/>
          </a:xfrm>
          <a:prstGeom prst="rect">
            <a:avLst/>
          </a:prstGeom>
        </p:spPr>
        <p:txBody>
          <a:bodyPr/>
          <a:lstStyle>
            <a:lvl1pPr marL="0" indent="0">
              <a:buNone/>
              <a:defRPr sz="2640">
                <a:solidFill>
                  <a:schemeClr val="tx1"/>
                </a:solidFill>
                <a:latin typeface="Arial" panose="020B0604020202020204" pitchFamily="34" charset="0"/>
                <a:cs typeface="Arial" panose="020B0604020202020204" pitchFamily="34" charset="0"/>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7" name="TextBox 6"/>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77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95562" y="1476190"/>
            <a:ext cx="4274820" cy="4931516"/>
          </a:xfrm>
          <a:prstGeom prst="rect">
            <a:avLst/>
          </a:prstGeom>
        </p:spPr>
        <p:txBody>
          <a:bodyPr/>
          <a:lstStyle>
            <a:lvl1pPr>
              <a:defRPr sz="2400">
                <a:solidFill>
                  <a:schemeClr val="tx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0328" y="1476190"/>
            <a:ext cx="4274820" cy="4931516"/>
          </a:xfrm>
          <a:prstGeom prst="rect">
            <a:avLst/>
          </a:prstGeom>
        </p:spPr>
        <p:txBody>
          <a:bodyPr/>
          <a:lstStyle>
            <a:lvl1pPr>
              <a:defRPr sz="2400">
                <a:solidFill>
                  <a:schemeClr val="tx1"/>
                </a:solidFill>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
        <p:nvSpPr>
          <p:cNvPr id="6" name="Title Placeholder 7"/>
          <p:cNvSpPr>
            <a:spLocks noGrp="1"/>
          </p:cNvSpPr>
          <p:nvPr>
            <p:ph type="title"/>
          </p:nvPr>
        </p:nvSpPr>
        <p:spPr>
          <a:xfrm>
            <a:off x="295560" y="1"/>
            <a:ext cx="7210560" cy="1204764"/>
          </a:xfrm>
          <a:prstGeom prst="rect">
            <a:avLst/>
          </a:prstGeom>
        </p:spPr>
        <p:txBody>
          <a:bodyPr vert="horz" lIns="91440" tIns="45720" rIns="91440" bIns="45720" rtlCol="0" anchor="ct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0266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5563" y="1"/>
            <a:ext cx="7210560" cy="1204764"/>
          </a:xfrm>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Box 2"/>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62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3" name="Rectangle 2"/>
          <p:cNvSpPr/>
          <p:nvPr userDrawn="1"/>
        </p:nvSpPr>
        <p:spPr>
          <a:xfrm>
            <a:off x="-10048" y="-10048"/>
            <a:ext cx="10058400" cy="777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2B09886-0C21-6840-BAD1-B0D22B6F224B}"/>
              </a:ext>
            </a:extLst>
          </p:cNvPr>
          <p:cNvPicPr>
            <a:picLocks noChangeAspect="1"/>
          </p:cNvPicPr>
          <p:nvPr userDrawn="1"/>
        </p:nvPicPr>
        <p:blipFill>
          <a:blip r:embed="rId2">
            <a:alphaModFix amt="85000"/>
          </a:blip>
          <a:stretch>
            <a:fillRect/>
          </a:stretch>
        </p:blipFill>
        <p:spPr>
          <a:xfrm>
            <a:off x="0" y="0"/>
            <a:ext cx="10058400" cy="7772400"/>
          </a:xfrm>
          <a:prstGeom prst="rect">
            <a:avLst/>
          </a:prstGeom>
        </p:spPr>
      </p:pic>
      <p:pic>
        <p:nvPicPr>
          <p:cNvPr id="11" name="Picture 10">
            <a:extLst>
              <a:ext uri="{FF2B5EF4-FFF2-40B4-BE49-F238E27FC236}">
                <a16:creationId xmlns:a16="http://schemas.microsoft.com/office/drawing/2014/main" id="{948CB05A-4C6C-1847-9064-116D83E36AC4}"/>
              </a:ext>
            </a:extLst>
          </p:cNvPr>
          <p:cNvPicPr>
            <a:picLocks noChangeAspect="1"/>
          </p:cNvPicPr>
          <p:nvPr userDrawn="1"/>
        </p:nvPicPr>
        <p:blipFill>
          <a:blip r:embed="rId3"/>
          <a:stretch>
            <a:fillRect/>
          </a:stretch>
        </p:blipFill>
        <p:spPr>
          <a:xfrm>
            <a:off x="-80386" y="-60291"/>
            <a:ext cx="10148835" cy="7858275"/>
          </a:xfrm>
          <a:prstGeom prst="rect">
            <a:avLst/>
          </a:prstGeom>
        </p:spPr>
      </p:pic>
      <p:sp>
        <p:nvSpPr>
          <p:cNvPr id="12" name="Title 16">
            <a:extLst>
              <a:ext uri="{FF2B5EF4-FFF2-40B4-BE49-F238E27FC236}">
                <a16:creationId xmlns:a16="http://schemas.microsoft.com/office/drawing/2014/main" id="{DD4AA6F8-9F25-5642-A1B6-F480CE5FF3DE}"/>
              </a:ext>
            </a:extLst>
          </p:cNvPr>
          <p:cNvSpPr>
            <a:spLocks noGrp="1"/>
          </p:cNvSpPr>
          <p:nvPr>
            <p:ph type="title" hasCustomPrompt="1"/>
          </p:nvPr>
        </p:nvSpPr>
        <p:spPr>
          <a:xfrm>
            <a:off x="5112728" y="2869854"/>
            <a:ext cx="4491994" cy="2032692"/>
          </a:xfrm>
        </p:spPr>
        <p:txBody>
          <a:bodyPr>
            <a:normAutofit/>
          </a:bodyPr>
          <a:lstStyle>
            <a:lvl1pPr>
              <a:defRPr sz="2600">
                <a:solidFill>
                  <a:schemeClr val="tx1"/>
                </a:solidFill>
                <a:latin typeface="Arial" panose="020B0604020202020204" pitchFamily="34" charset="0"/>
                <a:cs typeface="Arial" panose="020B0604020202020204" pitchFamily="34" charset="0"/>
              </a:defRPr>
            </a:lvl1pPr>
          </a:lstStyle>
          <a:p>
            <a:r>
              <a:rPr lang="en-US" dirty="0"/>
              <a:t>STANDARD SECTION TITLE PAGE HEADING: 26PT ARIAL REGULAR</a:t>
            </a:r>
          </a:p>
        </p:txBody>
      </p:sp>
      <p:pic>
        <p:nvPicPr>
          <p:cNvPr id="13" name="Picture 12">
            <a:extLst>
              <a:ext uri="{FF2B5EF4-FFF2-40B4-BE49-F238E27FC236}">
                <a16:creationId xmlns:a16="http://schemas.microsoft.com/office/drawing/2014/main" id="{237197C4-EFC2-914C-9B43-1025FD64A37E}"/>
              </a:ext>
            </a:extLst>
          </p:cNvPr>
          <p:cNvPicPr>
            <a:picLocks noChangeAspect="1"/>
          </p:cNvPicPr>
          <p:nvPr userDrawn="1"/>
        </p:nvPicPr>
        <p:blipFill>
          <a:blip r:embed="rId4"/>
          <a:stretch>
            <a:fillRect/>
          </a:stretch>
        </p:blipFill>
        <p:spPr>
          <a:xfrm>
            <a:off x="536719" y="6889969"/>
            <a:ext cx="1135391" cy="615003"/>
          </a:xfrm>
          <a:prstGeom prst="rect">
            <a:avLst/>
          </a:prstGeom>
        </p:spPr>
      </p:pic>
      <p:sp>
        <p:nvSpPr>
          <p:cNvPr id="16" name="Footer Placeholder 19">
            <a:extLst>
              <a:ext uri="{FF2B5EF4-FFF2-40B4-BE49-F238E27FC236}">
                <a16:creationId xmlns:a16="http://schemas.microsoft.com/office/drawing/2014/main" id="{6C584C1A-F481-F64C-8703-CED149A69CFC}"/>
              </a:ext>
            </a:extLst>
          </p:cNvPr>
          <p:cNvSpPr txBox="1">
            <a:spLocks/>
          </p:cNvSpPr>
          <p:nvPr userDrawn="1"/>
        </p:nvSpPr>
        <p:spPr>
          <a:xfrm>
            <a:off x="5742604" y="7258049"/>
            <a:ext cx="3394710" cy="131586"/>
          </a:xfrm>
          <a:prstGeom prst="rect">
            <a:avLst/>
          </a:prstGeom>
        </p:spPr>
        <p:txBody>
          <a:bodyPr vert="horz" lIns="0" tIns="0" rIns="0" bIns="0" rtlCol="0" anchor="t" anchorCtr="0"/>
          <a:lstStyle>
            <a:defPPr>
              <a:defRPr lang="en-US"/>
            </a:defPPr>
            <a:lvl1pPr marL="0" algn="r" defTabSz="855623"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27812" algn="l" defTabSz="855623" rtl="0" eaLnBrk="1" latinLnBrk="0" hangingPunct="1">
              <a:defRPr sz="1685" kern="1200">
                <a:solidFill>
                  <a:schemeClr val="tx1"/>
                </a:solidFill>
                <a:latin typeface="+mn-lt"/>
                <a:ea typeface="+mn-ea"/>
                <a:cs typeface="+mn-cs"/>
              </a:defRPr>
            </a:lvl2pPr>
            <a:lvl3pPr marL="855623" algn="l" defTabSz="855623" rtl="0" eaLnBrk="1" latinLnBrk="0" hangingPunct="1">
              <a:defRPr sz="1685" kern="1200">
                <a:solidFill>
                  <a:schemeClr val="tx1"/>
                </a:solidFill>
                <a:latin typeface="+mn-lt"/>
                <a:ea typeface="+mn-ea"/>
                <a:cs typeface="+mn-cs"/>
              </a:defRPr>
            </a:lvl3pPr>
            <a:lvl4pPr marL="1283435" algn="l" defTabSz="855623" rtl="0" eaLnBrk="1" latinLnBrk="0" hangingPunct="1">
              <a:defRPr sz="1685" kern="1200">
                <a:solidFill>
                  <a:schemeClr val="tx1"/>
                </a:solidFill>
                <a:latin typeface="+mn-lt"/>
                <a:ea typeface="+mn-ea"/>
                <a:cs typeface="+mn-cs"/>
              </a:defRPr>
            </a:lvl4pPr>
            <a:lvl5pPr marL="1711247" algn="l" defTabSz="855623" rtl="0" eaLnBrk="1" latinLnBrk="0" hangingPunct="1">
              <a:defRPr sz="1685" kern="1200">
                <a:solidFill>
                  <a:schemeClr val="tx1"/>
                </a:solidFill>
                <a:latin typeface="+mn-lt"/>
                <a:ea typeface="+mn-ea"/>
                <a:cs typeface="+mn-cs"/>
              </a:defRPr>
            </a:lvl5pPr>
            <a:lvl6pPr marL="2139059" algn="l" defTabSz="855623" rtl="0" eaLnBrk="1" latinLnBrk="0" hangingPunct="1">
              <a:defRPr sz="1685" kern="1200">
                <a:solidFill>
                  <a:schemeClr val="tx1"/>
                </a:solidFill>
                <a:latin typeface="+mn-lt"/>
                <a:ea typeface="+mn-ea"/>
                <a:cs typeface="+mn-cs"/>
              </a:defRPr>
            </a:lvl6pPr>
            <a:lvl7pPr marL="2566871" algn="l" defTabSz="855623" rtl="0" eaLnBrk="1" latinLnBrk="0" hangingPunct="1">
              <a:defRPr sz="1685" kern="1200">
                <a:solidFill>
                  <a:schemeClr val="tx1"/>
                </a:solidFill>
                <a:latin typeface="+mn-lt"/>
                <a:ea typeface="+mn-ea"/>
                <a:cs typeface="+mn-cs"/>
              </a:defRPr>
            </a:lvl7pPr>
            <a:lvl8pPr marL="2994681" algn="l" defTabSz="855623" rtl="0" eaLnBrk="1" latinLnBrk="0" hangingPunct="1">
              <a:defRPr sz="1685" kern="1200">
                <a:solidFill>
                  <a:schemeClr val="tx1"/>
                </a:solidFill>
                <a:latin typeface="+mn-lt"/>
                <a:ea typeface="+mn-ea"/>
                <a:cs typeface="+mn-cs"/>
              </a:defRPr>
            </a:lvl8pPr>
            <a:lvl9pPr marL="3422493" algn="l" defTabSz="855623" rtl="0" eaLnBrk="1" latinLnBrk="0" hangingPunct="1">
              <a:defRPr sz="1685" kern="1200">
                <a:solidFill>
                  <a:schemeClr val="tx1"/>
                </a:solidFill>
                <a:latin typeface="+mn-lt"/>
                <a:ea typeface="+mn-ea"/>
                <a:cs typeface="+mn-cs"/>
              </a:defRPr>
            </a:lvl9pPr>
          </a:lstStyle>
          <a:p>
            <a:pPr marL="0" marR="0" lvl="0" indent="0" algn="r" defTabSz="85562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FLORIDA ROOTS.  GLOBAL REACH. </a:t>
            </a:r>
          </a:p>
        </p:txBody>
      </p:sp>
    </p:spTree>
    <p:extLst>
      <p:ext uri="{BB962C8B-B14F-4D97-AF65-F5344CB8AC3E}">
        <p14:creationId xmlns:p14="http://schemas.microsoft.com/office/powerpoint/2010/main" val="194859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Break">
    <p:spTree>
      <p:nvGrpSpPr>
        <p:cNvPr id="1" name=""/>
        <p:cNvGrpSpPr/>
        <p:nvPr/>
      </p:nvGrpSpPr>
      <p:grpSpPr>
        <a:xfrm>
          <a:off x="0" y="0"/>
          <a:ext cx="0" cy="0"/>
          <a:chOff x="0" y="0"/>
          <a:chExt cx="0" cy="0"/>
        </a:xfrm>
      </p:grpSpPr>
      <p:sp>
        <p:nvSpPr>
          <p:cNvPr id="3" name="Rectangle 2"/>
          <p:cNvSpPr/>
          <p:nvPr userDrawn="1"/>
        </p:nvSpPr>
        <p:spPr>
          <a:xfrm>
            <a:off x="-10048" y="-10048"/>
            <a:ext cx="10058400" cy="777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75EE539-6A7C-024B-9B21-ACA9E0997C67}"/>
              </a:ext>
            </a:extLst>
          </p:cNvPr>
          <p:cNvPicPr>
            <a:picLocks noChangeAspect="1"/>
          </p:cNvPicPr>
          <p:nvPr userDrawn="1"/>
        </p:nvPicPr>
        <p:blipFill>
          <a:blip r:embed="rId2"/>
          <a:stretch>
            <a:fillRect/>
          </a:stretch>
        </p:blipFill>
        <p:spPr>
          <a:xfrm>
            <a:off x="-10048" y="-10048"/>
            <a:ext cx="10058400" cy="7772400"/>
          </a:xfrm>
          <a:prstGeom prst="rect">
            <a:avLst/>
          </a:prstGeom>
        </p:spPr>
      </p:pic>
      <p:sp>
        <p:nvSpPr>
          <p:cNvPr id="12" name="Title 16">
            <a:extLst>
              <a:ext uri="{FF2B5EF4-FFF2-40B4-BE49-F238E27FC236}">
                <a16:creationId xmlns:a16="http://schemas.microsoft.com/office/drawing/2014/main" id="{DD4AA6F8-9F25-5642-A1B6-F480CE5FF3DE}"/>
              </a:ext>
            </a:extLst>
          </p:cNvPr>
          <p:cNvSpPr>
            <a:spLocks noGrp="1"/>
          </p:cNvSpPr>
          <p:nvPr>
            <p:ph type="title" hasCustomPrompt="1"/>
          </p:nvPr>
        </p:nvSpPr>
        <p:spPr>
          <a:xfrm>
            <a:off x="5112728" y="2869854"/>
            <a:ext cx="4491994" cy="2032692"/>
          </a:xfrm>
        </p:spPr>
        <p:txBody>
          <a:bodyPr>
            <a:normAutofit/>
          </a:bodyPr>
          <a:lstStyle>
            <a:lvl1pPr>
              <a:defRPr sz="2600">
                <a:solidFill>
                  <a:schemeClr val="tx1"/>
                </a:solidFill>
              </a:defRPr>
            </a:lvl1pPr>
          </a:lstStyle>
          <a:p>
            <a:r>
              <a:rPr lang="en-US" dirty="0"/>
              <a:t>STANDARD SECTION TITLE PAGE HEADING: 26PT ARIAL REGULAR</a:t>
            </a:r>
          </a:p>
        </p:txBody>
      </p:sp>
      <p:pic>
        <p:nvPicPr>
          <p:cNvPr id="13" name="Picture 12">
            <a:extLst>
              <a:ext uri="{FF2B5EF4-FFF2-40B4-BE49-F238E27FC236}">
                <a16:creationId xmlns:a16="http://schemas.microsoft.com/office/drawing/2014/main" id="{237197C4-EFC2-914C-9B43-1025FD64A37E}"/>
              </a:ext>
            </a:extLst>
          </p:cNvPr>
          <p:cNvPicPr>
            <a:picLocks noChangeAspect="1"/>
          </p:cNvPicPr>
          <p:nvPr userDrawn="1"/>
        </p:nvPicPr>
        <p:blipFill>
          <a:blip r:embed="rId3"/>
          <a:stretch>
            <a:fillRect/>
          </a:stretch>
        </p:blipFill>
        <p:spPr>
          <a:xfrm>
            <a:off x="536719" y="6889969"/>
            <a:ext cx="1135391" cy="615003"/>
          </a:xfrm>
          <a:prstGeom prst="rect">
            <a:avLst/>
          </a:prstGeom>
        </p:spPr>
      </p:pic>
      <p:sp>
        <p:nvSpPr>
          <p:cNvPr id="16" name="Footer Placeholder 19">
            <a:extLst>
              <a:ext uri="{FF2B5EF4-FFF2-40B4-BE49-F238E27FC236}">
                <a16:creationId xmlns:a16="http://schemas.microsoft.com/office/drawing/2014/main" id="{6C584C1A-F481-F64C-8703-CED149A69CFC}"/>
              </a:ext>
            </a:extLst>
          </p:cNvPr>
          <p:cNvSpPr txBox="1">
            <a:spLocks/>
          </p:cNvSpPr>
          <p:nvPr userDrawn="1"/>
        </p:nvSpPr>
        <p:spPr>
          <a:xfrm>
            <a:off x="5742604" y="7258049"/>
            <a:ext cx="3394710" cy="131586"/>
          </a:xfrm>
          <a:prstGeom prst="rect">
            <a:avLst/>
          </a:prstGeom>
        </p:spPr>
        <p:txBody>
          <a:bodyPr vert="horz" lIns="0" tIns="0" rIns="0" bIns="0" rtlCol="0" anchor="t" anchorCtr="0"/>
          <a:lstStyle>
            <a:defPPr>
              <a:defRPr lang="en-US"/>
            </a:defPPr>
            <a:lvl1pPr marL="0" algn="r" defTabSz="855623"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27812" algn="l" defTabSz="855623" rtl="0" eaLnBrk="1" latinLnBrk="0" hangingPunct="1">
              <a:defRPr sz="1685" kern="1200">
                <a:solidFill>
                  <a:schemeClr val="tx1"/>
                </a:solidFill>
                <a:latin typeface="+mn-lt"/>
                <a:ea typeface="+mn-ea"/>
                <a:cs typeface="+mn-cs"/>
              </a:defRPr>
            </a:lvl2pPr>
            <a:lvl3pPr marL="855623" algn="l" defTabSz="855623" rtl="0" eaLnBrk="1" latinLnBrk="0" hangingPunct="1">
              <a:defRPr sz="1685" kern="1200">
                <a:solidFill>
                  <a:schemeClr val="tx1"/>
                </a:solidFill>
                <a:latin typeface="+mn-lt"/>
                <a:ea typeface="+mn-ea"/>
                <a:cs typeface="+mn-cs"/>
              </a:defRPr>
            </a:lvl3pPr>
            <a:lvl4pPr marL="1283435" algn="l" defTabSz="855623" rtl="0" eaLnBrk="1" latinLnBrk="0" hangingPunct="1">
              <a:defRPr sz="1685" kern="1200">
                <a:solidFill>
                  <a:schemeClr val="tx1"/>
                </a:solidFill>
                <a:latin typeface="+mn-lt"/>
                <a:ea typeface="+mn-ea"/>
                <a:cs typeface="+mn-cs"/>
              </a:defRPr>
            </a:lvl4pPr>
            <a:lvl5pPr marL="1711247" algn="l" defTabSz="855623" rtl="0" eaLnBrk="1" latinLnBrk="0" hangingPunct="1">
              <a:defRPr sz="1685" kern="1200">
                <a:solidFill>
                  <a:schemeClr val="tx1"/>
                </a:solidFill>
                <a:latin typeface="+mn-lt"/>
                <a:ea typeface="+mn-ea"/>
                <a:cs typeface="+mn-cs"/>
              </a:defRPr>
            </a:lvl5pPr>
            <a:lvl6pPr marL="2139059" algn="l" defTabSz="855623" rtl="0" eaLnBrk="1" latinLnBrk="0" hangingPunct="1">
              <a:defRPr sz="1685" kern="1200">
                <a:solidFill>
                  <a:schemeClr val="tx1"/>
                </a:solidFill>
                <a:latin typeface="+mn-lt"/>
                <a:ea typeface="+mn-ea"/>
                <a:cs typeface="+mn-cs"/>
              </a:defRPr>
            </a:lvl6pPr>
            <a:lvl7pPr marL="2566871" algn="l" defTabSz="855623" rtl="0" eaLnBrk="1" latinLnBrk="0" hangingPunct="1">
              <a:defRPr sz="1685" kern="1200">
                <a:solidFill>
                  <a:schemeClr val="tx1"/>
                </a:solidFill>
                <a:latin typeface="+mn-lt"/>
                <a:ea typeface="+mn-ea"/>
                <a:cs typeface="+mn-cs"/>
              </a:defRPr>
            </a:lvl7pPr>
            <a:lvl8pPr marL="2994681" algn="l" defTabSz="855623" rtl="0" eaLnBrk="1" latinLnBrk="0" hangingPunct="1">
              <a:defRPr sz="1685" kern="1200">
                <a:solidFill>
                  <a:schemeClr val="tx1"/>
                </a:solidFill>
                <a:latin typeface="+mn-lt"/>
                <a:ea typeface="+mn-ea"/>
                <a:cs typeface="+mn-cs"/>
              </a:defRPr>
            </a:lvl8pPr>
            <a:lvl9pPr marL="3422493" algn="l" defTabSz="855623" rtl="0" eaLnBrk="1" latinLnBrk="0" hangingPunct="1">
              <a:defRPr sz="1685" kern="1200">
                <a:solidFill>
                  <a:schemeClr val="tx1"/>
                </a:solidFill>
                <a:latin typeface="+mn-lt"/>
                <a:ea typeface="+mn-ea"/>
                <a:cs typeface="+mn-cs"/>
              </a:defRPr>
            </a:lvl9pPr>
          </a:lstStyle>
          <a:p>
            <a:pPr marL="0" marR="0" lvl="0" indent="0" algn="r" defTabSz="85562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FLORIDA ROOTS.  GLOBAL REACH. </a:t>
            </a:r>
          </a:p>
        </p:txBody>
      </p:sp>
    </p:spTree>
    <p:extLst>
      <p:ext uri="{BB962C8B-B14F-4D97-AF65-F5344CB8AC3E}">
        <p14:creationId xmlns:p14="http://schemas.microsoft.com/office/powerpoint/2010/main" val="410918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extBox 1"/>
          <p:cNvSpPr txBox="1"/>
          <p:nvPr userDrawn="1"/>
        </p:nvSpPr>
        <p:spPr>
          <a:xfrm>
            <a:off x="262159" y="271307"/>
            <a:ext cx="6399897" cy="584775"/>
          </a:xfrm>
          <a:prstGeom prst="rect">
            <a:avLst/>
          </a:prstGeom>
          <a:noFill/>
        </p:spPr>
        <p:txBody>
          <a:bodyPr wrap="square" rtlCol="0">
            <a:spAutoFit/>
          </a:bodyPr>
          <a:lstStyle/>
          <a:p>
            <a:r>
              <a:rPr lang="en-US" sz="3200" dirty="0">
                <a:solidFill>
                  <a:schemeClr val="tx1"/>
                </a:solidFill>
                <a:latin typeface="Arial" panose="020B0604020202020204" pitchFamily="34" charset="0"/>
                <a:cs typeface="Arial" panose="020B0604020202020204" pitchFamily="34" charset="0"/>
              </a:rPr>
              <a:t>Questions or Comments</a:t>
            </a:r>
          </a:p>
        </p:txBody>
      </p:sp>
      <p:sp>
        <p:nvSpPr>
          <p:cNvPr id="3" name="TextBox 2"/>
          <p:cNvSpPr txBox="1"/>
          <p:nvPr userDrawn="1"/>
        </p:nvSpPr>
        <p:spPr>
          <a:xfrm>
            <a:off x="9213850" y="7174520"/>
            <a:ext cx="562708" cy="230832"/>
          </a:xfrm>
          <a:prstGeom prst="rect">
            <a:avLst/>
          </a:prstGeom>
          <a:noFill/>
        </p:spPr>
        <p:txBody>
          <a:bodyPr wrap="square" rtlCol="0">
            <a:spAutoFit/>
          </a:bodyPr>
          <a:lstStyle/>
          <a:p>
            <a:pPr algn="r"/>
            <a:fld id="{418EDEE7-5963-4465-8CED-C23AC07C360C}" type="slidenum">
              <a:rPr lang="en-US" sz="900" smtClean="0">
                <a:latin typeface="Arial" panose="020B0604020202020204" pitchFamily="34" charset="0"/>
                <a:cs typeface="Arial" panose="020B0604020202020204" pitchFamily="34" charset="0"/>
              </a:rPr>
              <a:pPr algn="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38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0.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1.emf"/><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51C5E4-C284-4844-950C-45D6F42DFBBB}"/>
              </a:ext>
            </a:extLst>
          </p:cNvPr>
          <p:cNvPicPr>
            <a:picLocks noChangeAspect="1"/>
          </p:cNvPicPr>
          <p:nvPr userDrawn="1"/>
        </p:nvPicPr>
        <p:blipFill>
          <a:blip r:embed="rId12"/>
          <a:stretch>
            <a:fillRect/>
          </a:stretch>
        </p:blipFill>
        <p:spPr>
          <a:xfrm>
            <a:off x="0" y="-1848"/>
            <a:ext cx="10058400" cy="1206500"/>
          </a:xfrm>
          <a:prstGeom prst="rect">
            <a:avLst/>
          </a:prstGeom>
        </p:spPr>
      </p:pic>
      <p:sp>
        <p:nvSpPr>
          <p:cNvPr id="8" name="Title Placeholder 7"/>
          <p:cNvSpPr>
            <a:spLocks noGrp="1"/>
          </p:cNvSpPr>
          <p:nvPr>
            <p:ph type="title"/>
          </p:nvPr>
        </p:nvSpPr>
        <p:spPr>
          <a:xfrm>
            <a:off x="325707" y="1"/>
            <a:ext cx="7210560" cy="1204764"/>
          </a:xfrm>
          <a:prstGeom prst="rect">
            <a:avLst/>
          </a:prstGeom>
        </p:spPr>
        <p:txBody>
          <a:bodyPr vert="horz" lIns="91440" tIns="45720" rIns="91440" bIns="45720" rtlCol="0" anchor="ctr">
            <a:normAutofit/>
          </a:bodyPr>
          <a:lstStyle/>
          <a:p>
            <a:r>
              <a:rPr lang="en-US" dirty="0"/>
              <a:t>Click to edit Master title style</a:t>
            </a:r>
          </a:p>
        </p:txBody>
      </p:sp>
      <p:pic>
        <p:nvPicPr>
          <p:cNvPr id="10" name="Picture 9">
            <a:extLst>
              <a:ext uri="{FF2B5EF4-FFF2-40B4-BE49-F238E27FC236}">
                <a16:creationId xmlns:a16="http://schemas.microsoft.com/office/drawing/2014/main" id="{104A40C8-6CAD-4448-9DFC-AACC6F29E6A1}"/>
              </a:ext>
            </a:extLst>
          </p:cNvPr>
          <p:cNvPicPr>
            <a:picLocks noChangeAspect="1"/>
          </p:cNvPicPr>
          <p:nvPr userDrawn="1"/>
        </p:nvPicPr>
        <p:blipFill>
          <a:blip r:embed="rId13"/>
          <a:stretch>
            <a:fillRect/>
          </a:stretch>
        </p:blipFill>
        <p:spPr>
          <a:xfrm>
            <a:off x="335753" y="6889969"/>
            <a:ext cx="1135391" cy="615003"/>
          </a:xfrm>
          <a:prstGeom prst="rect">
            <a:avLst/>
          </a:prstGeom>
        </p:spPr>
      </p:pic>
      <p:sp>
        <p:nvSpPr>
          <p:cNvPr id="11" name="Footer Placeholder 19">
            <a:extLst>
              <a:ext uri="{FF2B5EF4-FFF2-40B4-BE49-F238E27FC236}">
                <a16:creationId xmlns:a16="http://schemas.microsoft.com/office/drawing/2014/main" id="{6C584C1A-F481-F64C-8703-CED149A69CFC}"/>
              </a:ext>
            </a:extLst>
          </p:cNvPr>
          <p:cNvSpPr txBox="1">
            <a:spLocks/>
          </p:cNvSpPr>
          <p:nvPr userDrawn="1"/>
        </p:nvSpPr>
        <p:spPr>
          <a:xfrm>
            <a:off x="5742604" y="7258049"/>
            <a:ext cx="3394710" cy="131586"/>
          </a:xfrm>
          <a:prstGeom prst="rect">
            <a:avLst/>
          </a:prstGeom>
        </p:spPr>
        <p:txBody>
          <a:bodyPr vert="horz" lIns="0" tIns="0" rIns="0" bIns="0" rtlCol="0" anchor="t" anchorCtr="0"/>
          <a:lstStyle>
            <a:defPPr>
              <a:defRPr lang="en-US"/>
            </a:defPPr>
            <a:lvl1pPr marL="0" algn="r" defTabSz="855623"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27812" algn="l" defTabSz="855623" rtl="0" eaLnBrk="1" latinLnBrk="0" hangingPunct="1">
              <a:defRPr sz="1685" kern="1200">
                <a:solidFill>
                  <a:schemeClr val="tx1"/>
                </a:solidFill>
                <a:latin typeface="+mn-lt"/>
                <a:ea typeface="+mn-ea"/>
                <a:cs typeface="+mn-cs"/>
              </a:defRPr>
            </a:lvl2pPr>
            <a:lvl3pPr marL="855623" algn="l" defTabSz="855623" rtl="0" eaLnBrk="1" latinLnBrk="0" hangingPunct="1">
              <a:defRPr sz="1685" kern="1200">
                <a:solidFill>
                  <a:schemeClr val="tx1"/>
                </a:solidFill>
                <a:latin typeface="+mn-lt"/>
                <a:ea typeface="+mn-ea"/>
                <a:cs typeface="+mn-cs"/>
              </a:defRPr>
            </a:lvl3pPr>
            <a:lvl4pPr marL="1283435" algn="l" defTabSz="855623" rtl="0" eaLnBrk="1" latinLnBrk="0" hangingPunct="1">
              <a:defRPr sz="1685" kern="1200">
                <a:solidFill>
                  <a:schemeClr val="tx1"/>
                </a:solidFill>
                <a:latin typeface="+mn-lt"/>
                <a:ea typeface="+mn-ea"/>
                <a:cs typeface="+mn-cs"/>
              </a:defRPr>
            </a:lvl4pPr>
            <a:lvl5pPr marL="1711247" algn="l" defTabSz="855623" rtl="0" eaLnBrk="1" latinLnBrk="0" hangingPunct="1">
              <a:defRPr sz="1685" kern="1200">
                <a:solidFill>
                  <a:schemeClr val="tx1"/>
                </a:solidFill>
                <a:latin typeface="+mn-lt"/>
                <a:ea typeface="+mn-ea"/>
                <a:cs typeface="+mn-cs"/>
              </a:defRPr>
            </a:lvl5pPr>
            <a:lvl6pPr marL="2139059" algn="l" defTabSz="855623" rtl="0" eaLnBrk="1" latinLnBrk="0" hangingPunct="1">
              <a:defRPr sz="1685" kern="1200">
                <a:solidFill>
                  <a:schemeClr val="tx1"/>
                </a:solidFill>
                <a:latin typeface="+mn-lt"/>
                <a:ea typeface="+mn-ea"/>
                <a:cs typeface="+mn-cs"/>
              </a:defRPr>
            </a:lvl6pPr>
            <a:lvl7pPr marL="2566871" algn="l" defTabSz="855623" rtl="0" eaLnBrk="1" latinLnBrk="0" hangingPunct="1">
              <a:defRPr sz="1685" kern="1200">
                <a:solidFill>
                  <a:schemeClr val="tx1"/>
                </a:solidFill>
                <a:latin typeface="+mn-lt"/>
                <a:ea typeface="+mn-ea"/>
                <a:cs typeface="+mn-cs"/>
              </a:defRPr>
            </a:lvl7pPr>
            <a:lvl8pPr marL="2994681" algn="l" defTabSz="855623" rtl="0" eaLnBrk="1" latinLnBrk="0" hangingPunct="1">
              <a:defRPr sz="1685" kern="1200">
                <a:solidFill>
                  <a:schemeClr val="tx1"/>
                </a:solidFill>
                <a:latin typeface="+mn-lt"/>
                <a:ea typeface="+mn-ea"/>
                <a:cs typeface="+mn-cs"/>
              </a:defRPr>
            </a:lvl8pPr>
            <a:lvl9pPr marL="3422493" algn="l" defTabSz="855623" rtl="0" eaLnBrk="1" latinLnBrk="0" hangingPunct="1">
              <a:defRPr sz="1685" kern="1200">
                <a:solidFill>
                  <a:schemeClr val="tx1"/>
                </a:solidFill>
                <a:latin typeface="+mn-lt"/>
                <a:ea typeface="+mn-ea"/>
                <a:cs typeface="+mn-cs"/>
              </a:defRPr>
            </a:lvl9pPr>
          </a:lstStyle>
          <a:p>
            <a:pPr marL="0" marR="0" lvl="0" indent="0" algn="r" defTabSz="85562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FLORIDA ROOTS.  GLOBAL REACH. </a:t>
            </a:r>
          </a:p>
        </p:txBody>
      </p:sp>
    </p:spTree>
    <p:extLst>
      <p:ext uri="{BB962C8B-B14F-4D97-AF65-F5344CB8AC3E}">
        <p14:creationId xmlns:p14="http://schemas.microsoft.com/office/powerpoint/2010/main" val="2321100005"/>
      </p:ext>
    </p:extLst>
  </p:cSld>
  <p:clrMap bg1="lt1" tx1="dk1" bg2="lt2" tx2="dk2" accent1="accent1" accent2="accent2" accent3="accent3" accent4="accent4" accent5="accent5" accent6="accent6" hlink="hlink" folHlink="folHlink"/>
  <p:sldLayoutIdLst>
    <p:sldLayoutId id="2147483673" r:id="rId1"/>
    <p:sldLayoutId id="2147483707" r:id="rId2"/>
    <p:sldLayoutId id="2147483674" r:id="rId3"/>
    <p:sldLayoutId id="2147483675" r:id="rId4"/>
    <p:sldLayoutId id="2147483676" r:id="rId5"/>
    <p:sldLayoutId id="2147483687" r:id="rId6"/>
    <p:sldLayoutId id="2147483685" r:id="rId7"/>
    <p:sldLayoutId id="2147483688" r:id="rId8"/>
    <p:sldLayoutId id="2147483686" r:id="rId9"/>
    <p:sldLayoutId id="2147483708" r:id="rId10"/>
  </p:sldLayoutIdLst>
  <p:txStyles>
    <p:titleStyle>
      <a:lvl1pPr algn="l" defTabSz="100584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sz="3080" kern="1200">
          <a:solidFill>
            <a:schemeClr val="tx1"/>
          </a:solidFill>
          <a:latin typeface="+mn-lt"/>
          <a:ea typeface="+mn-ea"/>
          <a:cs typeface="+mn-cs"/>
        </a:defRPr>
      </a:lvl1pPr>
      <a:lvl2pPr marL="293370" marR="0" indent="-291624" algn="l" defTabSz="914400" rtl="0" eaLnBrk="1" fontAlgn="base" latinLnBrk="0" hangingPunct="1">
        <a:lnSpc>
          <a:spcPct val="95000"/>
        </a:lnSpc>
        <a:spcBef>
          <a:spcPct val="25000"/>
        </a:spcBef>
        <a:spcAft>
          <a:spcPct val="0"/>
        </a:spcAft>
        <a:buClr>
          <a:srgbClr val="00AEEF"/>
        </a:buClr>
        <a:buSzTx/>
        <a:buFontTx/>
        <a:buChar char="•"/>
        <a:tabLst/>
        <a:defRPr sz="2640" kern="1200">
          <a:solidFill>
            <a:schemeClr val="tx1"/>
          </a:solidFill>
          <a:latin typeface="+mn-lt"/>
          <a:ea typeface="+mn-ea"/>
          <a:cs typeface="+mn-cs"/>
        </a:defRPr>
      </a:lvl2pPr>
      <a:lvl3pPr marL="789305" marR="0" indent="-298609" algn="l" defTabSz="914400" rtl="0" eaLnBrk="1" fontAlgn="base" latinLnBrk="0" hangingPunct="1">
        <a:lnSpc>
          <a:spcPct val="95000"/>
        </a:lnSpc>
        <a:spcBef>
          <a:spcPct val="25000"/>
        </a:spcBef>
        <a:spcAft>
          <a:spcPct val="0"/>
        </a:spcAft>
        <a:buClr>
          <a:srgbClr val="00AEEF"/>
        </a:buClr>
        <a:buSzTx/>
        <a:buFont typeface="Arial" charset="0"/>
        <a:buChar char="–"/>
        <a:tabLst/>
        <a:defRPr sz="2200" kern="1200">
          <a:solidFill>
            <a:schemeClr val="tx1"/>
          </a:solidFill>
          <a:latin typeface="+mn-lt"/>
          <a:ea typeface="+mn-ea"/>
          <a:cs typeface="+mn-cs"/>
        </a:defRPr>
      </a:lvl3pPr>
      <a:lvl4pPr marL="1187450" marR="0" indent="-200819" algn="l" defTabSz="914400" rtl="0" eaLnBrk="1" fontAlgn="base" latinLnBrk="0" hangingPunct="1">
        <a:lnSpc>
          <a:spcPct val="95000"/>
        </a:lnSpc>
        <a:spcBef>
          <a:spcPct val="25000"/>
        </a:spcBef>
        <a:spcAft>
          <a:spcPct val="0"/>
        </a:spcAft>
        <a:buClr>
          <a:srgbClr val="00AEEF"/>
        </a:buClr>
        <a:buSzTx/>
        <a:buFont typeface="Arial" charset="0"/>
        <a:buChar char="–"/>
        <a:tabLst/>
        <a:defRPr sz="1980" kern="1200">
          <a:solidFill>
            <a:schemeClr val="tx1"/>
          </a:solidFill>
          <a:latin typeface="+mn-lt"/>
          <a:ea typeface="+mn-ea"/>
          <a:cs typeface="+mn-cs"/>
        </a:defRPr>
      </a:lvl4pPr>
      <a:lvl5pPr marL="1575118" marR="0" indent="-190342" algn="l" defTabSz="914400" rtl="0" eaLnBrk="1" fontAlgn="base" latinLnBrk="0" hangingPunct="1">
        <a:lnSpc>
          <a:spcPct val="95000"/>
        </a:lnSpc>
        <a:spcBef>
          <a:spcPct val="25000"/>
        </a:spcBef>
        <a:spcAft>
          <a:spcPct val="0"/>
        </a:spcAft>
        <a:buClr>
          <a:srgbClr val="00AEEF"/>
        </a:buClr>
        <a:buSzTx/>
        <a:buFont typeface="Arial" charset="0"/>
        <a:buChar char="–"/>
        <a:tabLst/>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C334B6-96E4-7540-AFD1-C2FF0AEA6F4E}"/>
              </a:ext>
            </a:extLst>
          </p:cNvPr>
          <p:cNvPicPr>
            <a:picLocks noChangeAspect="1"/>
          </p:cNvPicPr>
          <p:nvPr userDrawn="1"/>
        </p:nvPicPr>
        <p:blipFill>
          <a:blip r:embed="rId11"/>
          <a:stretch>
            <a:fillRect/>
          </a:stretch>
        </p:blipFill>
        <p:spPr>
          <a:xfrm>
            <a:off x="0" y="0"/>
            <a:ext cx="10058400" cy="1206500"/>
          </a:xfrm>
          <a:prstGeom prst="rect">
            <a:avLst/>
          </a:prstGeom>
        </p:spPr>
      </p:pic>
      <p:sp>
        <p:nvSpPr>
          <p:cNvPr id="8" name="Title Placeholder 7"/>
          <p:cNvSpPr>
            <a:spLocks noGrp="1"/>
          </p:cNvSpPr>
          <p:nvPr>
            <p:ph type="title"/>
          </p:nvPr>
        </p:nvSpPr>
        <p:spPr>
          <a:xfrm>
            <a:off x="325707" y="1"/>
            <a:ext cx="7210560" cy="1204764"/>
          </a:xfrm>
          <a:prstGeom prst="rect">
            <a:avLst/>
          </a:prstGeom>
        </p:spPr>
        <p:txBody>
          <a:bodyPr vert="horz" lIns="91440" tIns="45720" rIns="91440" bIns="45720" rtlCol="0" anchor="ctr">
            <a:normAutofit/>
          </a:bodyPr>
          <a:lstStyle/>
          <a:p>
            <a:r>
              <a:rPr lang="en-US" dirty="0"/>
              <a:t>Click to edit Master title style</a:t>
            </a:r>
          </a:p>
        </p:txBody>
      </p:sp>
      <p:pic>
        <p:nvPicPr>
          <p:cNvPr id="10" name="Picture 9">
            <a:extLst>
              <a:ext uri="{FF2B5EF4-FFF2-40B4-BE49-F238E27FC236}">
                <a16:creationId xmlns:a16="http://schemas.microsoft.com/office/drawing/2014/main" id="{104A40C8-6CAD-4448-9DFC-AACC6F29E6A1}"/>
              </a:ext>
            </a:extLst>
          </p:cNvPr>
          <p:cNvPicPr>
            <a:picLocks noChangeAspect="1"/>
          </p:cNvPicPr>
          <p:nvPr userDrawn="1"/>
        </p:nvPicPr>
        <p:blipFill>
          <a:blip r:embed="rId12"/>
          <a:stretch>
            <a:fillRect/>
          </a:stretch>
        </p:blipFill>
        <p:spPr>
          <a:xfrm>
            <a:off x="335753" y="6889969"/>
            <a:ext cx="1135391" cy="615003"/>
          </a:xfrm>
          <a:prstGeom prst="rect">
            <a:avLst/>
          </a:prstGeom>
        </p:spPr>
      </p:pic>
      <p:sp>
        <p:nvSpPr>
          <p:cNvPr id="11" name="Footer Placeholder 19">
            <a:extLst>
              <a:ext uri="{FF2B5EF4-FFF2-40B4-BE49-F238E27FC236}">
                <a16:creationId xmlns:a16="http://schemas.microsoft.com/office/drawing/2014/main" id="{6C584C1A-F481-F64C-8703-CED149A69CFC}"/>
              </a:ext>
            </a:extLst>
          </p:cNvPr>
          <p:cNvSpPr txBox="1">
            <a:spLocks/>
          </p:cNvSpPr>
          <p:nvPr userDrawn="1"/>
        </p:nvSpPr>
        <p:spPr>
          <a:xfrm>
            <a:off x="5742604" y="7258049"/>
            <a:ext cx="3394710" cy="131586"/>
          </a:xfrm>
          <a:prstGeom prst="rect">
            <a:avLst/>
          </a:prstGeom>
        </p:spPr>
        <p:txBody>
          <a:bodyPr vert="horz" lIns="0" tIns="0" rIns="0" bIns="0" rtlCol="0" anchor="t" anchorCtr="0"/>
          <a:lstStyle>
            <a:defPPr>
              <a:defRPr lang="en-US"/>
            </a:defPPr>
            <a:lvl1pPr marL="0" algn="r" defTabSz="855623"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27812" algn="l" defTabSz="855623" rtl="0" eaLnBrk="1" latinLnBrk="0" hangingPunct="1">
              <a:defRPr sz="1685" kern="1200">
                <a:solidFill>
                  <a:schemeClr val="tx1"/>
                </a:solidFill>
                <a:latin typeface="+mn-lt"/>
                <a:ea typeface="+mn-ea"/>
                <a:cs typeface="+mn-cs"/>
              </a:defRPr>
            </a:lvl2pPr>
            <a:lvl3pPr marL="855623" algn="l" defTabSz="855623" rtl="0" eaLnBrk="1" latinLnBrk="0" hangingPunct="1">
              <a:defRPr sz="1685" kern="1200">
                <a:solidFill>
                  <a:schemeClr val="tx1"/>
                </a:solidFill>
                <a:latin typeface="+mn-lt"/>
                <a:ea typeface="+mn-ea"/>
                <a:cs typeface="+mn-cs"/>
              </a:defRPr>
            </a:lvl3pPr>
            <a:lvl4pPr marL="1283435" algn="l" defTabSz="855623" rtl="0" eaLnBrk="1" latinLnBrk="0" hangingPunct="1">
              <a:defRPr sz="1685" kern="1200">
                <a:solidFill>
                  <a:schemeClr val="tx1"/>
                </a:solidFill>
                <a:latin typeface="+mn-lt"/>
                <a:ea typeface="+mn-ea"/>
                <a:cs typeface="+mn-cs"/>
              </a:defRPr>
            </a:lvl4pPr>
            <a:lvl5pPr marL="1711247" algn="l" defTabSz="855623" rtl="0" eaLnBrk="1" latinLnBrk="0" hangingPunct="1">
              <a:defRPr sz="1685" kern="1200">
                <a:solidFill>
                  <a:schemeClr val="tx1"/>
                </a:solidFill>
                <a:latin typeface="+mn-lt"/>
                <a:ea typeface="+mn-ea"/>
                <a:cs typeface="+mn-cs"/>
              </a:defRPr>
            </a:lvl5pPr>
            <a:lvl6pPr marL="2139059" algn="l" defTabSz="855623" rtl="0" eaLnBrk="1" latinLnBrk="0" hangingPunct="1">
              <a:defRPr sz="1685" kern="1200">
                <a:solidFill>
                  <a:schemeClr val="tx1"/>
                </a:solidFill>
                <a:latin typeface="+mn-lt"/>
                <a:ea typeface="+mn-ea"/>
                <a:cs typeface="+mn-cs"/>
              </a:defRPr>
            </a:lvl6pPr>
            <a:lvl7pPr marL="2566871" algn="l" defTabSz="855623" rtl="0" eaLnBrk="1" latinLnBrk="0" hangingPunct="1">
              <a:defRPr sz="1685" kern="1200">
                <a:solidFill>
                  <a:schemeClr val="tx1"/>
                </a:solidFill>
                <a:latin typeface="+mn-lt"/>
                <a:ea typeface="+mn-ea"/>
                <a:cs typeface="+mn-cs"/>
              </a:defRPr>
            </a:lvl7pPr>
            <a:lvl8pPr marL="2994681" algn="l" defTabSz="855623" rtl="0" eaLnBrk="1" latinLnBrk="0" hangingPunct="1">
              <a:defRPr sz="1685" kern="1200">
                <a:solidFill>
                  <a:schemeClr val="tx1"/>
                </a:solidFill>
                <a:latin typeface="+mn-lt"/>
                <a:ea typeface="+mn-ea"/>
                <a:cs typeface="+mn-cs"/>
              </a:defRPr>
            </a:lvl8pPr>
            <a:lvl9pPr marL="3422493" algn="l" defTabSz="855623" rtl="0" eaLnBrk="1" latinLnBrk="0" hangingPunct="1">
              <a:defRPr sz="1685" kern="1200">
                <a:solidFill>
                  <a:schemeClr val="tx1"/>
                </a:solidFill>
                <a:latin typeface="+mn-lt"/>
                <a:ea typeface="+mn-ea"/>
                <a:cs typeface="+mn-cs"/>
              </a:defRPr>
            </a:lvl9pPr>
          </a:lstStyle>
          <a:p>
            <a:pPr marL="0" marR="0" lvl="0" indent="0" algn="r" defTabSz="85562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FLORIDA ROOTS.  GLOBAL REACH. </a:t>
            </a:r>
          </a:p>
        </p:txBody>
      </p:sp>
    </p:spTree>
    <p:extLst>
      <p:ext uri="{BB962C8B-B14F-4D97-AF65-F5344CB8AC3E}">
        <p14:creationId xmlns:p14="http://schemas.microsoft.com/office/powerpoint/2010/main" val="198924210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711" r:id="rId6"/>
    <p:sldLayoutId id="2147483696" r:id="rId7"/>
    <p:sldLayoutId id="2147483697" r:id="rId8"/>
    <p:sldLayoutId id="2147483709" r:id="rId9"/>
  </p:sldLayoutIdLst>
  <p:txStyles>
    <p:titleStyle>
      <a:lvl1pPr algn="l" defTabSz="100584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sz="3080" kern="1200">
          <a:solidFill>
            <a:schemeClr val="tx1"/>
          </a:solidFill>
          <a:latin typeface="+mn-lt"/>
          <a:ea typeface="+mn-ea"/>
          <a:cs typeface="+mn-cs"/>
        </a:defRPr>
      </a:lvl1pPr>
      <a:lvl2pPr marL="293370" marR="0" indent="-291624" algn="l" defTabSz="914400" rtl="0" eaLnBrk="1" fontAlgn="base" latinLnBrk="0" hangingPunct="1">
        <a:lnSpc>
          <a:spcPct val="95000"/>
        </a:lnSpc>
        <a:spcBef>
          <a:spcPct val="25000"/>
        </a:spcBef>
        <a:spcAft>
          <a:spcPct val="0"/>
        </a:spcAft>
        <a:buClr>
          <a:srgbClr val="00AEEF"/>
        </a:buClr>
        <a:buSzTx/>
        <a:buFontTx/>
        <a:buChar char="•"/>
        <a:tabLst/>
        <a:defRPr sz="2640" kern="1200">
          <a:solidFill>
            <a:schemeClr val="tx1"/>
          </a:solidFill>
          <a:latin typeface="+mn-lt"/>
          <a:ea typeface="+mn-ea"/>
          <a:cs typeface="+mn-cs"/>
        </a:defRPr>
      </a:lvl2pPr>
      <a:lvl3pPr marL="789305" marR="0" indent="-298609" algn="l" defTabSz="914400" rtl="0" eaLnBrk="1" fontAlgn="base" latinLnBrk="0" hangingPunct="1">
        <a:lnSpc>
          <a:spcPct val="95000"/>
        </a:lnSpc>
        <a:spcBef>
          <a:spcPct val="25000"/>
        </a:spcBef>
        <a:spcAft>
          <a:spcPct val="0"/>
        </a:spcAft>
        <a:buClr>
          <a:srgbClr val="00AEEF"/>
        </a:buClr>
        <a:buSzTx/>
        <a:buFont typeface="Arial" charset="0"/>
        <a:buChar char="–"/>
        <a:tabLst/>
        <a:defRPr sz="2200" kern="1200">
          <a:solidFill>
            <a:schemeClr val="tx1"/>
          </a:solidFill>
          <a:latin typeface="+mn-lt"/>
          <a:ea typeface="+mn-ea"/>
          <a:cs typeface="+mn-cs"/>
        </a:defRPr>
      </a:lvl3pPr>
      <a:lvl4pPr marL="1187450" marR="0" indent="-200819" algn="l" defTabSz="914400" rtl="0" eaLnBrk="1" fontAlgn="base" latinLnBrk="0" hangingPunct="1">
        <a:lnSpc>
          <a:spcPct val="95000"/>
        </a:lnSpc>
        <a:spcBef>
          <a:spcPct val="25000"/>
        </a:spcBef>
        <a:spcAft>
          <a:spcPct val="0"/>
        </a:spcAft>
        <a:buClr>
          <a:srgbClr val="00AEEF"/>
        </a:buClr>
        <a:buSzTx/>
        <a:buFont typeface="Arial" charset="0"/>
        <a:buChar char="–"/>
        <a:tabLst/>
        <a:defRPr sz="1980" kern="1200">
          <a:solidFill>
            <a:schemeClr val="tx1"/>
          </a:solidFill>
          <a:latin typeface="+mn-lt"/>
          <a:ea typeface="+mn-ea"/>
          <a:cs typeface="+mn-cs"/>
        </a:defRPr>
      </a:lvl4pPr>
      <a:lvl5pPr marL="1575118" marR="0" indent="-190342" algn="l" defTabSz="914400" rtl="0" eaLnBrk="1" fontAlgn="base" latinLnBrk="0" hangingPunct="1">
        <a:lnSpc>
          <a:spcPct val="95000"/>
        </a:lnSpc>
        <a:spcBef>
          <a:spcPct val="25000"/>
        </a:spcBef>
        <a:spcAft>
          <a:spcPct val="0"/>
        </a:spcAft>
        <a:buClr>
          <a:srgbClr val="00AEEF"/>
        </a:buClr>
        <a:buSzTx/>
        <a:buFont typeface="Arial" charset="0"/>
        <a:buChar char="–"/>
        <a:tabLst/>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F466A4-88A0-B243-B255-6F6712795719}"/>
              </a:ext>
            </a:extLst>
          </p:cNvPr>
          <p:cNvPicPr>
            <a:picLocks noChangeAspect="1"/>
          </p:cNvPicPr>
          <p:nvPr userDrawn="1"/>
        </p:nvPicPr>
        <p:blipFill>
          <a:blip r:embed="rId11"/>
          <a:stretch>
            <a:fillRect/>
          </a:stretch>
        </p:blipFill>
        <p:spPr>
          <a:xfrm>
            <a:off x="-5239" y="0"/>
            <a:ext cx="10058400" cy="1206500"/>
          </a:xfrm>
          <a:prstGeom prst="rect">
            <a:avLst/>
          </a:prstGeom>
        </p:spPr>
      </p:pic>
      <p:sp>
        <p:nvSpPr>
          <p:cNvPr id="8" name="Title Placeholder 7"/>
          <p:cNvSpPr>
            <a:spLocks noGrp="1"/>
          </p:cNvSpPr>
          <p:nvPr>
            <p:ph type="title"/>
          </p:nvPr>
        </p:nvSpPr>
        <p:spPr>
          <a:xfrm>
            <a:off x="325707" y="1"/>
            <a:ext cx="7210560" cy="1204764"/>
          </a:xfrm>
          <a:prstGeom prst="rect">
            <a:avLst/>
          </a:prstGeom>
        </p:spPr>
        <p:txBody>
          <a:bodyPr vert="horz" lIns="91440" tIns="45720" rIns="91440" bIns="45720" rtlCol="0" anchor="ctr">
            <a:normAutofit/>
          </a:bodyPr>
          <a:lstStyle/>
          <a:p>
            <a:r>
              <a:rPr lang="en-US" dirty="0"/>
              <a:t>Click to edit Master title style</a:t>
            </a:r>
          </a:p>
        </p:txBody>
      </p:sp>
      <p:pic>
        <p:nvPicPr>
          <p:cNvPr id="10" name="Picture 9">
            <a:extLst>
              <a:ext uri="{FF2B5EF4-FFF2-40B4-BE49-F238E27FC236}">
                <a16:creationId xmlns:a16="http://schemas.microsoft.com/office/drawing/2014/main" id="{104A40C8-6CAD-4448-9DFC-AACC6F29E6A1}"/>
              </a:ext>
            </a:extLst>
          </p:cNvPr>
          <p:cNvPicPr>
            <a:picLocks noChangeAspect="1"/>
          </p:cNvPicPr>
          <p:nvPr userDrawn="1"/>
        </p:nvPicPr>
        <p:blipFill>
          <a:blip r:embed="rId12"/>
          <a:stretch>
            <a:fillRect/>
          </a:stretch>
        </p:blipFill>
        <p:spPr>
          <a:xfrm>
            <a:off x="335753" y="6889969"/>
            <a:ext cx="1135391" cy="615003"/>
          </a:xfrm>
          <a:prstGeom prst="rect">
            <a:avLst/>
          </a:prstGeom>
        </p:spPr>
      </p:pic>
      <p:sp>
        <p:nvSpPr>
          <p:cNvPr id="11" name="Footer Placeholder 19">
            <a:extLst>
              <a:ext uri="{FF2B5EF4-FFF2-40B4-BE49-F238E27FC236}">
                <a16:creationId xmlns:a16="http://schemas.microsoft.com/office/drawing/2014/main" id="{6C584C1A-F481-F64C-8703-CED149A69CFC}"/>
              </a:ext>
            </a:extLst>
          </p:cNvPr>
          <p:cNvSpPr txBox="1">
            <a:spLocks/>
          </p:cNvSpPr>
          <p:nvPr userDrawn="1"/>
        </p:nvSpPr>
        <p:spPr>
          <a:xfrm>
            <a:off x="5742604" y="7258049"/>
            <a:ext cx="3394710" cy="131586"/>
          </a:xfrm>
          <a:prstGeom prst="rect">
            <a:avLst/>
          </a:prstGeom>
        </p:spPr>
        <p:txBody>
          <a:bodyPr vert="horz" lIns="0" tIns="0" rIns="0" bIns="0" rtlCol="0" anchor="t" anchorCtr="0"/>
          <a:lstStyle>
            <a:defPPr>
              <a:defRPr lang="en-US"/>
            </a:defPPr>
            <a:lvl1pPr marL="0" algn="r" defTabSz="855623"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27812" algn="l" defTabSz="855623" rtl="0" eaLnBrk="1" latinLnBrk="0" hangingPunct="1">
              <a:defRPr sz="1685" kern="1200">
                <a:solidFill>
                  <a:schemeClr val="tx1"/>
                </a:solidFill>
                <a:latin typeface="+mn-lt"/>
                <a:ea typeface="+mn-ea"/>
                <a:cs typeface="+mn-cs"/>
              </a:defRPr>
            </a:lvl2pPr>
            <a:lvl3pPr marL="855623" algn="l" defTabSz="855623" rtl="0" eaLnBrk="1" latinLnBrk="0" hangingPunct="1">
              <a:defRPr sz="1685" kern="1200">
                <a:solidFill>
                  <a:schemeClr val="tx1"/>
                </a:solidFill>
                <a:latin typeface="+mn-lt"/>
                <a:ea typeface="+mn-ea"/>
                <a:cs typeface="+mn-cs"/>
              </a:defRPr>
            </a:lvl3pPr>
            <a:lvl4pPr marL="1283435" algn="l" defTabSz="855623" rtl="0" eaLnBrk="1" latinLnBrk="0" hangingPunct="1">
              <a:defRPr sz="1685" kern="1200">
                <a:solidFill>
                  <a:schemeClr val="tx1"/>
                </a:solidFill>
                <a:latin typeface="+mn-lt"/>
                <a:ea typeface="+mn-ea"/>
                <a:cs typeface="+mn-cs"/>
              </a:defRPr>
            </a:lvl4pPr>
            <a:lvl5pPr marL="1711247" algn="l" defTabSz="855623" rtl="0" eaLnBrk="1" latinLnBrk="0" hangingPunct="1">
              <a:defRPr sz="1685" kern="1200">
                <a:solidFill>
                  <a:schemeClr val="tx1"/>
                </a:solidFill>
                <a:latin typeface="+mn-lt"/>
                <a:ea typeface="+mn-ea"/>
                <a:cs typeface="+mn-cs"/>
              </a:defRPr>
            </a:lvl5pPr>
            <a:lvl6pPr marL="2139059" algn="l" defTabSz="855623" rtl="0" eaLnBrk="1" latinLnBrk="0" hangingPunct="1">
              <a:defRPr sz="1685" kern="1200">
                <a:solidFill>
                  <a:schemeClr val="tx1"/>
                </a:solidFill>
                <a:latin typeface="+mn-lt"/>
                <a:ea typeface="+mn-ea"/>
                <a:cs typeface="+mn-cs"/>
              </a:defRPr>
            </a:lvl6pPr>
            <a:lvl7pPr marL="2566871" algn="l" defTabSz="855623" rtl="0" eaLnBrk="1" latinLnBrk="0" hangingPunct="1">
              <a:defRPr sz="1685" kern="1200">
                <a:solidFill>
                  <a:schemeClr val="tx1"/>
                </a:solidFill>
                <a:latin typeface="+mn-lt"/>
                <a:ea typeface="+mn-ea"/>
                <a:cs typeface="+mn-cs"/>
              </a:defRPr>
            </a:lvl7pPr>
            <a:lvl8pPr marL="2994681" algn="l" defTabSz="855623" rtl="0" eaLnBrk="1" latinLnBrk="0" hangingPunct="1">
              <a:defRPr sz="1685" kern="1200">
                <a:solidFill>
                  <a:schemeClr val="tx1"/>
                </a:solidFill>
                <a:latin typeface="+mn-lt"/>
                <a:ea typeface="+mn-ea"/>
                <a:cs typeface="+mn-cs"/>
              </a:defRPr>
            </a:lvl8pPr>
            <a:lvl9pPr marL="3422493" algn="l" defTabSz="855623" rtl="0" eaLnBrk="1" latinLnBrk="0" hangingPunct="1">
              <a:defRPr sz="1685" kern="1200">
                <a:solidFill>
                  <a:schemeClr val="tx1"/>
                </a:solidFill>
                <a:latin typeface="+mn-lt"/>
                <a:ea typeface="+mn-ea"/>
                <a:cs typeface="+mn-cs"/>
              </a:defRPr>
            </a:lvl9pPr>
          </a:lstStyle>
          <a:p>
            <a:pPr marL="0" marR="0" lvl="0" indent="0" algn="r" defTabSz="85562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FLORIDA ROOTS.  GLOBAL REACH. </a:t>
            </a:r>
          </a:p>
        </p:txBody>
      </p:sp>
    </p:spTree>
    <p:extLst>
      <p:ext uri="{BB962C8B-B14F-4D97-AF65-F5344CB8AC3E}">
        <p14:creationId xmlns:p14="http://schemas.microsoft.com/office/powerpoint/2010/main" val="204200865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12" r:id="rId6"/>
    <p:sldLayoutId id="2147483705" r:id="rId7"/>
    <p:sldLayoutId id="2147483706" r:id="rId8"/>
    <p:sldLayoutId id="2147483710" r:id="rId9"/>
  </p:sldLayoutIdLst>
  <p:txStyles>
    <p:titleStyle>
      <a:lvl1pPr algn="l" defTabSz="100584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685807" rtl="0" eaLnBrk="1" fontAlgn="auto" latinLnBrk="0" hangingPunct="1">
        <a:lnSpc>
          <a:spcPct val="100000"/>
        </a:lnSpc>
        <a:spcBef>
          <a:spcPts val="0"/>
        </a:spcBef>
        <a:spcAft>
          <a:spcPts val="0"/>
        </a:spcAft>
        <a:buClr>
          <a:srgbClr val="009FE3"/>
        </a:buClr>
        <a:buSzTx/>
        <a:buFont typeface="Arial" panose="020B0604020202020204" pitchFamily="34" charset="0"/>
        <a:buNone/>
        <a:tabLst/>
        <a:defRPr sz="3080" kern="1200">
          <a:solidFill>
            <a:schemeClr val="tx1"/>
          </a:solidFill>
          <a:latin typeface="+mn-lt"/>
          <a:ea typeface="+mn-ea"/>
          <a:cs typeface="+mn-cs"/>
        </a:defRPr>
      </a:lvl1pPr>
      <a:lvl2pPr marL="293370" marR="0" indent="-291624" algn="l" defTabSz="914400" rtl="0" eaLnBrk="1" fontAlgn="base" latinLnBrk="0" hangingPunct="1">
        <a:lnSpc>
          <a:spcPct val="95000"/>
        </a:lnSpc>
        <a:spcBef>
          <a:spcPct val="25000"/>
        </a:spcBef>
        <a:spcAft>
          <a:spcPct val="0"/>
        </a:spcAft>
        <a:buClr>
          <a:srgbClr val="00AEEF"/>
        </a:buClr>
        <a:buSzTx/>
        <a:buFontTx/>
        <a:buChar char="•"/>
        <a:tabLst/>
        <a:defRPr sz="2640" kern="1200">
          <a:solidFill>
            <a:schemeClr val="tx1"/>
          </a:solidFill>
          <a:latin typeface="+mn-lt"/>
          <a:ea typeface="+mn-ea"/>
          <a:cs typeface="+mn-cs"/>
        </a:defRPr>
      </a:lvl2pPr>
      <a:lvl3pPr marL="789305" marR="0" indent="-298609" algn="l" defTabSz="914400" rtl="0" eaLnBrk="1" fontAlgn="base" latinLnBrk="0" hangingPunct="1">
        <a:lnSpc>
          <a:spcPct val="95000"/>
        </a:lnSpc>
        <a:spcBef>
          <a:spcPct val="25000"/>
        </a:spcBef>
        <a:spcAft>
          <a:spcPct val="0"/>
        </a:spcAft>
        <a:buClr>
          <a:srgbClr val="00AEEF"/>
        </a:buClr>
        <a:buSzTx/>
        <a:buFont typeface="Arial" charset="0"/>
        <a:buChar char="–"/>
        <a:tabLst/>
        <a:defRPr sz="2200" kern="1200">
          <a:solidFill>
            <a:schemeClr val="tx1"/>
          </a:solidFill>
          <a:latin typeface="+mn-lt"/>
          <a:ea typeface="+mn-ea"/>
          <a:cs typeface="+mn-cs"/>
        </a:defRPr>
      </a:lvl3pPr>
      <a:lvl4pPr marL="1187450" marR="0" indent="-200819" algn="l" defTabSz="914400" rtl="0" eaLnBrk="1" fontAlgn="base" latinLnBrk="0" hangingPunct="1">
        <a:lnSpc>
          <a:spcPct val="95000"/>
        </a:lnSpc>
        <a:spcBef>
          <a:spcPct val="25000"/>
        </a:spcBef>
        <a:spcAft>
          <a:spcPct val="0"/>
        </a:spcAft>
        <a:buClr>
          <a:srgbClr val="00AEEF"/>
        </a:buClr>
        <a:buSzTx/>
        <a:buFont typeface="Arial" charset="0"/>
        <a:buChar char="–"/>
        <a:tabLst/>
        <a:defRPr sz="1980" kern="1200">
          <a:solidFill>
            <a:schemeClr val="tx1"/>
          </a:solidFill>
          <a:latin typeface="+mn-lt"/>
          <a:ea typeface="+mn-ea"/>
          <a:cs typeface="+mn-cs"/>
        </a:defRPr>
      </a:lvl4pPr>
      <a:lvl5pPr marL="1575118" marR="0" indent="-190342" algn="l" defTabSz="914400" rtl="0" eaLnBrk="1" fontAlgn="base" latinLnBrk="0" hangingPunct="1">
        <a:lnSpc>
          <a:spcPct val="95000"/>
        </a:lnSpc>
        <a:spcBef>
          <a:spcPct val="25000"/>
        </a:spcBef>
        <a:spcAft>
          <a:spcPct val="0"/>
        </a:spcAft>
        <a:buClr>
          <a:srgbClr val="00AEEF"/>
        </a:buClr>
        <a:buSzTx/>
        <a:buFont typeface="Arial" charset="0"/>
        <a:buChar char="–"/>
        <a:tabLst/>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2000" dirty="0">
                <a:latin typeface="Arial" panose="020B0604020202020204" pitchFamily="34" charset="0"/>
                <a:cs typeface="Arial" panose="020B0604020202020204" pitchFamily="34" charset="0"/>
              </a:rPr>
              <a:t>Presented By:  Jeff Wolf</a:t>
            </a:r>
          </a:p>
        </p:txBody>
      </p:sp>
      <p:sp>
        <p:nvSpPr>
          <p:cNvPr id="4" name="Title 3"/>
          <p:cNvSpPr>
            <a:spLocks noGrp="1"/>
          </p:cNvSpPr>
          <p:nvPr>
            <p:ph type="title"/>
          </p:nvPr>
        </p:nvSpPr>
        <p:spPr>
          <a:xfrm>
            <a:off x="554038" y="2494542"/>
            <a:ext cx="5682376" cy="1204764"/>
          </a:xfrm>
        </p:spPr>
        <p:txBody>
          <a:bodyPr>
            <a:normAutofit/>
          </a:bodyPr>
          <a:lstStyle/>
          <a:p>
            <a:r>
              <a:rPr lang="en-US" sz="3200" dirty="0"/>
              <a:t>GASB 96 and Lessons Learned from GASB 87</a:t>
            </a:r>
          </a:p>
        </p:txBody>
      </p:sp>
    </p:spTree>
    <p:extLst>
      <p:ext uri="{BB962C8B-B14F-4D97-AF65-F5344CB8AC3E}">
        <p14:creationId xmlns:p14="http://schemas.microsoft.com/office/powerpoint/2010/main" val="69135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GASB 87 - </a:t>
            </a:r>
            <a:r>
              <a:rPr lang="en-US" i="1" dirty="0"/>
              <a:t>Leases</a:t>
            </a:r>
            <a:endParaRPr lang="en-US" dirty="0"/>
          </a:p>
        </p:txBody>
      </p:sp>
      <p:sp>
        <p:nvSpPr>
          <p:cNvPr id="5" name="Text Placeholder 4"/>
          <p:cNvSpPr>
            <a:spLocks noGrp="1"/>
          </p:cNvSpPr>
          <p:nvPr>
            <p:ph type="body" sz="quarter" idx="10"/>
          </p:nvPr>
        </p:nvSpPr>
        <p:spPr/>
        <p:txBody>
          <a:bodyPr/>
          <a:lstStyle/>
          <a:p>
            <a:pPr marL="342900" indent="-342900" algn="just">
              <a:buFont typeface="Arial" panose="020B0604020202020204" pitchFamily="34" charset="0"/>
              <a:buChar char="•"/>
            </a:pPr>
            <a:r>
              <a:rPr lang="en-US" sz="2000" dirty="0"/>
              <a:t>4.4. Q—A government leases a building. The lease term is 10 years. At the commencement of the lease, the government provides payment for the first three years and recognizes a liability for the present value of the payments for the remaining seven years, which will be paid starting in the fourth year of the lease. Should the government recognize interest expense during the first three years of the lease? </a:t>
            </a:r>
          </a:p>
          <a:p>
            <a:endParaRPr lang="en-US" sz="2000" dirty="0"/>
          </a:p>
          <a:p>
            <a:pPr marL="342900" indent="-342900" algn="just">
              <a:buFont typeface="Arial" panose="020B0604020202020204" pitchFamily="34" charset="0"/>
              <a:buChar char="•"/>
            </a:pPr>
            <a:r>
              <a:rPr lang="en-US" sz="2000" dirty="0"/>
              <a:t>A—Yes. In accordance with paragraph 24 of Statement 87, interest expense represents the amortization of the discount on the lease liability. That discount should be amortized over the entire lease term, including the first three years during which the government is not making payments. The interest liability will continue to accrue until the government starts making payments in the fourth year.</a:t>
            </a:r>
          </a:p>
        </p:txBody>
      </p:sp>
    </p:spTree>
    <p:extLst>
      <p:ext uri="{BB962C8B-B14F-4D97-AF65-F5344CB8AC3E}">
        <p14:creationId xmlns:p14="http://schemas.microsoft.com/office/powerpoint/2010/main" val="18817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GASB 87 - </a:t>
            </a:r>
            <a:r>
              <a:rPr lang="en-US" i="1" dirty="0"/>
              <a:t>Leases</a:t>
            </a:r>
            <a:endParaRPr lang="en-US" dirty="0"/>
          </a:p>
        </p:txBody>
      </p:sp>
      <p:sp>
        <p:nvSpPr>
          <p:cNvPr id="5" name="Text Placeholder 4"/>
          <p:cNvSpPr>
            <a:spLocks noGrp="1"/>
          </p:cNvSpPr>
          <p:nvPr>
            <p:ph type="body" sz="quarter" idx="10"/>
          </p:nvPr>
        </p:nvSpPr>
        <p:spPr/>
        <p:txBody>
          <a:bodyPr/>
          <a:lstStyle/>
          <a:p>
            <a:pPr marL="342900" indent="-342900" algn="just">
              <a:buFont typeface="Arial" panose="020B0604020202020204" pitchFamily="34" charset="0"/>
              <a:buChar char="•"/>
            </a:pPr>
            <a:r>
              <a:rPr lang="en-US" sz="1900" dirty="0"/>
              <a:t>4.5. Q—A public university enters into a lease of a building in Europe for its study abroad program. The lease requires the university to make payments of 5,000 euros per month. The university prepares its financial statements in U.S. dollars. Because the lease payment is required to be made in euros, the amount of the payment in U.S. dollars is subject to change throughout the lease as exchange rates fluctuate. Are those lease payments variable payments that depend on an index or a rate?</a:t>
            </a:r>
          </a:p>
          <a:p>
            <a:endParaRPr lang="en-US" sz="1900" dirty="0"/>
          </a:p>
          <a:p>
            <a:pPr marL="342900" indent="-342900" algn="just">
              <a:buFont typeface="Arial" panose="020B0604020202020204" pitchFamily="34" charset="0"/>
              <a:buChar char="•"/>
            </a:pPr>
            <a:r>
              <a:rPr lang="en-US" sz="1900" dirty="0"/>
              <a:t>A—No. The currency in which lease payments are made does not affect whether those payments are considered fixed. As such, because the contract requires a fixed payment amount in euros, the lease payments should be considered fixed payments for the purpose of applying paragraph 21 of Statement 87. The increase or decrease in expected U.S. dollar cash flows is a foreign currency transaction gain or loss, which should be reported in accordance with paragraphs 165–172 of Statement No. 62, </a:t>
            </a:r>
            <a:r>
              <a:rPr lang="en-US" sz="1900" i="1" dirty="0"/>
              <a:t>Codification of Accounting and Financial Reporting Guidance Contained in Pre-November 30, 1989 FASB and AICPA Pronouncements.</a:t>
            </a:r>
          </a:p>
        </p:txBody>
      </p:sp>
    </p:spTree>
    <p:extLst>
      <p:ext uri="{BB962C8B-B14F-4D97-AF65-F5344CB8AC3E}">
        <p14:creationId xmlns:p14="http://schemas.microsoft.com/office/powerpoint/2010/main" val="152488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GASB 87 - </a:t>
            </a:r>
            <a:r>
              <a:rPr lang="en-US" i="1" dirty="0"/>
              <a:t>Leases</a:t>
            </a:r>
            <a:endParaRPr lang="en-US" dirty="0"/>
          </a:p>
        </p:txBody>
      </p:sp>
      <p:sp>
        <p:nvSpPr>
          <p:cNvPr id="5" name="Text Placeholder 4"/>
          <p:cNvSpPr>
            <a:spLocks noGrp="1"/>
          </p:cNvSpPr>
          <p:nvPr>
            <p:ph type="body" sz="quarter" idx="10"/>
          </p:nvPr>
        </p:nvSpPr>
        <p:spPr>
          <a:xfrm>
            <a:off x="295416" y="1476375"/>
            <a:ext cx="8838310" cy="5195888"/>
          </a:xfrm>
        </p:spPr>
        <p:txBody>
          <a:bodyPr/>
          <a:lstStyle/>
          <a:p>
            <a:pPr marL="342900" indent="-342900" algn="just">
              <a:buFont typeface="Arial" panose="020B0604020202020204" pitchFamily="34" charset="0"/>
              <a:buChar char="•"/>
            </a:pPr>
            <a:r>
              <a:rPr lang="en-US" sz="1800" dirty="0"/>
              <a:t>4.6. Q—Paragraph 54 of Statement 87 requires that the deferred inflow of resources related to a lease be recognized as inflows of resources (for example, revenue) over the term of the lease. If reported as revenue, should a business-type activity or enterprise fund report those inflows of resources as operating revenue?</a:t>
            </a:r>
          </a:p>
          <a:p>
            <a:endParaRPr lang="en-US" sz="1200" dirty="0"/>
          </a:p>
          <a:p>
            <a:pPr marL="342900" indent="-342900" algn="just">
              <a:buFont typeface="Arial" panose="020B0604020202020204" pitchFamily="34" charset="0"/>
              <a:buChar char="•"/>
            </a:pPr>
            <a:r>
              <a:rPr lang="en-US" sz="1800" dirty="0"/>
              <a:t>A—Paragraph 102 of Statement No. 34, </a:t>
            </a:r>
            <a:r>
              <a:rPr lang="en-US" sz="1800" i="1" dirty="0"/>
              <a:t>Basic Financial Statements—and Management’s Discussion and Analysis—for State and Local Governments, </a:t>
            </a:r>
            <a:r>
              <a:rPr lang="en-US" sz="1800" dirty="0"/>
              <a:t>requires governments to establish a policy that defines operating revenues in a way that is appropriate to the nature of the activity being reported. As discussed in Question 7.73.4 in Implementation Guide No. 2015-1, that policy should be consistent with the objective of distinguishing between operating and nonoperating revenues and expenses, which is to provide a reporting format that displays the extent to which an enterprise’s operating expenses were covered by revenues generated by its principal ongoing operations. Therefore, whether revenue recognized from the deferred inflow of resources related to a lease is operating revenue or nonoperating revenue depends on (a) the purpose of the lease, (b) the nature of the activity being reported as a business-type activity or in an enterprise fund, and (c) the government’s policy defining operating revenue.</a:t>
            </a:r>
          </a:p>
        </p:txBody>
      </p:sp>
    </p:spTree>
    <p:extLst>
      <p:ext uri="{BB962C8B-B14F-4D97-AF65-F5344CB8AC3E}">
        <p14:creationId xmlns:p14="http://schemas.microsoft.com/office/powerpoint/2010/main" val="173548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Lessons Learned – GASB 87</a:t>
            </a:r>
          </a:p>
        </p:txBody>
      </p:sp>
      <p:sp>
        <p:nvSpPr>
          <p:cNvPr id="5" name="Text Placeholder 4"/>
          <p:cNvSpPr>
            <a:spLocks noGrp="1"/>
          </p:cNvSpPr>
          <p:nvPr>
            <p:ph type="body" sz="quarter" idx="10"/>
          </p:nvPr>
        </p:nvSpPr>
        <p:spPr/>
        <p:txBody>
          <a:bodyPr/>
          <a:lstStyle/>
          <a:p>
            <a:pPr marL="457200" indent="-457200">
              <a:buFont typeface="Arial" panose="020B0604020202020204" pitchFamily="34" charset="0"/>
              <a:buChar char="•"/>
            </a:pPr>
            <a:r>
              <a:rPr lang="en-US" dirty="0"/>
              <a:t>RTU asset is a capital asset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Lease liability should be disclosed with long-term liabilities</a:t>
            </a:r>
          </a:p>
          <a:p>
            <a:endParaRPr lang="en-US" dirty="0"/>
          </a:p>
          <a:p>
            <a:pPr marL="457200" indent="-457200">
              <a:buFont typeface="Arial" panose="020B0604020202020204" pitchFamily="34" charset="0"/>
              <a:buChar char="•"/>
            </a:pPr>
            <a:r>
              <a:rPr lang="en-US" dirty="0"/>
              <a:t>Interest rates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Initial and subsequent recording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Materiality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Note disclosures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Policies and procedures</a:t>
            </a:r>
          </a:p>
          <a:p>
            <a:endParaRPr lang="en-US" dirty="0"/>
          </a:p>
          <a:p>
            <a:endParaRPr lang="en-US" dirty="0"/>
          </a:p>
          <a:p>
            <a:endParaRPr lang="en-US" dirty="0"/>
          </a:p>
        </p:txBody>
      </p:sp>
    </p:spTree>
    <p:extLst>
      <p:ext uri="{BB962C8B-B14F-4D97-AF65-F5344CB8AC3E}">
        <p14:creationId xmlns:p14="http://schemas.microsoft.com/office/powerpoint/2010/main" val="410709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L="342900" marR="10660" indent="-342900" algn="just">
              <a:spcAft>
                <a:spcPts val="1200"/>
              </a:spcAft>
              <a:buFont typeface="Arial" panose="020B0604020202020204" pitchFamily="34" charset="0"/>
              <a:buChar char="•"/>
            </a:pPr>
            <a:r>
              <a:rPr lang="en-US" sz="2200" b="0" i="1" u="none" strike="noStrike" baseline="0" dirty="0">
                <a:solidFill>
                  <a:srgbClr val="000000"/>
                </a:solidFill>
              </a:rPr>
              <a:t>Subscription-Based Information Technology Arrangements </a:t>
            </a:r>
            <a:r>
              <a:rPr lang="en-US" sz="2200" b="0" i="0" u="none" strike="noStrike" baseline="0" dirty="0">
                <a:solidFill>
                  <a:srgbClr val="000000"/>
                </a:solidFill>
              </a:rPr>
              <a:t>– This Statement provides guidance on the accounting and financial reporting for SBITAs for government end users (governments). </a:t>
            </a:r>
          </a:p>
          <a:p>
            <a:pPr marL="342900" marR="10660" indent="-342900" algn="just">
              <a:spcAft>
                <a:spcPts val="1200"/>
              </a:spcAft>
              <a:buFont typeface="Arial" panose="020B0604020202020204" pitchFamily="34" charset="0"/>
              <a:buChar char="•"/>
            </a:pPr>
            <a:r>
              <a:rPr lang="en-US" sz="2200" b="0" i="0" u="none" strike="noStrike" baseline="0" dirty="0">
                <a:solidFill>
                  <a:srgbClr val="000000"/>
                </a:solidFill>
              </a:rPr>
              <a:t>GASB 96:</a:t>
            </a:r>
          </a:p>
          <a:p>
            <a:pPr lvl="2" algn="just">
              <a:lnSpc>
                <a:spcPct val="100000"/>
              </a:lnSpc>
              <a:spcBef>
                <a:spcPts val="0"/>
              </a:spcBef>
              <a:spcAft>
                <a:spcPts val="1200"/>
              </a:spcAft>
            </a:pPr>
            <a:r>
              <a:rPr lang="en-US" b="0" i="0" u="none" strike="noStrike" baseline="0" dirty="0">
                <a:solidFill>
                  <a:srgbClr val="000000"/>
                </a:solidFill>
              </a:rPr>
              <a:t>defines a SBITA; </a:t>
            </a:r>
          </a:p>
          <a:p>
            <a:pPr lvl="2" algn="just">
              <a:lnSpc>
                <a:spcPct val="100000"/>
              </a:lnSpc>
              <a:spcBef>
                <a:spcPts val="0"/>
              </a:spcBef>
              <a:spcAft>
                <a:spcPts val="1200"/>
              </a:spcAft>
            </a:pPr>
            <a:r>
              <a:rPr lang="en-US" b="0" i="0" u="none" strike="noStrike" baseline="0" dirty="0">
                <a:solidFill>
                  <a:srgbClr val="000000"/>
                </a:solidFill>
              </a:rPr>
              <a:t>establishes that a SBITA results in a right-to-use subscription asset—an intangible asset—and a corresponding subscription liability; </a:t>
            </a:r>
            <a:endParaRPr lang="en-US" dirty="0">
              <a:solidFill>
                <a:srgbClr val="000000"/>
              </a:solidFill>
            </a:endParaRPr>
          </a:p>
          <a:p>
            <a:pPr lvl="2" algn="just">
              <a:lnSpc>
                <a:spcPct val="100000"/>
              </a:lnSpc>
              <a:spcBef>
                <a:spcPts val="0"/>
              </a:spcBef>
              <a:spcAft>
                <a:spcPts val="1200"/>
              </a:spcAft>
            </a:pPr>
            <a:r>
              <a:rPr lang="en-US" dirty="0">
                <a:solidFill>
                  <a:srgbClr val="000000"/>
                </a:solidFill>
              </a:rPr>
              <a:t>provides the capitalization criteria for outlays other than subscription payments, including implementation costs of a SBITA; and </a:t>
            </a:r>
          </a:p>
          <a:p>
            <a:pPr lvl="2" algn="just">
              <a:lnSpc>
                <a:spcPct val="100000"/>
              </a:lnSpc>
              <a:spcBef>
                <a:spcPts val="0"/>
              </a:spcBef>
              <a:spcAft>
                <a:spcPts val="1200"/>
              </a:spcAft>
            </a:pPr>
            <a:r>
              <a:rPr lang="en-US" dirty="0">
                <a:solidFill>
                  <a:srgbClr val="000000"/>
                </a:solidFill>
              </a:rPr>
              <a:t>requires note disclosures regarding a SBITA.</a:t>
            </a:r>
            <a:endParaRPr lang="en-US" dirty="0"/>
          </a:p>
          <a:p>
            <a:pPr marL="457200" indent="-457200">
              <a:spcAft>
                <a:spcPts val="1200"/>
              </a:spcAft>
              <a:buFont typeface="Arial" panose="020B0604020202020204" pitchFamily="34" charset="0"/>
              <a:buAutoNum type="alphaUcParenR"/>
            </a:pPr>
            <a:endParaRPr lang="en-US" dirty="0"/>
          </a:p>
          <a:p>
            <a:pPr>
              <a:spcAft>
                <a:spcPts val="1200"/>
              </a:spcAft>
            </a:pPr>
            <a:endParaRPr lang="en-US" dirty="0"/>
          </a:p>
          <a:p>
            <a:pPr>
              <a:spcAft>
                <a:spcPts val="1200"/>
              </a:spcAft>
            </a:pPr>
            <a:endParaRPr lang="en-US" dirty="0"/>
          </a:p>
          <a:p>
            <a:pPr>
              <a:spcAft>
                <a:spcPts val="1200"/>
              </a:spcAft>
            </a:pPr>
            <a:endParaRPr lang="en-US" dirty="0"/>
          </a:p>
        </p:txBody>
      </p:sp>
    </p:spTree>
    <p:extLst>
      <p:ext uri="{BB962C8B-B14F-4D97-AF65-F5344CB8AC3E}">
        <p14:creationId xmlns:p14="http://schemas.microsoft.com/office/powerpoint/2010/main" val="1117298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algn="l"/>
            <a:r>
              <a:rPr lang="en-US" sz="2000" b="0" i="0" u="none" strike="noStrike" baseline="0" dirty="0"/>
              <a:t>This Statement does not apply to:</a:t>
            </a:r>
          </a:p>
          <a:p>
            <a:pPr algn="l"/>
            <a:endParaRPr lang="en-US" sz="800" b="0" i="0" u="none" strike="noStrike" baseline="0" dirty="0"/>
          </a:p>
          <a:p>
            <a:pPr marL="285750" indent="-285750" algn="just">
              <a:buFont typeface="Arial" panose="020B0604020202020204" pitchFamily="34" charset="0"/>
              <a:buChar char="•"/>
            </a:pPr>
            <a:r>
              <a:rPr lang="en-US" sz="1800" b="0" i="0" u="none" strike="noStrike" baseline="0" dirty="0"/>
              <a:t>Contracts that convey control of the right to use another party’s combination of IT software and tangible capital assets that meets the definition of a lease in Statement No. 87, </a:t>
            </a:r>
            <a:r>
              <a:rPr lang="en-US" sz="1800" b="0" i="1" u="none" strike="noStrike" baseline="0" dirty="0"/>
              <a:t>Leases, </a:t>
            </a:r>
            <a:r>
              <a:rPr lang="en-US" sz="1800" b="0" i="0" u="none" strike="noStrike" baseline="0" dirty="0"/>
              <a:t>in which the software component is insignificant when compared to the cost of the underlying tangible capital asset (for example, a computer with operating software or a smart copier that is connected to an IT system).</a:t>
            </a:r>
          </a:p>
          <a:p>
            <a:pPr algn="l"/>
            <a:endParaRPr lang="en-US" sz="1800" b="0" i="0" u="none" strike="noStrike" baseline="0" dirty="0"/>
          </a:p>
          <a:p>
            <a:pPr marL="285750" indent="-285750" algn="just">
              <a:buFont typeface="Arial" panose="020B0604020202020204" pitchFamily="34" charset="0"/>
              <a:buChar char="•"/>
            </a:pPr>
            <a:r>
              <a:rPr lang="en-US" sz="1800" b="0" i="0" u="none" strike="noStrike" baseline="0" dirty="0"/>
              <a:t>Governments that provide the right to use their IT software and associated tangible capital assets to other entities through SBITAs.</a:t>
            </a:r>
          </a:p>
          <a:p>
            <a:pPr algn="l"/>
            <a:endParaRPr lang="en-US" sz="1800" b="0" i="0" u="none" strike="noStrike" baseline="0" dirty="0"/>
          </a:p>
          <a:p>
            <a:pPr marL="285750" indent="-285750" algn="just">
              <a:buFont typeface="Arial" panose="020B0604020202020204" pitchFamily="34" charset="0"/>
              <a:buChar char="•"/>
            </a:pPr>
            <a:r>
              <a:rPr lang="en-US" sz="1800" b="0" i="0" u="none" strike="noStrike" baseline="0" dirty="0"/>
              <a:t>Contracts that meet the definition of a public-private and public-public partnership in paragraph 5 of Statement No. 94, </a:t>
            </a:r>
            <a:r>
              <a:rPr lang="en-US" sz="1800" b="0" i="1" u="none" strike="noStrike" baseline="0" dirty="0"/>
              <a:t>Public-Private and Public-Public Partnerships and Availability Payment Arrangements.</a:t>
            </a:r>
          </a:p>
          <a:p>
            <a:pPr algn="l"/>
            <a:endParaRPr lang="en-US" sz="1800" b="0" i="1" u="none" strike="noStrike" baseline="0" dirty="0"/>
          </a:p>
          <a:p>
            <a:pPr marL="285750" indent="-285750" algn="just">
              <a:buFont typeface="Arial" panose="020B0604020202020204" pitchFamily="34" charset="0"/>
              <a:buChar char="•"/>
            </a:pPr>
            <a:r>
              <a:rPr lang="en-US" sz="1800" b="0" i="0" u="none" strike="noStrike" baseline="0" dirty="0"/>
              <a:t>Licensing arrangements that provide a perpetual license to governments to use a vendor’s computer software, which are subject to Statement No. 51, </a:t>
            </a:r>
            <a:r>
              <a:rPr lang="en-US" sz="1800" b="0" i="1" u="none" strike="noStrike" baseline="0" dirty="0"/>
              <a:t>Accounting and Financial Reporting for Intangible Assets</a:t>
            </a:r>
            <a:r>
              <a:rPr lang="en-US" sz="1800" b="0" u="none" strike="noStrike" baseline="0" dirty="0"/>
              <a:t>, as amended.</a:t>
            </a:r>
            <a:endParaRPr lang="en-US" sz="1800" dirty="0"/>
          </a:p>
          <a:p>
            <a:endParaRPr lang="en-US" dirty="0"/>
          </a:p>
          <a:p>
            <a:pPr marL="457200" indent="-457200">
              <a:buFont typeface="Arial" panose="020B0604020202020204" pitchFamily="34" charset="0"/>
              <a:buAutoNum type="alphaUcParen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29956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L="285750" marR="10660" indent="-285750" algn="just">
              <a:buFont typeface="Arial" panose="020B0604020202020204" pitchFamily="34" charset="0"/>
              <a:buChar char="•"/>
            </a:pPr>
            <a:r>
              <a:rPr lang="en-US" sz="2200" b="0" i="0" u="none" strike="noStrike" baseline="0" dirty="0">
                <a:solidFill>
                  <a:srgbClr val="000000"/>
                </a:solidFill>
              </a:rPr>
              <a:t>Definition: For the purposes of applying this statement, a SBITA is contract that conveys control of the right to use another party’s (a SBITA vendor’s) IT software alone or in combination with tangible capital assets (the underlying IT assets), as specified in the contract for a period of time in an exchange or exchange‐like transaction.</a:t>
            </a:r>
          </a:p>
          <a:p>
            <a:pPr marR="10660" algn="just"/>
            <a:endParaRPr lang="en-US" sz="2200" dirty="0">
              <a:solidFill>
                <a:srgbClr val="000000"/>
              </a:solidFill>
            </a:endParaRPr>
          </a:p>
          <a:p>
            <a:pPr marL="342900" marR="10660" indent="-342900" algn="l">
              <a:spcAft>
                <a:spcPts val="600"/>
              </a:spcAft>
              <a:buFont typeface="Arial" panose="020B0604020202020204" pitchFamily="34" charset="0"/>
              <a:buChar char="•"/>
            </a:pPr>
            <a:r>
              <a:rPr lang="en-US" sz="2200" dirty="0">
                <a:solidFill>
                  <a:srgbClr val="000000"/>
                </a:solidFill>
              </a:rPr>
              <a:t>Control of the Right to Use (judgement required)</a:t>
            </a:r>
            <a:endParaRPr lang="en-US" sz="2200" dirty="0">
              <a:solidFill>
                <a:srgbClr val="000000"/>
              </a:solidFill>
              <a:latin typeface="Tahoma" panose="020B0604030504040204" pitchFamily="34" charset="0"/>
            </a:endParaRPr>
          </a:p>
          <a:p>
            <a:pPr marL="627063" marR="10660" lvl="1" indent="-285750">
              <a:buFont typeface="Wingdings" panose="05000000000000000000" pitchFamily="2" charset="2"/>
              <a:buChar char="§"/>
            </a:pPr>
            <a:r>
              <a:rPr lang="en-US" sz="2000" dirty="0">
                <a:solidFill>
                  <a:srgbClr val="000000"/>
                </a:solidFill>
              </a:rPr>
              <a:t>Obtain present service capacity</a:t>
            </a:r>
          </a:p>
          <a:p>
            <a:pPr marL="627063" marR="10660" lvl="1" indent="-285750">
              <a:buFont typeface="Wingdings" panose="05000000000000000000" pitchFamily="2" charset="2"/>
              <a:buChar char="§"/>
            </a:pPr>
            <a:r>
              <a:rPr lang="en-US" sz="2000" dirty="0">
                <a:solidFill>
                  <a:srgbClr val="000000"/>
                </a:solidFill>
              </a:rPr>
              <a:t>Determine the nature and manner of use </a:t>
            </a:r>
          </a:p>
          <a:p>
            <a:pPr marL="285750" marR="10660" indent="-285750" algn="just">
              <a:buFont typeface="Arial" panose="020B0604020202020204" pitchFamily="34" charset="0"/>
              <a:buChar char="•"/>
            </a:pPr>
            <a:endParaRPr lang="en-US" dirty="0"/>
          </a:p>
          <a:p>
            <a:pPr marL="457200" indent="-457200">
              <a:buAutoNum type="alphaUcParenR"/>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252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6A7F-83AD-6EA0-A9BC-613AC5FC038B}"/>
              </a:ext>
            </a:extLst>
          </p:cNvPr>
          <p:cNvSpPr>
            <a:spLocks noGrp="1"/>
          </p:cNvSpPr>
          <p:nvPr>
            <p:ph type="title"/>
          </p:nvPr>
        </p:nvSpPr>
        <p:spPr/>
        <p:txBody>
          <a:bodyPr/>
          <a:lstStyle/>
          <a:p>
            <a:r>
              <a:rPr lang="en-US" dirty="0"/>
              <a:t>GASB 96 - </a:t>
            </a:r>
            <a:r>
              <a:rPr lang="en-US" i="1" dirty="0"/>
              <a:t>SBITA</a:t>
            </a:r>
          </a:p>
        </p:txBody>
      </p:sp>
      <p:pic>
        <p:nvPicPr>
          <p:cNvPr id="5" name="Picture 4">
            <a:extLst>
              <a:ext uri="{FF2B5EF4-FFF2-40B4-BE49-F238E27FC236}">
                <a16:creationId xmlns:a16="http://schemas.microsoft.com/office/drawing/2014/main" id="{4EF899DB-3B8D-DE32-233F-A92EE46693E1}"/>
              </a:ext>
            </a:extLst>
          </p:cNvPr>
          <p:cNvPicPr>
            <a:picLocks noChangeAspect="1"/>
          </p:cNvPicPr>
          <p:nvPr/>
        </p:nvPicPr>
        <p:blipFill>
          <a:blip r:embed="rId2"/>
          <a:stretch>
            <a:fillRect/>
          </a:stretch>
        </p:blipFill>
        <p:spPr>
          <a:xfrm>
            <a:off x="1479479" y="1291656"/>
            <a:ext cx="6517935" cy="5697388"/>
          </a:xfrm>
          <a:prstGeom prst="rect">
            <a:avLst/>
          </a:prstGeom>
        </p:spPr>
      </p:pic>
    </p:spTree>
    <p:extLst>
      <p:ext uri="{BB962C8B-B14F-4D97-AF65-F5344CB8AC3E}">
        <p14:creationId xmlns:p14="http://schemas.microsoft.com/office/powerpoint/2010/main" val="423727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L="285750" marR="0" indent="-285750" algn="just">
              <a:buFont typeface="Arial" panose="020B0604020202020204" pitchFamily="34" charset="0"/>
              <a:buChar char="•"/>
            </a:pPr>
            <a:r>
              <a:rPr lang="en-US" sz="1900" b="0" i="0" u="none" strike="noStrike" baseline="0" dirty="0">
                <a:solidFill>
                  <a:srgbClr val="000000"/>
                </a:solidFill>
              </a:rPr>
              <a:t>Term includes period in which a government has a noncancelable right to use the underlying IT assets, as well as options to extend/terminate, if reasonably certain government or vendor will extend/will not terminate</a:t>
            </a:r>
          </a:p>
          <a:p>
            <a:endParaRPr lang="en-US" sz="1900" b="0" i="0" u="none" strike="noStrike" baseline="0" dirty="0">
              <a:solidFill>
                <a:srgbClr val="000000"/>
              </a:solidFill>
            </a:endParaRPr>
          </a:p>
          <a:p>
            <a:pPr marL="285750" marR="0" indent="-285750" algn="just">
              <a:buFont typeface="Arial" panose="020B0604020202020204" pitchFamily="34" charset="0"/>
              <a:buChar char="•"/>
            </a:pPr>
            <a:r>
              <a:rPr lang="en-US" sz="1900" b="0" i="0" u="none" strike="noStrike" baseline="0" dirty="0">
                <a:solidFill>
                  <a:srgbClr val="000000"/>
                </a:solidFill>
              </a:rPr>
              <a:t>Generally, recognize right‐to‐use subscription asset (intangible) and corresponding subscription liability </a:t>
            </a:r>
          </a:p>
          <a:p>
            <a:endParaRPr lang="en-US" sz="1900" b="0" i="0" u="none" strike="noStrike" baseline="0" dirty="0">
              <a:solidFill>
                <a:srgbClr val="000000"/>
              </a:solidFill>
            </a:endParaRPr>
          </a:p>
          <a:p>
            <a:pPr marL="285750" marR="0" indent="-285750" algn="just">
              <a:buFont typeface="Arial" panose="020B0604020202020204" pitchFamily="34" charset="0"/>
              <a:buChar char="•"/>
            </a:pPr>
            <a:r>
              <a:rPr lang="en-US" sz="1900" b="0" i="0" u="none" strike="noStrike" baseline="0" dirty="0">
                <a:solidFill>
                  <a:srgbClr val="000000"/>
                </a:solidFill>
              </a:rPr>
              <a:t>Subscription liability initially measured at present value of subscription payments expected to be made during the subscription term, discounted using rate charged by vendor or incremental borrowing rate</a:t>
            </a:r>
          </a:p>
          <a:p>
            <a:pPr marR="0" algn="l"/>
            <a:endParaRPr lang="en-US" sz="1900" dirty="0">
              <a:solidFill>
                <a:srgbClr val="000000"/>
              </a:solidFill>
            </a:endParaRPr>
          </a:p>
          <a:p>
            <a:pPr marL="285750" marR="0" indent="-285750" algn="just">
              <a:buFont typeface="Arial" panose="020B0604020202020204" pitchFamily="34" charset="0"/>
              <a:buChar char="•"/>
            </a:pPr>
            <a:r>
              <a:rPr lang="en-US" sz="1900" b="0" i="0" u="none" strike="noStrike" baseline="0" dirty="0">
                <a:solidFill>
                  <a:srgbClr val="000000"/>
                </a:solidFill>
              </a:rPr>
              <a:t>GASB 99 Amendment to clarify what an option to terminate is: “An option to terminated is an unconditional right that exists with the SBITA contract.  A provision that gives a part to the SBITA the right to terminate the SBITA contract only in certain circumstances or upon the occurrence of certain events, such as the action or inaction of the other party to the SBITA contract, should not be considered an option to terminate a SBITA.</a:t>
            </a:r>
          </a:p>
          <a:p>
            <a:endParaRPr lang="en-US" dirty="0"/>
          </a:p>
          <a:p>
            <a:pPr marL="457200" indent="-457200">
              <a:buFont typeface="Arial" panose="020B0604020202020204" pitchFamily="34" charset="0"/>
              <a:buAutoNum type="alphaUcParen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568844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R="0" algn="l"/>
            <a:r>
              <a:rPr lang="en-US" sz="2600" dirty="0">
                <a:solidFill>
                  <a:srgbClr val="000000"/>
                </a:solidFill>
              </a:rPr>
              <a:t>How to determine the subscription term?</a:t>
            </a:r>
          </a:p>
          <a:p>
            <a:pPr marR="0" algn="l"/>
            <a:endParaRPr lang="en-US" sz="1800" dirty="0">
              <a:solidFill>
                <a:srgbClr val="000000"/>
              </a:solidFill>
            </a:endParaRPr>
          </a:p>
          <a:p>
            <a:pPr marL="750570" lvl="1" indent="-457200">
              <a:spcBef>
                <a:spcPts val="0"/>
              </a:spcBef>
              <a:buFont typeface="Arial" panose="020B0604020202020204" pitchFamily="34" charset="0"/>
              <a:buChar char="•"/>
            </a:pPr>
            <a:r>
              <a:rPr lang="en-US" sz="2400" dirty="0"/>
              <a:t>One-year, automatic renewal and clear terms</a:t>
            </a:r>
          </a:p>
          <a:p>
            <a:pPr marL="1246505" lvl="2" indent="-457200"/>
            <a:r>
              <a:rPr lang="en-US" sz="2200" dirty="0"/>
              <a:t>Annual 3% renewal increase</a:t>
            </a:r>
          </a:p>
          <a:p>
            <a:pPr marL="750570" lvl="1" indent="-457200">
              <a:buFont typeface="Arial" panose="020B0604020202020204" pitchFamily="34" charset="0"/>
              <a:buChar char="•"/>
            </a:pPr>
            <a:endParaRPr lang="en-US" dirty="0"/>
          </a:p>
          <a:p>
            <a:pPr marL="750570" lvl="1" indent="-457200">
              <a:buFont typeface="Arial" panose="020B0604020202020204" pitchFamily="34" charset="0"/>
              <a:buChar char="•"/>
            </a:pPr>
            <a:r>
              <a:rPr lang="en-US" sz="2400" dirty="0"/>
              <a:t>How far out are you reasonably certain not to terminate?</a:t>
            </a:r>
          </a:p>
          <a:p>
            <a:pPr marL="1132205" lvl="2" indent="-342900"/>
            <a:r>
              <a:rPr lang="en-US" sz="2200" dirty="0"/>
              <a:t>Prior experience</a:t>
            </a:r>
          </a:p>
          <a:p>
            <a:pPr marL="1132205" lvl="2" indent="-342900"/>
            <a:r>
              <a:rPr lang="en-US" sz="2200" dirty="0"/>
              <a:t>Technological advances</a:t>
            </a:r>
          </a:p>
          <a:p>
            <a:pPr marL="1132205" lvl="2" indent="-342900"/>
            <a:r>
              <a:rPr lang="en-US" sz="2200" dirty="0"/>
              <a:t>Payment terms</a:t>
            </a:r>
          </a:p>
          <a:p>
            <a:pPr marL="1246505" lvl="2" indent="-457200">
              <a:buFont typeface="Arial" panose="020B0604020202020204" pitchFamily="34" charset="0"/>
              <a:buChar char="•"/>
            </a:pPr>
            <a:endParaRPr lang="en-US" dirty="0"/>
          </a:p>
          <a:p>
            <a:pPr marL="750570" lvl="1" indent="-457200">
              <a:buFont typeface="Arial" panose="020B0604020202020204" pitchFamily="34" charset="0"/>
              <a:buChar char="•"/>
            </a:pPr>
            <a:r>
              <a:rPr lang="en-US" sz="2400" dirty="0"/>
              <a:t>Will depend on professional judgment</a:t>
            </a:r>
          </a:p>
          <a:p>
            <a:pPr marL="1246505" lvl="2" indent="-457200"/>
            <a:r>
              <a:rPr lang="en-US" sz="2200" dirty="0"/>
              <a:t>Consider creating a policy</a:t>
            </a:r>
          </a:p>
          <a:p>
            <a:pPr marL="1246505" lvl="2" indent="-457200">
              <a:buFont typeface="Arial" panose="020B0604020202020204" pitchFamily="34" charset="0"/>
              <a:buChar char="•"/>
            </a:pPr>
            <a:endParaRPr lang="en-US" dirty="0"/>
          </a:p>
          <a:p>
            <a:pPr marL="750570" lvl="1" indent="-457200">
              <a:buFont typeface="Arial" panose="020B0604020202020204" pitchFamily="34" charset="0"/>
              <a:buChar char="•"/>
            </a:pPr>
            <a:endParaRPr lang="en-US" dirty="0"/>
          </a:p>
          <a:p>
            <a:pPr marL="750570" lvl="1"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10739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Text Placeholder 4"/>
          <p:cNvSpPr>
            <a:spLocks noGrp="1"/>
          </p:cNvSpPr>
          <p:nvPr>
            <p:ph type="body" sz="quarter" idx="10"/>
          </p:nvPr>
        </p:nvSpPr>
        <p:spPr/>
        <p:txBody>
          <a:bodyPr/>
          <a:lstStyle/>
          <a:p>
            <a:pPr marL="457200" indent="-457200">
              <a:buAutoNum type="alphaUcParenR"/>
            </a:pPr>
            <a:r>
              <a:rPr lang="en-US" dirty="0"/>
              <a:t>Review of GASB 87 – </a:t>
            </a:r>
            <a:r>
              <a:rPr lang="en-US" i="1" dirty="0"/>
              <a:t>Leases</a:t>
            </a:r>
          </a:p>
          <a:p>
            <a:pPr marL="457200" indent="-457200">
              <a:buAutoNum type="alphaUcParenR"/>
            </a:pPr>
            <a:endParaRPr lang="en-US" dirty="0"/>
          </a:p>
          <a:p>
            <a:pPr marL="457200" indent="-457200">
              <a:buAutoNum type="alphaUcParenR"/>
            </a:pPr>
            <a:r>
              <a:rPr lang="en-US" dirty="0"/>
              <a:t>Lessons Learned – GASB 87</a:t>
            </a:r>
          </a:p>
          <a:p>
            <a:pPr marL="457200" indent="-457200">
              <a:buAutoNum type="alphaUcParenR"/>
            </a:pPr>
            <a:endParaRPr lang="en-US" dirty="0"/>
          </a:p>
          <a:p>
            <a:pPr marL="457200" indent="-457200">
              <a:buFont typeface="Arial" panose="020B0604020202020204" pitchFamily="34" charset="0"/>
              <a:buAutoNum type="alphaUcParenR"/>
            </a:pPr>
            <a:r>
              <a:rPr lang="en-US" dirty="0"/>
              <a:t>GASB 96 – </a:t>
            </a:r>
            <a:r>
              <a:rPr lang="en-US" i="1" dirty="0"/>
              <a:t>Subscription-Based Information Technology Arrangements (SBITA)</a:t>
            </a:r>
          </a:p>
          <a:p>
            <a:pPr marL="457200" indent="-457200">
              <a:buFont typeface="Arial" panose="020B0604020202020204" pitchFamily="34" charset="0"/>
              <a:buAutoNum type="alphaUcParen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48520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R="0" algn="l"/>
            <a:r>
              <a:rPr lang="en-US" sz="2600" dirty="0">
                <a:solidFill>
                  <a:srgbClr val="000000"/>
                </a:solidFill>
              </a:rPr>
              <a:t>How to determine the subscription term?</a:t>
            </a:r>
          </a:p>
          <a:p>
            <a:pPr marR="0" algn="l"/>
            <a:endParaRPr lang="en-US" sz="1800" b="0" i="0" u="none" strike="noStrike" baseline="0" dirty="0">
              <a:solidFill>
                <a:srgbClr val="000000"/>
              </a:solidFill>
            </a:endParaRPr>
          </a:p>
          <a:p>
            <a:pPr marL="750570" lvl="1" indent="-457200">
              <a:spcBef>
                <a:spcPts val="0"/>
              </a:spcBef>
              <a:spcAft>
                <a:spcPts val="1200"/>
              </a:spcAft>
              <a:buFont typeface="Arial" panose="020B0604020202020204" pitchFamily="34" charset="0"/>
              <a:buChar char="•"/>
            </a:pPr>
            <a:r>
              <a:rPr lang="en-US" sz="2400" dirty="0"/>
              <a:t>One-year, automatic renewal and no clear terms</a:t>
            </a:r>
          </a:p>
          <a:p>
            <a:pPr marL="750570" lvl="1" indent="-457200">
              <a:spcBef>
                <a:spcPts val="1200"/>
              </a:spcBef>
              <a:spcAft>
                <a:spcPts val="1200"/>
              </a:spcAft>
              <a:buFont typeface="Arial" panose="020B0604020202020204" pitchFamily="34" charset="0"/>
              <a:buChar char="•"/>
            </a:pPr>
            <a:r>
              <a:rPr lang="en-US" sz="2400" dirty="0"/>
              <a:t>Does a new contract need to be signed?</a:t>
            </a:r>
          </a:p>
          <a:p>
            <a:pPr marL="750570" lvl="1" indent="-457200">
              <a:spcBef>
                <a:spcPts val="1200"/>
              </a:spcBef>
              <a:spcAft>
                <a:spcPts val="1200"/>
              </a:spcAft>
              <a:buFont typeface="Arial" panose="020B0604020202020204" pitchFamily="34" charset="0"/>
              <a:buChar char="•"/>
            </a:pPr>
            <a:r>
              <a:rPr lang="en-US" sz="2400" dirty="0"/>
              <a:t>How do you determine payment terms for subsequent year?</a:t>
            </a:r>
          </a:p>
          <a:p>
            <a:pPr marL="1246505" lvl="2" indent="-457200">
              <a:buFont typeface="Arial" panose="020B0604020202020204" pitchFamily="34" charset="0"/>
              <a:buChar char="•"/>
            </a:pPr>
            <a:endParaRPr lang="en-US" dirty="0"/>
          </a:p>
          <a:p>
            <a:pPr marL="750570" lvl="1" indent="-457200">
              <a:buFont typeface="Arial" panose="020B0604020202020204" pitchFamily="34" charset="0"/>
              <a:buChar char="•"/>
            </a:pPr>
            <a:endParaRPr lang="en-US" dirty="0"/>
          </a:p>
          <a:p>
            <a:pPr marL="750570" lvl="1"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93416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L="342900" marR="0" indent="-342900" algn="l">
              <a:spcBef>
                <a:spcPts val="600"/>
              </a:spcBef>
              <a:spcAft>
                <a:spcPts val="600"/>
              </a:spcAft>
              <a:buFont typeface="Arial" panose="020B0604020202020204" pitchFamily="34" charset="0"/>
              <a:buChar char="•"/>
            </a:pPr>
            <a:r>
              <a:rPr lang="en-US" sz="2600" b="0" i="0" u="none" strike="noStrike" baseline="0" dirty="0">
                <a:solidFill>
                  <a:srgbClr val="000000"/>
                </a:solidFill>
              </a:rPr>
              <a:t>Determining the Subscription Liability</a:t>
            </a:r>
          </a:p>
          <a:p>
            <a:pPr marL="739775" lvl="1" indent="-342900" algn="just">
              <a:spcBef>
                <a:spcPts val="600"/>
              </a:spcBef>
              <a:spcAft>
                <a:spcPts val="600"/>
              </a:spcAft>
              <a:buFont typeface="Wingdings" panose="05000000000000000000" pitchFamily="2" charset="2"/>
              <a:buChar char="§"/>
            </a:pPr>
            <a:r>
              <a:rPr lang="en-US" sz="2400" dirty="0">
                <a:solidFill>
                  <a:srgbClr val="000000"/>
                </a:solidFill>
              </a:rPr>
              <a:t>Fixed payments</a:t>
            </a:r>
          </a:p>
          <a:p>
            <a:pPr marL="739775" lvl="1" indent="-342900" algn="just">
              <a:spcBef>
                <a:spcPts val="600"/>
              </a:spcBef>
              <a:spcAft>
                <a:spcPts val="600"/>
              </a:spcAft>
              <a:buFont typeface="Wingdings" panose="05000000000000000000" pitchFamily="2" charset="2"/>
              <a:buChar char="§"/>
            </a:pPr>
            <a:r>
              <a:rPr lang="en-US" sz="2400" dirty="0">
                <a:solidFill>
                  <a:srgbClr val="000000"/>
                </a:solidFill>
              </a:rPr>
              <a:t>Variable payments that depend on an index or rate</a:t>
            </a:r>
          </a:p>
          <a:p>
            <a:pPr marL="739775" lvl="1" indent="-342900" algn="just">
              <a:spcBef>
                <a:spcPts val="600"/>
              </a:spcBef>
              <a:spcAft>
                <a:spcPts val="600"/>
              </a:spcAft>
              <a:buFont typeface="Wingdings" panose="05000000000000000000" pitchFamily="2" charset="2"/>
              <a:buChar char="§"/>
            </a:pPr>
            <a:r>
              <a:rPr lang="en-US" sz="2400" dirty="0">
                <a:solidFill>
                  <a:srgbClr val="000000"/>
                </a:solidFill>
              </a:rPr>
              <a:t>Variable payments that are fixed in substance</a:t>
            </a:r>
          </a:p>
          <a:p>
            <a:pPr marL="739775" lvl="1" indent="-342900" algn="just">
              <a:spcBef>
                <a:spcPts val="600"/>
              </a:spcBef>
              <a:spcAft>
                <a:spcPts val="600"/>
              </a:spcAft>
              <a:buFont typeface="Wingdings" panose="05000000000000000000" pitchFamily="2" charset="2"/>
              <a:buChar char="§"/>
            </a:pPr>
            <a:r>
              <a:rPr lang="en-US" sz="2400" dirty="0">
                <a:solidFill>
                  <a:srgbClr val="000000"/>
                </a:solidFill>
              </a:rPr>
              <a:t>Payments for penalties for terminating  the SBITA</a:t>
            </a:r>
          </a:p>
          <a:p>
            <a:pPr marL="739775" lvl="1" indent="-342900" algn="just">
              <a:spcBef>
                <a:spcPts val="600"/>
              </a:spcBef>
              <a:spcAft>
                <a:spcPts val="600"/>
              </a:spcAft>
              <a:buFont typeface="Wingdings" panose="05000000000000000000" pitchFamily="2" charset="2"/>
              <a:buChar char="§"/>
            </a:pPr>
            <a:r>
              <a:rPr lang="en-US" sz="2400" dirty="0">
                <a:solidFill>
                  <a:srgbClr val="000000"/>
                </a:solidFill>
              </a:rPr>
              <a:t>Any subscription contract incentives</a:t>
            </a:r>
          </a:p>
          <a:p>
            <a:pPr marL="739775" lvl="1" indent="-342900" algn="just">
              <a:spcBef>
                <a:spcPts val="600"/>
              </a:spcBef>
              <a:spcAft>
                <a:spcPts val="600"/>
              </a:spcAft>
              <a:buFont typeface="Wingdings" panose="05000000000000000000" pitchFamily="2" charset="2"/>
              <a:buChar char="§"/>
            </a:pPr>
            <a:r>
              <a:rPr lang="en-US" sz="2400" dirty="0">
                <a:solidFill>
                  <a:srgbClr val="000000"/>
                </a:solidFill>
              </a:rPr>
              <a:t>Any other payments to the SBITA vendor associated with the SBITA contract that are reasonably certain of being required </a:t>
            </a:r>
          </a:p>
          <a:p>
            <a:endParaRPr lang="en-US" dirty="0"/>
          </a:p>
          <a:p>
            <a:pPr marL="457200" indent="-457200">
              <a:buFont typeface="Arial" panose="020B0604020202020204" pitchFamily="34" charset="0"/>
              <a:buAutoNum type="alphaUcParen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856657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L="342900" marR="91810" indent="-342900" algn="just">
              <a:spcAft>
                <a:spcPts val="600"/>
              </a:spcAft>
              <a:buFont typeface="Arial" panose="020B0604020202020204" pitchFamily="34" charset="0"/>
              <a:buChar char="•"/>
            </a:pPr>
            <a:r>
              <a:rPr lang="en-US" sz="2200" b="0" i="0" u="none" strike="noStrike" baseline="0" dirty="0">
                <a:solidFill>
                  <a:srgbClr val="000000"/>
                </a:solidFill>
              </a:rPr>
              <a:t>Subscription Asset  </a:t>
            </a:r>
          </a:p>
          <a:p>
            <a:pPr marL="739775" marR="79440" lvl="1" indent="-342900" algn="just">
              <a:buFont typeface="Wingdings" panose="05000000000000000000" pitchFamily="2" charset="2"/>
              <a:buChar char="§"/>
            </a:pPr>
            <a:r>
              <a:rPr lang="en-US" sz="2000" b="0" i="0" u="none" strike="noStrike" baseline="0" dirty="0">
                <a:solidFill>
                  <a:srgbClr val="000000"/>
                </a:solidFill>
              </a:rPr>
              <a:t>Initial subscription liability</a:t>
            </a:r>
          </a:p>
          <a:p>
            <a:pPr marL="739775" marR="19580" lvl="1" indent="-342900" algn="just">
              <a:buFont typeface="Wingdings" panose="05000000000000000000" pitchFamily="2" charset="2"/>
              <a:buChar char="§"/>
            </a:pPr>
            <a:r>
              <a:rPr lang="en-US" sz="2000" b="0" i="0" u="none" strike="noStrike" baseline="0" dirty="0">
                <a:solidFill>
                  <a:srgbClr val="000000"/>
                </a:solidFill>
              </a:rPr>
              <a:t>Add </a:t>
            </a:r>
            <a:r>
              <a:rPr lang="en-US" sz="2000" dirty="0">
                <a:solidFill>
                  <a:srgbClr val="000000"/>
                </a:solidFill>
              </a:rPr>
              <a:t>payments made to vendor before commencement of term</a:t>
            </a:r>
          </a:p>
          <a:p>
            <a:pPr marL="739775" marR="19580" lvl="1" indent="-342900" algn="just">
              <a:buFont typeface="Wingdings" panose="05000000000000000000" pitchFamily="2" charset="2"/>
              <a:buChar char="§"/>
            </a:pPr>
            <a:r>
              <a:rPr lang="en-US" sz="2000" dirty="0">
                <a:solidFill>
                  <a:srgbClr val="000000"/>
                </a:solidFill>
              </a:rPr>
              <a:t>Add capitalizable implementation costs </a:t>
            </a:r>
          </a:p>
          <a:p>
            <a:pPr marL="739775" marR="19580" lvl="1" indent="-342900" algn="just">
              <a:buFont typeface="Wingdings" panose="05000000000000000000" pitchFamily="2" charset="2"/>
              <a:buChar char="§"/>
            </a:pPr>
            <a:r>
              <a:rPr lang="en-US" sz="2000" dirty="0">
                <a:solidFill>
                  <a:srgbClr val="000000"/>
                </a:solidFill>
              </a:rPr>
              <a:t>Less incentives received from vendor at or before commencement</a:t>
            </a:r>
          </a:p>
          <a:p>
            <a:pPr algn="just"/>
            <a:endParaRPr lang="en-US" dirty="0"/>
          </a:p>
          <a:p>
            <a:pPr marL="285750" marR="15650" indent="-285750" algn="just">
              <a:buFont typeface="Arial" panose="020B0604020202020204" pitchFamily="34" charset="0"/>
              <a:buChar char="•"/>
            </a:pPr>
            <a:r>
              <a:rPr lang="en-US" sz="2200" b="0" i="0" u="none" strike="noStrike" baseline="0" dirty="0">
                <a:solidFill>
                  <a:srgbClr val="000000"/>
                </a:solidFill>
              </a:rPr>
              <a:t>Amortization of discount on subscription liability in subsequent financial reporting periods = outflow of resources (interest expense) </a:t>
            </a:r>
          </a:p>
          <a:p>
            <a:pPr marR="14340" algn="just"/>
            <a:endParaRPr lang="en-US" sz="1800" b="0" i="0" u="none" strike="noStrike" baseline="0" dirty="0">
              <a:solidFill>
                <a:srgbClr val="000000"/>
              </a:solidFill>
            </a:endParaRPr>
          </a:p>
          <a:p>
            <a:pPr marL="285750" marR="14340" indent="-285750" algn="just">
              <a:buFont typeface="Arial" panose="020B0604020202020204" pitchFamily="34" charset="0"/>
              <a:buChar char="•"/>
            </a:pPr>
            <a:r>
              <a:rPr lang="en-US" sz="2200" b="0" i="0" u="none" strike="noStrike" baseline="0" dirty="0">
                <a:solidFill>
                  <a:srgbClr val="000000"/>
                </a:solidFill>
              </a:rPr>
              <a:t>Amortization of subscription asset over the subscription term = outflow of resources (amortization expense)</a:t>
            </a:r>
            <a:endParaRPr lang="en-US" sz="2200" dirty="0"/>
          </a:p>
          <a:p>
            <a:endParaRPr lang="en-US" dirty="0"/>
          </a:p>
          <a:p>
            <a:endParaRPr lang="en-US" dirty="0"/>
          </a:p>
          <a:p>
            <a:endParaRPr lang="en-US" dirty="0"/>
          </a:p>
        </p:txBody>
      </p:sp>
    </p:spTree>
    <p:extLst>
      <p:ext uri="{BB962C8B-B14F-4D97-AF65-F5344CB8AC3E}">
        <p14:creationId xmlns:p14="http://schemas.microsoft.com/office/powerpoint/2010/main" val="1006283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L="342900" indent="-342900" algn="just">
              <a:buFont typeface="Arial" panose="020B0604020202020204" pitchFamily="34" charset="0"/>
              <a:buChar char="•"/>
            </a:pPr>
            <a:r>
              <a:rPr lang="en-US" sz="2000" b="0" i="0" u="none" strike="noStrike" baseline="0" dirty="0">
                <a:solidFill>
                  <a:srgbClr val="000000"/>
                </a:solidFill>
              </a:rPr>
              <a:t>Remeasurement - </a:t>
            </a:r>
            <a:r>
              <a:rPr lang="en-US" sz="2000" b="0" i="0" u="none" strike="noStrike" baseline="0" dirty="0"/>
              <a:t>A government should remeasure the subscription liability at subsequent financial reporting dates if one or more of the following changes have occurred</a:t>
            </a:r>
          </a:p>
          <a:p>
            <a:pPr algn="just"/>
            <a:endParaRPr lang="en-US" sz="1000" dirty="0"/>
          </a:p>
          <a:p>
            <a:pPr marL="688975" lvl="1" indent="-282575" algn="just">
              <a:buFont typeface="Wingdings" panose="05000000000000000000" pitchFamily="2" charset="2"/>
              <a:buChar char="§"/>
            </a:pPr>
            <a:r>
              <a:rPr lang="en-US" sz="1800" b="0" i="0" u="none" strike="noStrike" baseline="0" dirty="0"/>
              <a:t>There is a change in the subscription term.</a:t>
            </a:r>
          </a:p>
          <a:p>
            <a:pPr marL="688975" indent="-282575" algn="just">
              <a:buFont typeface="Wingdings" panose="05000000000000000000" pitchFamily="2" charset="2"/>
              <a:buChar char="§"/>
            </a:pPr>
            <a:endParaRPr lang="en-US" sz="600" dirty="0"/>
          </a:p>
          <a:p>
            <a:pPr marL="688975" lvl="1" indent="-282575" algn="just">
              <a:buFont typeface="Wingdings" panose="05000000000000000000" pitchFamily="2" charset="2"/>
              <a:buChar char="§"/>
            </a:pPr>
            <a:r>
              <a:rPr lang="en-US" sz="1800" dirty="0"/>
              <a:t>There is a change in the estimated amounts for subscription payments already included in the measurement of the subscription liability (except as provided in paragraph 21).</a:t>
            </a:r>
          </a:p>
          <a:p>
            <a:pPr marL="688975" indent="-282575" algn="just">
              <a:buFont typeface="Wingdings" panose="05000000000000000000" pitchFamily="2" charset="2"/>
              <a:buChar char="§"/>
            </a:pPr>
            <a:endParaRPr lang="en-US" sz="600" dirty="0"/>
          </a:p>
          <a:p>
            <a:pPr marL="688975" lvl="1" indent="-282575" algn="just">
              <a:buFont typeface="Wingdings" panose="05000000000000000000" pitchFamily="2" charset="2"/>
              <a:buChar char="§"/>
            </a:pPr>
            <a:r>
              <a:rPr lang="en-US" sz="1800" dirty="0"/>
              <a:t>There is a change in the interest rate the SBITA vendor charges the government, if used as the initial discount rate.</a:t>
            </a:r>
          </a:p>
          <a:p>
            <a:pPr marL="688975" lvl="1" indent="-282575" algn="just">
              <a:buFont typeface="Wingdings" panose="05000000000000000000" pitchFamily="2" charset="2"/>
              <a:buChar char="§"/>
            </a:pPr>
            <a:endParaRPr lang="en-US" sz="600" dirty="0"/>
          </a:p>
          <a:p>
            <a:pPr marL="688975" lvl="1" indent="-282575" algn="just">
              <a:buFont typeface="Wingdings" panose="05000000000000000000" pitchFamily="2" charset="2"/>
              <a:buChar char="§"/>
            </a:pPr>
            <a:r>
              <a:rPr lang="en-US" sz="1800" dirty="0"/>
              <a:t>A contingency, upon which some or all of the variable payments that will be made over the remainder of the subscription term are based, is resolved such that those payments now meet the criteria for measuring the subscription liability in accordance with paragraph 16. For example, an event occurs that causes variable payments that were contingent on the performance or use of the underlying IT assets to become fixed for the remainder of the subscription term.</a:t>
            </a:r>
          </a:p>
          <a:p>
            <a:endParaRPr lang="en-US" dirty="0"/>
          </a:p>
          <a:p>
            <a:endParaRPr lang="en-US" dirty="0"/>
          </a:p>
        </p:txBody>
      </p:sp>
    </p:spTree>
    <p:extLst>
      <p:ext uri="{BB962C8B-B14F-4D97-AF65-F5344CB8AC3E}">
        <p14:creationId xmlns:p14="http://schemas.microsoft.com/office/powerpoint/2010/main" val="3495899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L="342900" indent="-342900" algn="just">
              <a:spcBef>
                <a:spcPts val="800"/>
              </a:spcBef>
              <a:spcAft>
                <a:spcPts val="800"/>
              </a:spcAft>
              <a:buFont typeface="Arial" panose="020B0604020202020204" pitchFamily="34" charset="0"/>
              <a:buChar char="•"/>
            </a:pPr>
            <a:r>
              <a:rPr lang="en-US" dirty="0">
                <a:solidFill>
                  <a:schemeClr val="tx1"/>
                </a:solidFill>
              </a:rPr>
              <a:t>Costs are divided into the following groups:</a:t>
            </a:r>
          </a:p>
          <a:p>
            <a:pPr marL="800100" lvl="1" indent="-342900" algn="just">
              <a:lnSpc>
                <a:spcPct val="100000"/>
              </a:lnSpc>
              <a:spcBef>
                <a:spcPts val="800"/>
              </a:spcBef>
              <a:spcAft>
                <a:spcPts val="800"/>
              </a:spcAft>
              <a:buFont typeface="Wingdings" panose="05000000000000000000" pitchFamily="2" charset="2"/>
              <a:buChar char="§"/>
            </a:pPr>
            <a:r>
              <a:rPr lang="en-US" sz="1800" b="1" dirty="0">
                <a:solidFill>
                  <a:schemeClr val="tx1"/>
                </a:solidFill>
              </a:rPr>
              <a:t>Preliminary Project Stage</a:t>
            </a:r>
            <a:r>
              <a:rPr lang="en-US" sz="1800" dirty="0">
                <a:solidFill>
                  <a:schemeClr val="tx1"/>
                </a:solidFill>
              </a:rPr>
              <a:t> – Not capitalized as part of the intangible asset</a:t>
            </a:r>
          </a:p>
          <a:p>
            <a:pPr marL="1257300" lvl="2" indent="-342900" algn="just">
              <a:lnSpc>
                <a:spcPct val="100000"/>
              </a:lnSpc>
              <a:spcBef>
                <a:spcPts val="800"/>
              </a:spcBef>
              <a:spcAft>
                <a:spcPts val="800"/>
              </a:spcAft>
              <a:buFont typeface="Courier New" panose="02070309020205020404" pitchFamily="49" charset="0"/>
              <a:buChar char="o"/>
            </a:pPr>
            <a:r>
              <a:rPr lang="en-US" sz="1600" dirty="0">
                <a:solidFill>
                  <a:schemeClr val="tx1"/>
                </a:solidFill>
              </a:rPr>
              <a:t>Evaluating alternatives, determining needed technology, and selecting a SBITA vendor</a:t>
            </a:r>
            <a:endParaRPr lang="en-US" dirty="0">
              <a:solidFill>
                <a:schemeClr val="tx1"/>
              </a:solidFill>
            </a:endParaRPr>
          </a:p>
          <a:p>
            <a:pPr marL="800100" lvl="1" indent="-342900" algn="just">
              <a:lnSpc>
                <a:spcPct val="100000"/>
              </a:lnSpc>
              <a:spcBef>
                <a:spcPts val="800"/>
              </a:spcBef>
              <a:spcAft>
                <a:spcPts val="800"/>
              </a:spcAft>
              <a:buFont typeface="Wingdings" panose="05000000000000000000" pitchFamily="2" charset="2"/>
              <a:buChar char="§"/>
            </a:pPr>
            <a:r>
              <a:rPr lang="en-US" sz="1800" b="1" dirty="0">
                <a:solidFill>
                  <a:schemeClr val="tx1"/>
                </a:solidFill>
              </a:rPr>
              <a:t>Initial Implementation Stage</a:t>
            </a:r>
            <a:r>
              <a:rPr lang="en-US" sz="1800" dirty="0">
                <a:solidFill>
                  <a:schemeClr val="tx1"/>
                </a:solidFill>
              </a:rPr>
              <a:t> – Capitalized as part of the intangible asset</a:t>
            </a:r>
          </a:p>
          <a:p>
            <a:pPr marL="1257300" lvl="2" indent="-342900" algn="just">
              <a:lnSpc>
                <a:spcPct val="100000"/>
              </a:lnSpc>
              <a:spcBef>
                <a:spcPts val="800"/>
              </a:spcBef>
              <a:spcAft>
                <a:spcPts val="800"/>
              </a:spcAft>
              <a:buFont typeface="Courier New" panose="02070309020205020404" pitchFamily="49" charset="0"/>
              <a:buChar char="o"/>
            </a:pPr>
            <a:r>
              <a:rPr lang="en-US" sz="1600" dirty="0">
                <a:solidFill>
                  <a:schemeClr val="tx1"/>
                </a:solidFill>
              </a:rPr>
              <a:t>Any expenses incurred to place the asset into service</a:t>
            </a:r>
          </a:p>
          <a:p>
            <a:pPr marL="1257300" lvl="2" indent="-342900" algn="just">
              <a:lnSpc>
                <a:spcPct val="100000"/>
              </a:lnSpc>
              <a:spcBef>
                <a:spcPts val="800"/>
              </a:spcBef>
              <a:spcAft>
                <a:spcPts val="800"/>
              </a:spcAft>
              <a:buFont typeface="Courier New" panose="02070309020205020404" pitchFamily="49" charset="0"/>
              <a:buChar char="o"/>
            </a:pPr>
            <a:r>
              <a:rPr lang="en-US" sz="1600" dirty="0"/>
              <a:t>Exception: short-term subscription</a:t>
            </a:r>
            <a:endParaRPr lang="en-US" sz="1600" dirty="0">
              <a:solidFill>
                <a:schemeClr val="tx1"/>
              </a:solidFill>
            </a:endParaRPr>
          </a:p>
          <a:p>
            <a:pPr marL="742950" lvl="1" indent="-285750" algn="just">
              <a:lnSpc>
                <a:spcPct val="100000"/>
              </a:lnSpc>
              <a:spcBef>
                <a:spcPts val="800"/>
              </a:spcBef>
              <a:spcAft>
                <a:spcPts val="800"/>
              </a:spcAft>
              <a:buFont typeface="Wingdings" panose="05000000000000000000" pitchFamily="2" charset="2"/>
              <a:buChar char="§"/>
            </a:pPr>
            <a:r>
              <a:rPr lang="en-US" sz="1800" b="1" dirty="0">
                <a:solidFill>
                  <a:schemeClr val="tx1"/>
                </a:solidFill>
              </a:rPr>
              <a:t>Operation and Additional Implementation Stage</a:t>
            </a:r>
            <a:r>
              <a:rPr lang="en-US" sz="1800" dirty="0">
                <a:solidFill>
                  <a:schemeClr val="tx1"/>
                </a:solidFill>
              </a:rPr>
              <a:t> – Not capitalized as part of the intangible asset</a:t>
            </a:r>
          </a:p>
          <a:p>
            <a:pPr marL="1257300" lvl="2" indent="-342900" algn="just">
              <a:lnSpc>
                <a:spcPct val="100000"/>
              </a:lnSpc>
              <a:spcBef>
                <a:spcPts val="800"/>
              </a:spcBef>
              <a:spcAft>
                <a:spcPts val="800"/>
              </a:spcAft>
              <a:buFont typeface="Courier New" panose="02070309020205020404" pitchFamily="49" charset="0"/>
              <a:buChar char="o"/>
            </a:pPr>
            <a:r>
              <a:rPr lang="en-US" sz="1600" dirty="0">
                <a:solidFill>
                  <a:schemeClr val="tx1"/>
                </a:solidFill>
              </a:rPr>
              <a:t>Subsequent implementation activities, maintenance, and ongoing operations</a:t>
            </a:r>
          </a:p>
          <a:p>
            <a:pPr marL="1257300" lvl="2" indent="-342900" algn="just">
              <a:lnSpc>
                <a:spcPct val="100000"/>
              </a:lnSpc>
              <a:spcBef>
                <a:spcPts val="800"/>
              </a:spcBef>
              <a:spcAft>
                <a:spcPts val="800"/>
              </a:spcAft>
              <a:buFont typeface="Courier New" panose="02070309020205020404" pitchFamily="49" charset="0"/>
              <a:buChar char="o"/>
            </a:pPr>
            <a:r>
              <a:rPr lang="en-US" sz="1600" dirty="0"/>
              <a:t>Exception: capitalize if increases the functionality or efficiency of subscription asset</a:t>
            </a:r>
            <a:endParaRPr lang="en-US" sz="1600" dirty="0">
              <a:solidFill>
                <a:schemeClr val="tx1"/>
              </a:solidFill>
            </a:endParaRPr>
          </a:p>
          <a:p>
            <a:pPr marL="457200" indent="-457200">
              <a:spcBef>
                <a:spcPts val="800"/>
              </a:spcBef>
              <a:spcAft>
                <a:spcPts val="800"/>
              </a:spcAft>
              <a:buFont typeface="Arial" panose="020B0604020202020204" pitchFamily="34" charset="0"/>
              <a:buChar char="•"/>
            </a:pPr>
            <a:endParaRPr lang="en-US" dirty="0"/>
          </a:p>
          <a:p>
            <a:pPr marL="457200" indent="-457200">
              <a:buFont typeface="Arial" panose="020B0604020202020204" pitchFamily="34" charset="0"/>
              <a:buAutoNum type="alphaUcParen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049103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L="285750" marR="12760" indent="-285750" algn="just">
              <a:buFont typeface="Arial" panose="020B0604020202020204" pitchFamily="34" charset="0"/>
              <a:buChar char="•"/>
            </a:pPr>
            <a:r>
              <a:rPr lang="en-US" b="0" i="0" u="none" strike="noStrike" baseline="0" dirty="0">
                <a:solidFill>
                  <a:srgbClr val="000000"/>
                </a:solidFill>
              </a:rPr>
              <a:t>Training Costs should be expensed, regardless of stage in which they are incurred. </a:t>
            </a:r>
          </a:p>
          <a:p>
            <a:pPr marR="12760" algn="just"/>
            <a:endParaRPr lang="en-US" b="0" i="0" u="none" strike="noStrike" baseline="0" dirty="0">
              <a:solidFill>
                <a:srgbClr val="000000"/>
              </a:solidFill>
            </a:endParaRPr>
          </a:p>
          <a:p>
            <a:pPr marL="285750" marR="12760" indent="-285750" algn="just">
              <a:buFont typeface="Arial" panose="020B0604020202020204" pitchFamily="34" charset="0"/>
              <a:buChar char="•"/>
            </a:pPr>
            <a:r>
              <a:rPr lang="en-US" b="0" i="0" u="none" strike="noStrike" baseline="0" dirty="0">
                <a:solidFill>
                  <a:srgbClr val="000000"/>
                </a:solidFill>
              </a:rPr>
              <a:t>Review this with your Purchasing Department to determine if you should require schedules that separate the various components (e.g., Training Costs) with SBITA contracts.</a:t>
            </a:r>
            <a:endParaRPr lang="en-US" dirty="0"/>
          </a:p>
          <a:p>
            <a:endParaRPr lang="en-US" dirty="0"/>
          </a:p>
          <a:p>
            <a:endParaRPr lang="en-US" dirty="0"/>
          </a:p>
        </p:txBody>
      </p:sp>
    </p:spTree>
    <p:extLst>
      <p:ext uri="{BB962C8B-B14F-4D97-AF65-F5344CB8AC3E}">
        <p14:creationId xmlns:p14="http://schemas.microsoft.com/office/powerpoint/2010/main" val="1012927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algn="l"/>
            <a:r>
              <a:rPr lang="en-US" sz="3000" b="0" i="0" u="none" strike="noStrike" baseline="0" dirty="0">
                <a:solidFill>
                  <a:srgbClr val="000000"/>
                </a:solidFill>
              </a:rPr>
              <a:t>Additional considerations:</a:t>
            </a:r>
          </a:p>
          <a:p>
            <a:pPr algn="l"/>
            <a:endParaRPr lang="en-US" sz="1800" b="0" i="0" u="none" strike="noStrike" baseline="0" dirty="0">
              <a:solidFill>
                <a:srgbClr val="000000"/>
              </a:solidFill>
            </a:endParaRPr>
          </a:p>
          <a:p>
            <a:pPr marL="285750" marR="0" indent="-285750" algn="l">
              <a:buFont typeface="Arial" panose="020B0604020202020204" pitchFamily="34" charset="0"/>
              <a:buChar char="•"/>
            </a:pPr>
            <a:r>
              <a:rPr lang="en-US" sz="2600" b="0" i="0" u="none" strike="noStrike" baseline="0" dirty="0">
                <a:solidFill>
                  <a:srgbClr val="000000"/>
                </a:solidFill>
              </a:rPr>
              <a:t>Guidance included for SBITA with multiple components</a:t>
            </a:r>
          </a:p>
          <a:p>
            <a:endParaRPr lang="en-US" sz="2600" b="0" i="0" u="none" strike="noStrike" baseline="0" dirty="0">
              <a:solidFill>
                <a:srgbClr val="000000"/>
              </a:solidFill>
            </a:endParaRPr>
          </a:p>
          <a:p>
            <a:pPr marL="285750" marR="0" indent="-285750" algn="l">
              <a:buFont typeface="Arial" panose="020B0604020202020204" pitchFamily="34" charset="0"/>
              <a:buChar char="•"/>
            </a:pPr>
            <a:r>
              <a:rPr lang="en-US" sz="2600" b="0" i="0" u="none" strike="noStrike" baseline="0" dirty="0">
                <a:solidFill>
                  <a:srgbClr val="000000"/>
                </a:solidFill>
              </a:rPr>
              <a:t>Exception for short‐term SBITA with a maximum possible term of 12 months or less </a:t>
            </a:r>
            <a:endParaRPr lang="en-US" sz="2600" dirty="0">
              <a:solidFill>
                <a:srgbClr val="000000"/>
              </a:solidFill>
            </a:endParaRPr>
          </a:p>
          <a:p>
            <a:pPr algn="l"/>
            <a:endParaRPr lang="en-US" sz="2600" b="0" i="0" u="none" strike="noStrike" baseline="0" dirty="0">
              <a:solidFill>
                <a:srgbClr val="000000"/>
              </a:solidFill>
            </a:endParaRPr>
          </a:p>
          <a:p>
            <a:pPr marL="285750" marR="0" indent="-285750" algn="l">
              <a:buFont typeface="Arial" panose="020B0604020202020204" pitchFamily="34" charset="0"/>
              <a:buChar char="•"/>
            </a:pPr>
            <a:r>
              <a:rPr lang="en-US" sz="2600" b="0" i="0" u="none" strike="noStrike" baseline="0" dirty="0">
                <a:solidFill>
                  <a:srgbClr val="000000"/>
                </a:solidFill>
              </a:rPr>
              <a:t>Recognize and measure assets and liabilities from SBITAs using facts and circumstances at the beginning of the fiscal year of implementation</a:t>
            </a:r>
          </a:p>
          <a:p>
            <a:pPr marR="0" algn="l"/>
            <a:endParaRPr lang="en-US" sz="1800" b="0" i="0" u="none" strike="noStrike" baseline="0" dirty="0">
              <a:solidFill>
                <a:srgbClr val="000000"/>
              </a:solidFill>
            </a:endParaRPr>
          </a:p>
          <a:p>
            <a:endParaRPr lang="en-US" dirty="0"/>
          </a:p>
          <a:p>
            <a:endParaRPr lang="en-US" dirty="0"/>
          </a:p>
        </p:txBody>
      </p:sp>
    </p:spTree>
    <p:extLst>
      <p:ext uri="{BB962C8B-B14F-4D97-AF65-F5344CB8AC3E}">
        <p14:creationId xmlns:p14="http://schemas.microsoft.com/office/powerpoint/2010/main" val="3770771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R="0" algn="just">
              <a:spcBef>
                <a:spcPts val="800"/>
              </a:spcBef>
              <a:spcAft>
                <a:spcPts val="800"/>
              </a:spcAft>
            </a:pPr>
            <a:r>
              <a:rPr lang="en-US" sz="2600" b="0" i="0" u="none" strike="noStrike" baseline="0" dirty="0">
                <a:solidFill>
                  <a:srgbClr val="000000"/>
                </a:solidFill>
              </a:rPr>
              <a:t>Short-Term SBITAs</a:t>
            </a:r>
          </a:p>
          <a:p>
            <a:pPr marL="579120" lvl="1" indent="-285750" algn="just">
              <a:spcBef>
                <a:spcPts val="800"/>
              </a:spcBef>
              <a:spcAft>
                <a:spcPts val="800"/>
              </a:spcAft>
              <a:buFont typeface="Arial" panose="020B0604020202020204" pitchFamily="34" charset="0"/>
              <a:buChar char="•"/>
            </a:pPr>
            <a:r>
              <a:rPr lang="en-US" sz="2400" b="0" i="0" u="none" strike="noStrike" baseline="0" dirty="0">
                <a:solidFill>
                  <a:srgbClr val="000000"/>
                </a:solidFill>
              </a:rPr>
              <a:t>Maximum possible term is 12 months or less</a:t>
            </a:r>
          </a:p>
          <a:p>
            <a:pPr marL="1132205" lvl="2" indent="-342900" algn="just">
              <a:spcBef>
                <a:spcPts val="800"/>
              </a:spcBef>
              <a:spcAft>
                <a:spcPts val="800"/>
              </a:spcAft>
            </a:pPr>
            <a:r>
              <a:rPr lang="en-US" sz="2200" dirty="0">
                <a:solidFill>
                  <a:srgbClr val="000000"/>
                </a:solidFill>
              </a:rPr>
              <a:t>Noncancellable period and options </a:t>
            </a:r>
          </a:p>
          <a:p>
            <a:pPr lvl="2" indent="0" algn="just">
              <a:spcBef>
                <a:spcPts val="800"/>
              </a:spcBef>
              <a:spcAft>
                <a:spcPts val="800"/>
              </a:spcAft>
              <a:buNone/>
            </a:pPr>
            <a:endParaRPr lang="en-US" sz="600" dirty="0">
              <a:solidFill>
                <a:srgbClr val="000000"/>
              </a:solidFill>
            </a:endParaRPr>
          </a:p>
          <a:p>
            <a:pPr marL="579120" lvl="1" indent="-285750" algn="just">
              <a:spcBef>
                <a:spcPts val="800"/>
              </a:spcBef>
              <a:spcAft>
                <a:spcPts val="800"/>
              </a:spcAft>
            </a:pPr>
            <a:r>
              <a:rPr lang="en-US" sz="2400" b="0" i="0" u="none" strike="noStrike" baseline="0" dirty="0">
                <a:solidFill>
                  <a:srgbClr val="000000"/>
                </a:solidFill>
              </a:rPr>
              <a:t>No probability Assessment – assumes all options to extend are exercised </a:t>
            </a:r>
            <a:r>
              <a:rPr lang="en-US" sz="2400" b="0" i="0" u="none" strike="noStrike" baseline="0">
                <a:solidFill>
                  <a:srgbClr val="000000"/>
                </a:solidFill>
              </a:rPr>
              <a:t>and no options </a:t>
            </a:r>
            <a:r>
              <a:rPr lang="en-US" sz="2400" b="0" i="0" u="none" strike="noStrike" baseline="0" dirty="0">
                <a:solidFill>
                  <a:srgbClr val="000000"/>
                </a:solidFill>
              </a:rPr>
              <a:t>to terminate are exercised</a:t>
            </a:r>
          </a:p>
          <a:p>
            <a:pPr marL="579120" lvl="1" indent="-285750" algn="just">
              <a:spcBef>
                <a:spcPts val="800"/>
              </a:spcBef>
              <a:spcAft>
                <a:spcPts val="800"/>
              </a:spcAft>
            </a:pPr>
            <a:endParaRPr lang="en-US" sz="600" b="0" i="0" u="none" strike="noStrike" baseline="0" dirty="0">
              <a:solidFill>
                <a:srgbClr val="000000"/>
              </a:solidFill>
            </a:endParaRPr>
          </a:p>
          <a:p>
            <a:pPr marL="579120" lvl="1" indent="-285750" algn="just">
              <a:spcBef>
                <a:spcPts val="800"/>
              </a:spcBef>
              <a:spcAft>
                <a:spcPts val="800"/>
              </a:spcAft>
            </a:pPr>
            <a:r>
              <a:rPr lang="en-US" sz="2400" b="0" i="0" u="none" strike="noStrike" baseline="0" dirty="0">
                <a:solidFill>
                  <a:srgbClr val="000000"/>
                </a:solidFill>
              </a:rPr>
              <a:t>GASB 99 Amendment – Modified</a:t>
            </a:r>
            <a:r>
              <a:rPr lang="en-US" sz="2400" dirty="0">
                <a:solidFill>
                  <a:srgbClr val="000000"/>
                </a:solidFill>
              </a:rPr>
              <a:t> short-term leases should be remeasured from inception</a:t>
            </a:r>
            <a:endParaRPr lang="en-US" sz="2400" b="0" i="0" u="none" strike="noStrike" baseline="0" dirty="0">
              <a:solidFill>
                <a:srgbClr val="000000"/>
              </a:solidFill>
            </a:endParaRPr>
          </a:p>
          <a:p>
            <a:pPr marR="0" algn="l"/>
            <a:endParaRPr lang="en-US" sz="1800" b="0" i="0" u="none" strike="noStrike" baseline="0" dirty="0">
              <a:solidFill>
                <a:srgbClr val="000000"/>
              </a:solidFill>
              <a:latin typeface="Tahoma" panose="020B0604030504040204" pitchFamily="34" charset="0"/>
            </a:endParaRPr>
          </a:p>
          <a:p>
            <a:endParaRPr lang="en-US" dirty="0"/>
          </a:p>
          <a:p>
            <a:endParaRPr lang="en-US" dirty="0"/>
          </a:p>
        </p:txBody>
      </p:sp>
    </p:spTree>
    <p:extLst>
      <p:ext uri="{BB962C8B-B14F-4D97-AF65-F5344CB8AC3E}">
        <p14:creationId xmlns:p14="http://schemas.microsoft.com/office/powerpoint/2010/main" val="2474580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algn="l"/>
            <a:r>
              <a:rPr lang="en-US" b="0" i="0" u="none" strike="noStrike" baseline="0" dirty="0">
                <a:solidFill>
                  <a:srgbClr val="000000"/>
                </a:solidFill>
              </a:rPr>
              <a:t>Footnot</a:t>
            </a:r>
            <a:r>
              <a:rPr lang="en-US" dirty="0">
                <a:solidFill>
                  <a:srgbClr val="000000"/>
                </a:solidFill>
              </a:rPr>
              <a:t>e Disclosures:</a:t>
            </a:r>
            <a:endParaRPr lang="en-US" b="0" i="0" u="none" strike="noStrike" baseline="0" dirty="0">
              <a:solidFill>
                <a:srgbClr val="000000"/>
              </a:solidFill>
            </a:endParaRPr>
          </a:p>
          <a:p>
            <a:pPr algn="l"/>
            <a:endParaRPr lang="en-US" sz="1050" b="0" i="0" u="none" strike="noStrike" baseline="0" dirty="0">
              <a:solidFill>
                <a:srgbClr val="000000"/>
              </a:solidFill>
            </a:endParaRPr>
          </a:p>
          <a:p>
            <a:pPr marL="285750" indent="-285750" algn="just">
              <a:buFont typeface="Arial" panose="020B0604020202020204" pitchFamily="34" charset="0"/>
              <a:buChar char="•"/>
            </a:pPr>
            <a:r>
              <a:rPr lang="en-US" sz="2200" b="0" i="0" u="none" strike="noStrike" baseline="0" dirty="0"/>
              <a:t>General description</a:t>
            </a:r>
          </a:p>
          <a:p>
            <a:pPr marL="636270" lvl="1" indent="-342900" algn="just">
              <a:buFont typeface="Wingdings" panose="05000000000000000000" pitchFamily="2" charset="2"/>
              <a:buChar char="§"/>
            </a:pPr>
            <a:r>
              <a:rPr lang="en-US" sz="2000" b="0" i="0" u="none" strike="noStrike" baseline="0" dirty="0"/>
              <a:t>Include basis, terms and conditions variable payments not included in subscription liability </a:t>
            </a:r>
          </a:p>
          <a:p>
            <a:pPr marL="579120" lvl="1" indent="-285750" algn="just">
              <a:buFont typeface="Arial" panose="020B0604020202020204" pitchFamily="34" charset="0"/>
              <a:buChar char="•"/>
            </a:pPr>
            <a:endParaRPr lang="en-US" sz="600" b="0" i="0" u="none" strike="noStrike" baseline="0" dirty="0"/>
          </a:p>
          <a:p>
            <a:pPr marL="285750" indent="-285750" algn="just">
              <a:spcBef>
                <a:spcPts val="500"/>
              </a:spcBef>
              <a:spcAft>
                <a:spcPts val="500"/>
              </a:spcAft>
              <a:buFont typeface="Arial" panose="020B0604020202020204" pitchFamily="34" charset="0"/>
              <a:buChar char="•"/>
            </a:pPr>
            <a:r>
              <a:rPr lang="en-US" sz="2200" b="0" i="0" u="none" strike="noStrike" baseline="0" dirty="0"/>
              <a:t>Be sure to list right-of-use assets separately from other capital assets</a:t>
            </a:r>
          </a:p>
          <a:p>
            <a:pPr marL="285750" indent="-285750" algn="just">
              <a:spcBef>
                <a:spcPts val="500"/>
              </a:spcBef>
              <a:spcAft>
                <a:spcPts val="500"/>
              </a:spcAft>
              <a:buFont typeface="Arial" panose="020B0604020202020204" pitchFamily="34" charset="0"/>
              <a:buChar char="•"/>
            </a:pPr>
            <a:r>
              <a:rPr lang="en-US" sz="2200" b="0" i="0" u="none" strike="noStrike" baseline="0" dirty="0"/>
              <a:t>Outflows recognized for other payments not included in subscription liability (Example: termination penalty)</a:t>
            </a:r>
          </a:p>
          <a:p>
            <a:pPr marL="285750" indent="-285750" algn="just">
              <a:spcBef>
                <a:spcPts val="500"/>
              </a:spcBef>
              <a:spcAft>
                <a:spcPts val="500"/>
              </a:spcAft>
              <a:buFont typeface="Arial" panose="020B0604020202020204" pitchFamily="34" charset="0"/>
              <a:buChar char="•"/>
            </a:pPr>
            <a:r>
              <a:rPr lang="en-US" sz="2200" b="0" i="0" u="none" strike="noStrike" baseline="0" dirty="0"/>
              <a:t>Principal and interest requirements to maturity</a:t>
            </a:r>
          </a:p>
          <a:p>
            <a:pPr marL="285750" indent="-285750" algn="just">
              <a:spcBef>
                <a:spcPts val="500"/>
              </a:spcBef>
              <a:spcAft>
                <a:spcPts val="500"/>
              </a:spcAft>
              <a:buFont typeface="Arial" panose="020B0604020202020204" pitchFamily="34" charset="0"/>
              <a:buChar char="•"/>
            </a:pPr>
            <a:r>
              <a:rPr lang="en-US" sz="2200" b="0" i="0" u="none" strike="noStrike" baseline="0" dirty="0"/>
              <a:t>5 subsequent fiscal years and then 5 year increments thereafter</a:t>
            </a:r>
          </a:p>
          <a:p>
            <a:pPr marL="285750" indent="-285750" algn="just">
              <a:spcBef>
                <a:spcPts val="500"/>
              </a:spcBef>
              <a:spcAft>
                <a:spcPts val="500"/>
              </a:spcAft>
              <a:buFont typeface="Arial" panose="020B0604020202020204" pitchFamily="34" charset="0"/>
              <a:buChar char="•"/>
            </a:pPr>
            <a:r>
              <a:rPr lang="en-US" sz="2200" b="0" i="0" u="none" strike="noStrike" baseline="0" dirty="0"/>
              <a:t>Commitments before commencement</a:t>
            </a:r>
          </a:p>
          <a:p>
            <a:pPr marL="285750" indent="-285750" algn="just">
              <a:spcBef>
                <a:spcPts val="500"/>
              </a:spcBef>
              <a:spcAft>
                <a:spcPts val="500"/>
              </a:spcAft>
              <a:buFont typeface="Arial" panose="020B0604020202020204" pitchFamily="34" charset="0"/>
              <a:buChar char="•"/>
            </a:pPr>
            <a:r>
              <a:rPr lang="en-US" sz="2200" b="0" i="0" u="none" strike="noStrike" baseline="0" dirty="0"/>
              <a:t>Any loss associated with impairment</a:t>
            </a:r>
          </a:p>
          <a:p>
            <a:pPr>
              <a:spcBef>
                <a:spcPts val="500"/>
              </a:spcBef>
              <a:spcAft>
                <a:spcPts val="500"/>
              </a:spcAft>
            </a:pPr>
            <a:endParaRPr lang="en-US" dirty="0"/>
          </a:p>
          <a:p>
            <a:endParaRPr lang="en-US" dirty="0"/>
          </a:p>
        </p:txBody>
      </p:sp>
    </p:spTree>
    <p:extLst>
      <p:ext uri="{BB962C8B-B14F-4D97-AF65-F5344CB8AC3E}">
        <p14:creationId xmlns:p14="http://schemas.microsoft.com/office/powerpoint/2010/main" val="1805766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R="0" algn="l"/>
            <a:r>
              <a:rPr lang="en-US" dirty="0"/>
              <a:t>Common Subscription Types</a:t>
            </a:r>
          </a:p>
          <a:p>
            <a:pPr marR="0" algn="l"/>
            <a:endParaRPr lang="en-US" sz="500" b="0" i="0" u="none" strike="noStrike" baseline="0" dirty="0"/>
          </a:p>
          <a:p>
            <a:pPr lvl="2">
              <a:buFont typeface="Arial" panose="020B0604020202020204" pitchFamily="34" charset="0"/>
              <a:buChar char="•"/>
            </a:pPr>
            <a:r>
              <a:rPr lang="en-US" sz="1800" b="0" i="0" u="none" strike="noStrike" baseline="0" dirty="0"/>
              <a:t>ERP Systems			</a:t>
            </a:r>
            <a:endParaRPr lang="en-US" sz="1800" dirty="0"/>
          </a:p>
          <a:p>
            <a:pPr lvl="2">
              <a:buFont typeface="Arial" panose="020B0604020202020204" pitchFamily="34" charset="0"/>
              <a:buChar char="•"/>
            </a:pPr>
            <a:r>
              <a:rPr lang="en-US" sz="1800" b="0" i="0" u="none" strike="noStrike" baseline="0" dirty="0"/>
              <a:t>Lease Accounting Software</a:t>
            </a:r>
          </a:p>
          <a:p>
            <a:pPr lvl="2">
              <a:buFont typeface="Arial" panose="020B0604020202020204" pitchFamily="34" charset="0"/>
              <a:buChar char="•"/>
            </a:pPr>
            <a:r>
              <a:rPr lang="en-US" sz="1800" b="0" i="0" u="none" strike="noStrike" baseline="0" dirty="0"/>
              <a:t>Fixed Asset Software</a:t>
            </a:r>
          </a:p>
          <a:p>
            <a:pPr lvl="2">
              <a:buFont typeface="Arial" panose="020B0604020202020204" pitchFamily="34" charset="0"/>
              <a:buChar char="•"/>
            </a:pPr>
            <a:r>
              <a:rPr lang="en-US" sz="1800" b="0" i="0" u="none" strike="noStrike" baseline="0" dirty="0"/>
              <a:t>Tax Collection Software</a:t>
            </a:r>
          </a:p>
          <a:p>
            <a:pPr lvl="2">
              <a:buFont typeface="Arial" panose="020B0604020202020204" pitchFamily="34" charset="0"/>
              <a:buChar char="•"/>
            </a:pPr>
            <a:r>
              <a:rPr lang="en-US" sz="1800" b="0" i="0" u="none" strike="noStrike" baseline="0" dirty="0"/>
              <a:t>Budget Software</a:t>
            </a:r>
            <a:endParaRPr lang="en-US" sz="1800" dirty="0"/>
          </a:p>
          <a:p>
            <a:pPr lvl="2">
              <a:buFont typeface="Arial" panose="020B0604020202020204" pitchFamily="34" charset="0"/>
              <a:buChar char="•"/>
            </a:pPr>
            <a:r>
              <a:rPr lang="en-US" sz="1800" b="0" i="0" u="none" strike="noStrike" baseline="0" dirty="0"/>
              <a:t>911 and Emergency Dispatch</a:t>
            </a:r>
          </a:p>
          <a:p>
            <a:pPr lvl="2">
              <a:buFont typeface="Arial" panose="020B0604020202020204" pitchFamily="34" charset="0"/>
              <a:buChar char="•"/>
            </a:pPr>
            <a:r>
              <a:rPr lang="en-US" sz="1800" b="0" i="0" u="none" strike="noStrike" baseline="0" dirty="0"/>
              <a:t>Water and Electric Utilities Metering</a:t>
            </a:r>
            <a:endParaRPr lang="en-US" sz="1800" dirty="0"/>
          </a:p>
          <a:p>
            <a:pPr lvl="2">
              <a:buFont typeface="Arial" panose="020B0604020202020204" pitchFamily="34" charset="0"/>
              <a:buChar char="•"/>
            </a:pPr>
            <a:r>
              <a:rPr lang="en-US" sz="1800" b="0" i="0" u="none" strike="noStrike" baseline="0" dirty="0"/>
              <a:t>Email, Calendar and Office Tools (e.g., Microsoft Suite)</a:t>
            </a:r>
          </a:p>
          <a:p>
            <a:pPr lvl="2">
              <a:buFont typeface="Arial" panose="020B0604020202020204" pitchFamily="34" charset="0"/>
              <a:buChar char="•"/>
            </a:pPr>
            <a:r>
              <a:rPr lang="en-US" sz="1800" b="0" i="0" u="none" strike="noStrike" baseline="0" dirty="0"/>
              <a:t>Online Conferencing Tools</a:t>
            </a:r>
            <a:endParaRPr lang="en-US" sz="1800" dirty="0"/>
          </a:p>
          <a:p>
            <a:pPr lvl="2">
              <a:buFont typeface="Arial" panose="020B0604020202020204" pitchFamily="34" charset="0"/>
              <a:buChar char="•"/>
            </a:pPr>
            <a:r>
              <a:rPr lang="en-US" sz="1800" b="0" i="0" u="none" strike="noStrike" baseline="0" dirty="0"/>
              <a:t>Online Payment Tools</a:t>
            </a:r>
          </a:p>
          <a:p>
            <a:pPr lvl="2">
              <a:buFont typeface="Arial" panose="020B0604020202020204" pitchFamily="34" charset="0"/>
              <a:buChar char="•"/>
            </a:pPr>
            <a:r>
              <a:rPr lang="en-US" sz="1800" b="0" i="0" u="none" strike="noStrike" baseline="0" dirty="0"/>
              <a:t>Cloud Computing Arrangements (e.g., Software as a Services, Infrastructure as a Services, Platform as a Service)</a:t>
            </a:r>
          </a:p>
          <a:p>
            <a:pPr lvl="2">
              <a:buFont typeface="Arial" panose="020B0604020202020204" pitchFamily="34" charset="0"/>
              <a:buChar char="•"/>
            </a:pPr>
            <a:r>
              <a:rPr lang="en-US" sz="1800" dirty="0"/>
              <a:t>Data Backup &amp; Storage for Tax/Appraisal Records</a:t>
            </a:r>
          </a:p>
          <a:p>
            <a:pPr lvl="2">
              <a:buFont typeface="Arial" panose="020B0604020202020204" pitchFamily="34" charset="0"/>
              <a:buChar char="•"/>
            </a:pPr>
            <a:r>
              <a:rPr lang="en-US" sz="1800" b="0" i="0" u="none" strike="noStrike" baseline="0" dirty="0"/>
              <a:t>Any other items found through collaboration with IT departments</a:t>
            </a:r>
            <a:endParaRPr lang="en-US" sz="1800" dirty="0"/>
          </a:p>
          <a:p>
            <a:endParaRPr lang="en-US" dirty="0"/>
          </a:p>
        </p:txBody>
      </p:sp>
    </p:spTree>
    <p:extLst>
      <p:ext uri="{BB962C8B-B14F-4D97-AF65-F5344CB8AC3E}">
        <p14:creationId xmlns:p14="http://schemas.microsoft.com/office/powerpoint/2010/main" val="180708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GASB 87 - </a:t>
            </a:r>
            <a:r>
              <a:rPr lang="en-US" i="1" dirty="0"/>
              <a:t>Leases</a:t>
            </a:r>
          </a:p>
        </p:txBody>
      </p:sp>
      <p:sp>
        <p:nvSpPr>
          <p:cNvPr id="5" name="Text Placeholder 4"/>
          <p:cNvSpPr>
            <a:spLocks noGrp="1"/>
          </p:cNvSpPr>
          <p:nvPr>
            <p:ph type="body" sz="quarter" idx="10"/>
          </p:nvPr>
        </p:nvSpPr>
        <p:spPr/>
        <p:txBody>
          <a:bodyPr/>
          <a:lstStyle/>
          <a:p>
            <a:endParaRPr lang="en-US" sz="2000" dirty="0"/>
          </a:p>
          <a:p>
            <a:endParaRPr lang="en-US" sz="2000" dirty="0"/>
          </a:p>
          <a:p>
            <a:endParaRPr lang="en-US" dirty="0"/>
          </a:p>
        </p:txBody>
      </p:sp>
      <p:pic>
        <p:nvPicPr>
          <p:cNvPr id="7" name="Picture 6">
            <a:extLst>
              <a:ext uri="{FF2B5EF4-FFF2-40B4-BE49-F238E27FC236}">
                <a16:creationId xmlns:a16="http://schemas.microsoft.com/office/drawing/2014/main" id="{95C21F6D-E515-E4D0-AD0E-14F45A14FC36}"/>
              </a:ext>
            </a:extLst>
          </p:cNvPr>
          <p:cNvPicPr>
            <a:picLocks noChangeAspect="1"/>
          </p:cNvPicPr>
          <p:nvPr/>
        </p:nvPicPr>
        <p:blipFill>
          <a:blip r:embed="rId2"/>
          <a:stretch>
            <a:fillRect/>
          </a:stretch>
        </p:blipFill>
        <p:spPr>
          <a:xfrm>
            <a:off x="981105" y="2009030"/>
            <a:ext cx="8096190" cy="4273666"/>
          </a:xfrm>
          <a:prstGeom prst="rect">
            <a:avLst/>
          </a:prstGeom>
        </p:spPr>
      </p:pic>
      <p:sp>
        <p:nvSpPr>
          <p:cNvPr id="8" name="TextBox 7">
            <a:extLst>
              <a:ext uri="{FF2B5EF4-FFF2-40B4-BE49-F238E27FC236}">
                <a16:creationId xmlns:a16="http://schemas.microsoft.com/office/drawing/2014/main" id="{7D43087C-5250-C6DA-5AD9-7D636CD7EBB0}"/>
              </a:ext>
            </a:extLst>
          </p:cNvPr>
          <p:cNvSpPr txBox="1"/>
          <p:nvPr/>
        </p:nvSpPr>
        <p:spPr>
          <a:xfrm>
            <a:off x="2743200" y="1388630"/>
            <a:ext cx="4476307"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Lessee Accounting</a:t>
            </a:r>
          </a:p>
        </p:txBody>
      </p:sp>
    </p:spTree>
    <p:extLst>
      <p:ext uri="{BB962C8B-B14F-4D97-AF65-F5344CB8AC3E}">
        <p14:creationId xmlns:p14="http://schemas.microsoft.com/office/powerpoint/2010/main" val="107936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a:spcAft>
                <a:spcPts val="600"/>
              </a:spcAft>
            </a:pPr>
            <a:r>
              <a:rPr lang="en-US" dirty="0"/>
              <a:t>Common Subscription Types for Schools</a:t>
            </a:r>
          </a:p>
          <a:p>
            <a:pPr lvl="2">
              <a:buFont typeface="Arial" panose="020B0604020202020204" pitchFamily="34" charset="0"/>
              <a:buChar char="•"/>
            </a:pPr>
            <a:r>
              <a:rPr lang="en-US" sz="1700" dirty="0"/>
              <a:t>Remote Learning Platforms			</a:t>
            </a:r>
          </a:p>
          <a:p>
            <a:pPr lvl="2">
              <a:buFont typeface="Arial" panose="020B0604020202020204" pitchFamily="34" charset="0"/>
              <a:buChar char="•"/>
            </a:pPr>
            <a:r>
              <a:rPr lang="en-US" sz="1700" dirty="0"/>
              <a:t>Student Information Systems</a:t>
            </a:r>
          </a:p>
          <a:p>
            <a:pPr lvl="2">
              <a:buFont typeface="Arial" panose="020B0604020202020204" pitchFamily="34" charset="0"/>
              <a:buChar char="•"/>
            </a:pPr>
            <a:r>
              <a:rPr lang="en-US" sz="1700" dirty="0"/>
              <a:t>Amazon Web Services (AWS)</a:t>
            </a:r>
          </a:p>
          <a:p>
            <a:pPr lvl="2">
              <a:buFont typeface="Arial" panose="020B0604020202020204" pitchFamily="34" charset="0"/>
              <a:buChar char="•"/>
            </a:pPr>
            <a:r>
              <a:rPr lang="en-US" sz="1700" dirty="0"/>
              <a:t>Records Management Systems</a:t>
            </a:r>
          </a:p>
          <a:p>
            <a:pPr lvl="2">
              <a:buFont typeface="Arial" panose="020B0604020202020204" pitchFamily="34" charset="0"/>
              <a:buChar char="•"/>
            </a:pPr>
            <a:r>
              <a:rPr lang="en-US" sz="1700" dirty="0"/>
              <a:t>Library Management Systems</a:t>
            </a:r>
          </a:p>
          <a:p>
            <a:pPr lvl="2">
              <a:buFont typeface="Arial" panose="020B0604020202020204" pitchFamily="34" charset="0"/>
              <a:buChar char="•"/>
            </a:pPr>
            <a:r>
              <a:rPr lang="en-US" sz="1700" dirty="0"/>
              <a:t>Teacher Evaluation Systems</a:t>
            </a:r>
          </a:p>
          <a:p>
            <a:pPr lvl="2">
              <a:buFont typeface="Arial" panose="020B0604020202020204" pitchFamily="34" charset="0"/>
              <a:buChar char="•"/>
            </a:pPr>
            <a:r>
              <a:rPr lang="en-US" sz="1700" dirty="0"/>
              <a:t>Career Planning Sites</a:t>
            </a:r>
          </a:p>
          <a:p>
            <a:pPr lvl="2">
              <a:buFont typeface="Arial" panose="020B0604020202020204" pitchFamily="34" charset="0"/>
              <a:buChar char="•"/>
            </a:pPr>
            <a:r>
              <a:rPr lang="en-US" sz="1700" dirty="0"/>
              <a:t>Content Management Systems</a:t>
            </a:r>
          </a:p>
          <a:p>
            <a:pPr lvl="2">
              <a:buFont typeface="Arial" panose="020B0604020202020204" pitchFamily="34" charset="0"/>
              <a:buChar char="•"/>
            </a:pPr>
            <a:r>
              <a:rPr lang="en-US" sz="1700" dirty="0"/>
              <a:t>Professional Development Tracking</a:t>
            </a:r>
          </a:p>
          <a:p>
            <a:pPr lvl="2">
              <a:buFont typeface="Arial" panose="020B0604020202020204" pitchFamily="34" charset="0"/>
              <a:buChar char="•"/>
            </a:pPr>
            <a:r>
              <a:rPr lang="en-US" sz="1700" dirty="0"/>
              <a:t>Emergency Notification Systems</a:t>
            </a:r>
          </a:p>
          <a:p>
            <a:pPr lvl="2">
              <a:buFont typeface="Arial" panose="020B0604020202020204" pitchFamily="34" charset="0"/>
              <a:buChar char="•"/>
            </a:pPr>
            <a:r>
              <a:rPr lang="en-US" sz="1700" dirty="0"/>
              <a:t>Server Hosting Services</a:t>
            </a:r>
          </a:p>
          <a:p>
            <a:pPr lvl="2">
              <a:buFont typeface="Arial" panose="020B0604020202020204" pitchFamily="34" charset="0"/>
              <a:buChar char="•"/>
            </a:pPr>
            <a:r>
              <a:rPr lang="en-US" sz="1700" dirty="0"/>
              <a:t>Cloud Storage</a:t>
            </a:r>
          </a:p>
          <a:p>
            <a:pPr lvl="2">
              <a:buFont typeface="Arial" panose="020B0604020202020204" pitchFamily="34" charset="0"/>
              <a:buChar char="•"/>
            </a:pPr>
            <a:r>
              <a:rPr lang="en-US" sz="1700" dirty="0"/>
              <a:t>Email Services</a:t>
            </a:r>
          </a:p>
          <a:p>
            <a:pPr lvl="2">
              <a:buFont typeface="Arial" panose="020B0604020202020204" pitchFamily="34" charset="0"/>
              <a:buChar char="•"/>
            </a:pPr>
            <a:r>
              <a:rPr lang="en-US" sz="1700" dirty="0"/>
              <a:t>Data Backup</a:t>
            </a:r>
          </a:p>
          <a:p>
            <a:pPr lvl="2">
              <a:buFont typeface="Arial" panose="020B0604020202020204" pitchFamily="34" charset="0"/>
              <a:buChar char="•"/>
            </a:pPr>
            <a:r>
              <a:rPr lang="en-US" sz="1700" dirty="0"/>
              <a:t>Any other items found through collaboration with IT departments</a:t>
            </a:r>
          </a:p>
          <a:p>
            <a:endParaRPr lang="en-US" dirty="0"/>
          </a:p>
        </p:txBody>
      </p:sp>
    </p:spTree>
    <p:extLst>
      <p:ext uri="{BB962C8B-B14F-4D97-AF65-F5344CB8AC3E}">
        <p14:creationId xmlns:p14="http://schemas.microsoft.com/office/powerpoint/2010/main" val="643425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R="0" algn="l"/>
            <a:r>
              <a:rPr lang="en-US" sz="2800" dirty="0">
                <a:solidFill>
                  <a:srgbClr val="000000"/>
                </a:solidFill>
              </a:rPr>
              <a:t>Implementation Guidance</a:t>
            </a:r>
          </a:p>
          <a:p>
            <a:pPr marR="0" algn="l"/>
            <a:endParaRPr lang="en-US" sz="600" b="0" i="0" u="none" strike="noStrike" baseline="0" dirty="0">
              <a:solidFill>
                <a:srgbClr val="000000"/>
              </a:solidFill>
            </a:endParaRPr>
          </a:p>
          <a:p>
            <a:pPr marL="750570" lvl="1" indent="-457200">
              <a:buFont typeface="Arial" panose="020B0604020202020204" pitchFamily="34" charset="0"/>
              <a:buChar char="•"/>
            </a:pPr>
            <a:r>
              <a:rPr lang="en-US" sz="2400" dirty="0"/>
              <a:t>Similar to GASB 87 approach</a:t>
            </a:r>
          </a:p>
          <a:p>
            <a:pPr marL="750570" lvl="1" indent="-457200">
              <a:buFont typeface="Arial" panose="020B0604020202020204" pitchFamily="34" charset="0"/>
              <a:buChar char="•"/>
            </a:pPr>
            <a:r>
              <a:rPr lang="en-US" sz="2400" dirty="0"/>
              <a:t>Identity all SBITAs (Involve I.T. Department)</a:t>
            </a:r>
          </a:p>
          <a:p>
            <a:pPr marL="1246505" lvl="2" indent="-457200"/>
            <a:r>
              <a:rPr lang="en-US" dirty="0"/>
              <a:t>Discuss with other departments and constitutional officers </a:t>
            </a:r>
          </a:p>
          <a:p>
            <a:pPr marL="1246505" lvl="2" indent="-457200"/>
            <a:r>
              <a:rPr lang="en-US" dirty="0"/>
              <a:t>Review budget</a:t>
            </a:r>
          </a:p>
          <a:p>
            <a:pPr marL="1246505" lvl="2" indent="-457200"/>
            <a:r>
              <a:rPr lang="en-US" dirty="0"/>
              <a:t>Review general ledger details</a:t>
            </a:r>
          </a:p>
          <a:p>
            <a:pPr marL="1246505" lvl="2" indent="-457200">
              <a:spcAft>
                <a:spcPts val="600"/>
              </a:spcAft>
            </a:pPr>
            <a:r>
              <a:rPr lang="en-US" dirty="0"/>
              <a:t>Create a template with key information</a:t>
            </a:r>
          </a:p>
          <a:p>
            <a:pPr marL="750570" lvl="1" indent="-457200">
              <a:buFont typeface="Arial" panose="020B0604020202020204" pitchFamily="34" charset="0"/>
              <a:buChar char="•"/>
            </a:pPr>
            <a:r>
              <a:rPr lang="en-US" sz="2400" dirty="0"/>
              <a:t>Apply the standard to each possible SBITA</a:t>
            </a:r>
          </a:p>
          <a:p>
            <a:pPr marL="750570" lvl="1" indent="-457200">
              <a:buFont typeface="Arial" panose="020B0604020202020204" pitchFamily="34" charset="0"/>
              <a:buChar char="•"/>
            </a:pPr>
            <a:r>
              <a:rPr lang="en-US" sz="2400" dirty="0"/>
              <a:t>Consider software</a:t>
            </a:r>
          </a:p>
          <a:p>
            <a:pPr marL="750570" lvl="1" indent="-457200">
              <a:buFont typeface="Arial" panose="020B0604020202020204" pitchFamily="34" charset="0"/>
              <a:buChar char="•"/>
            </a:pPr>
            <a:endParaRPr lang="en-US" dirty="0"/>
          </a:p>
          <a:p>
            <a:pPr marL="750570" lvl="1"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53034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marL="285750" marR="0" indent="-285750" algn="l">
              <a:buFont typeface="Arial" panose="020B0604020202020204" pitchFamily="34" charset="0"/>
              <a:buChar char="•"/>
            </a:pPr>
            <a:r>
              <a:rPr lang="en-US" dirty="0">
                <a:solidFill>
                  <a:srgbClr val="000000"/>
                </a:solidFill>
              </a:rPr>
              <a:t>Consider Materiality</a:t>
            </a:r>
          </a:p>
          <a:p>
            <a:pPr marR="0" algn="l"/>
            <a:endParaRPr lang="en-US" dirty="0">
              <a:solidFill>
                <a:srgbClr val="000000"/>
              </a:solidFill>
            </a:endParaRPr>
          </a:p>
          <a:p>
            <a:pPr marL="285750" marR="0" indent="-285750" algn="l">
              <a:buFont typeface="Arial" panose="020B0604020202020204" pitchFamily="34" charset="0"/>
              <a:buChar char="•"/>
            </a:pPr>
            <a:r>
              <a:rPr lang="en-US" dirty="0">
                <a:solidFill>
                  <a:srgbClr val="000000"/>
                </a:solidFill>
              </a:rPr>
              <a:t>Materiality individually and in the aggregate</a:t>
            </a:r>
          </a:p>
          <a:p>
            <a:pPr marL="579120" lvl="1" indent="-285750">
              <a:buFont typeface="Wingdings" panose="05000000000000000000" pitchFamily="2" charset="2"/>
              <a:buChar char="§"/>
            </a:pPr>
            <a:r>
              <a:rPr lang="en-US" sz="2000" dirty="0">
                <a:solidFill>
                  <a:srgbClr val="000000"/>
                </a:solidFill>
              </a:rPr>
              <a:t>Need full population to better understand where you can draw the line</a:t>
            </a:r>
          </a:p>
          <a:p>
            <a:pPr marR="0" algn="l"/>
            <a:endParaRPr lang="en-US" sz="1800" b="0" i="0" u="none" strike="noStrike" baseline="0" dirty="0">
              <a:solidFill>
                <a:srgbClr val="000000"/>
              </a:solidFill>
            </a:endParaRPr>
          </a:p>
          <a:p>
            <a:pPr marL="1246505" lvl="2" indent="-457200">
              <a:buFont typeface="Arial" panose="020B0604020202020204" pitchFamily="34" charset="0"/>
              <a:buChar char="•"/>
            </a:pPr>
            <a:endParaRPr lang="en-US" sz="1800" dirty="0"/>
          </a:p>
          <a:p>
            <a:pPr marL="750570" lvl="1" indent="-457200">
              <a:buFont typeface="Arial" panose="020B0604020202020204" pitchFamily="34" charset="0"/>
              <a:buChar char="•"/>
            </a:pPr>
            <a:endParaRPr lang="en-US" sz="1800" dirty="0"/>
          </a:p>
          <a:p>
            <a:pPr marL="750570" lvl="1"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718486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p>
        </p:txBody>
      </p:sp>
      <p:sp>
        <p:nvSpPr>
          <p:cNvPr id="5" name="Text Placeholder 4"/>
          <p:cNvSpPr>
            <a:spLocks noGrp="1"/>
          </p:cNvSpPr>
          <p:nvPr>
            <p:ph type="body" sz="quarter" idx="10"/>
          </p:nvPr>
        </p:nvSpPr>
        <p:spPr/>
        <p:txBody>
          <a:bodyPr/>
          <a:lstStyle/>
          <a:p>
            <a:pPr algn="l">
              <a:spcAft>
                <a:spcPts val="600"/>
              </a:spcAft>
            </a:pPr>
            <a:r>
              <a:rPr lang="en-US" sz="2000" b="1" u="none" strike="noStrike" baseline="0" dirty="0"/>
              <a:t>Key Takeaways for Implementing GASB 96</a:t>
            </a:r>
          </a:p>
          <a:p>
            <a:pPr marL="285750" indent="-285750" algn="l">
              <a:spcAft>
                <a:spcPts val="400"/>
              </a:spcAft>
              <a:buFont typeface="Arial" panose="020B0604020202020204" pitchFamily="34" charset="0"/>
              <a:buChar char="•"/>
            </a:pPr>
            <a:r>
              <a:rPr lang="en-US" sz="1800" b="0" u="none" strike="noStrike" baseline="0" dirty="0"/>
              <a:t>Accounting is nearly identical to GASB 87</a:t>
            </a:r>
          </a:p>
          <a:p>
            <a:pPr marL="285750" indent="-285750" algn="l">
              <a:spcAft>
                <a:spcPts val="400"/>
              </a:spcAft>
              <a:buFont typeface="Arial" panose="020B0604020202020204" pitchFamily="34" charset="0"/>
              <a:buChar char="•"/>
            </a:pPr>
            <a:r>
              <a:rPr lang="en-US" sz="1800" b="0" u="none" strike="noStrike" baseline="0" dirty="0"/>
              <a:t>However, get familiar with the requirements of GASB 96</a:t>
            </a:r>
          </a:p>
          <a:p>
            <a:pPr marL="285750" indent="-285750" algn="l">
              <a:spcAft>
                <a:spcPts val="400"/>
              </a:spcAft>
              <a:buFont typeface="Arial" panose="020B0604020202020204" pitchFamily="34" charset="0"/>
              <a:buChar char="•"/>
            </a:pPr>
            <a:r>
              <a:rPr lang="en-US" sz="1800" b="0" u="none" strike="noStrike" baseline="0" dirty="0"/>
              <a:t>Is not services</a:t>
            </a:r>
          </a:p>
          <a:p>
            <a:pPr marL="285750" indent="-285750" algn="l">
              <a:spcAft>
                <a:spcPts val="400"/>
              </a:spcAft>
              <a:buFont typeface="Arial" panose="020B0604020202020204" pitchFamily="34" charset="0"/>
              <a:buChar char="•"/>
            </a:pPr>
            <a:r>
              <a:rPr lang="en-US" sz="1800" b="0" u="none" strike="noStrike" baseline="0" dirty="0"/>
              <a:t>Is not hardware</a:t>
            </a:r>
          </a:p>
          <a:p>
            <a:pPr marL="285750" indent="-285750" algn="l">
              <a:spcAft>
                <a:spcPts val="400"/>
              </a:spcAft>
              <a:buFont typeface="Arial" panose="020B0604020202020204" pitchFamily="34" charset="0"/>
              <a:buChar char="•"/>
            </a:pPr>
            <a:r>
              <a:rPr lang="en-US" sz="1800" b="0" u="none" strike="noStrike" baseline="0" dirty="0"/>
              <a:t>Is not educational arrangement on how to use software</a:t>
            </a:r>
          </a:p>
          <a:p>
            <a:pPr marL="285750" indent="-285750" algn="l">
              <a:spcAft>
                <a:spcPts val="400"/>
              </a:spcAft>
              <a:buFont typeface="Arial" panose="020B0604020202020204" pitchFamily="34" charset="0"/>
              <a:buChar char="•"/>
            </a:pPr>
            <a:r>
              <a:rPr lang="en-US" sz="1800" dirty="0"/>
              <a:t>I</a:t>
            </a:r>
            <a:r>
              <a:rPr lang="en-US" sz="1800" b="0" u="none" strike="noStrike" baseline="0" dirty="0"/>
              <a:t>s not a lease as defined by GASB 87</a:t>
            </a:r>
          </a:p>
          <a:p>
            <a:pPr marL="285750" indent="-285750" algn="l">
              <a:spcAft>
                <a:spcPts val="400"/>
              </a:spcAft>
              <a:buFont typeface="Arial" panose="020B0604020202020204" pitchFamily="34" charset="0"/>
              <a:buChar char="•"/>
            </a:pPr>
            <a:r>
              <a:rPr lang="en-US" sz="1800" b="0" u="none" strike="noStrike" baseline="0" dirty="0"/>
              <a:t>Is not a SBITA from a government entity that provide other entities the right to use their own IT software</a:t>
            </a:r>
          </a:p>
          <a:p>
            <a:pPr marL="285750" indent="-285750" algn="l">
              <a:spcAft>
                <a:spcPts val="400"/>
              </a:spcAft>
              <a:buFont typeface="Arial" panose="020B0604020202020204" pitchFamily="34" charset="0"/>
              <a:buChar char="•"/>
            </a:pPr>
            <a:r>
              <a:rPr lang="fr-FR" sz="1800" b="0" u="none" strike="noStrike" baseline="0" dirty="0"/>
              <a:t>Commencement date (</a:t>
            </a:r>
            <a:r>
              <a:rPr lang="en-US" sz="1800" b="0" u="none" strike="noStrike" baseline="0" dirty="0"/>
              <a:t>lease</a:t>
            </a:r>
            <a:r>
              <a:rPr lang="fr-FR" sz="1800" b="0" u="none" strike="noStrike" baseline="0" dirty="0"/>
              <a:t>) vs. Implementation completion date (SBITA)</a:t>
            </a:r>
          </a:p>
          <a:p>
            <a:pPr marL="285750" indent="-285750" algn="l">
              <a:spcAft>
                <a:spcPts val="400"/>
              </a:spcAft>
              <a:buFont typeface="Arial" panose="020B0604020202020204" pitchFamily="34" charset="0"/>
              <a:buChar char="•"/>
            </a:pPr>
            <a:r>
              <a:rPr lang="en-US" sz="1800" b="0" u="none" strike="noStrike" baseline="0" dirty="0"/>
              <a:t>Separating subscription and nonsubscription (e.g., perpetual licenses, maintenance services) components</a:t>
            </a:r>
          </a:p>
          <a:p>
            <a:pPr marL="285750" indent="-285750" algn="l">
              <a:spcAft>
                <a:spcPts val="400"/>
              </a:spcAft>
              <a:buFont typeface="Arial" panose="020B0604020202020204" pitchFamily="34" charset="0"/>
              <a:buChar char="•"/>
            </a:pPr>
            <a:r>
              <a:rPr lang="en-US" sz="1800" b="0" u="none" strike="noStrike" baseline="0" dirty="0"/>
              <a:t>Identify and collect all SBITA agreements/Create master SBITA listing</a:t>
            </a:r>
          </a:p>
          <a:p>
            <a:pPr marL="285750" indent="-285750" algn="l">
              <a:spcAft>
                <a:spcPts val="400"/>
              </a:spcAft>
              <a:buFont typeface="Arial" panose="020B0604020202020204" pitchFamily="34" charset="0"/>
              <a:buChar char="•"/>
            </a:pPr>
            <a:r>
              <a:rPr lang="en-US" sz="1800" b="0" u="none" strike="noStrike" baseline="0" dirty="0"/>
              <a:t>Identify general ledger accounts that could contain expenditures/vendors associated with SBITA</a:t>
            </a:r>
            <a:endParaRPr lang="en-US" dirty="0"/>
          </a:p>
          <a:p>
            <a:pPr marL="750570" lvl="1" indent="-457200">
              <a:buFont typeface="Arial" panose="020B0604020202020204" pitchFamily="34" charset="0"/>
              <a:buChar char="•"/>
            </a:pPr>
            <a:endParaRPr lang="en-US" dirty="0"/>
          </a:p>
          <a:p>
            <a:pPr marL="750570" lvl="1"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41593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endParaRPr lang="en-US" dirty="0"/>
          </a:p>
        </p:txBody>
      </p:sp>
      <p:sp>
        <p:nvSpPr>
          <p:cNvPr id="5" name="Text Placeholder 4"/>
          <p:cNvSpPr>
            <a:spLocks noGrp="1"/>
          </p:cNvSpPr>
          <p:nvPr>
            <p:ph type="body" sz="quarter" idx="10"/>
          </p:nvPr>
        </p:nvSpPr>
        <p:spPr/>
        <p:txBody>
          <a:bodyPr/>
          <a:lstStyle/>
          <a:p>
            <a:pPr marR="0" algn="just"/>
            <a:endParaRPr lang="en-US" sz="1800" dirty="0"/>
          </a:p>
          <a:p>
            <a:pPr marR="0" algn="just"/>
            <a:r>
              <a:rPr lang="en-US" sz="1800" dirty="0"/>
              <a:t>Q—Is a licensing agreement for a vendor’s computer software that automatically renews until cancelled a licensing agreement that provides a perpetual license? </a:t>
            </a:r>
          </a:p>
          <a:p>
            <a:pPr marR="0" algn="just"/>
            <a:endParaRPr lang="en-US" sz="1800" b="0" i="0" u="none" strike="noStrike" baseline="0" dirty="0">
              <a:solidFill>
                <a:srgbClr val="000000"/>
              </a:solidFill>
            </a:endParaRPr>
          </a:p>
          <a:p>
            <a:pPr marR="0" algn="just"/>
            <a:r>
              <a:rPr lang="en-US" sz="1800" dirty="0"/>
              <a:t>A—No. A provision under which a licensing agreement automatically renews until cancelled is an option to terminate the agreement at each renewal date. An agreement that includes an option to terminate is not a purchase, whereas a perpetual license is a purchase in which a government is granted a permanent right to use the vendor’s computer software. Therefore, a licensing agreement for a vendor’s computer software that automatically renews until cancelled does not provide a perpetual license</a:t>
            </a:r>
            <a:endParaRPr lang="en-US" sz="1800" b="0" i="0" u="none" strike="noStrike" baseline="0" dirty="0">
              <a:solidFill>
                <a:srgbClr val="000000"/>
              </a:solidFill>
            </a:endParaRPr>
          </a:p>
          <a:p>
            <a:endParaRPr lang="en-US" dirty="0"/>
          </a:p>
          <a:p>
            <a:endParaRPr lang="en-US" dirty="0"/>
          </a:p>
        </p:txBody>
      </p:sp>
    </p:spTree>
    <p:extLst>
      <p:ext uri="{BB962C8B-B14F-4D97-AF65-F5344CB8AC3E}">
        <p14:creationId xmlns:p14="http://schemas.microsoft.com/office/powerpoint/2010/main" val="109734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endParaRPr lang="en-US" dirty="0"/>
          </a:p>
        </p:txBody>
      </p:sp>
      <p:sp>
        <p:nvSpPr>
          <p:cNvPr id="5" name="Text Placeholder 4"/>
          <p:cNvSpPr>
            <a:spLocks noGrp="1"/>
          </p:cNvSpPr>
          <p:nvPr>
            <p:ph type="body" sz="quarter" idx="10"/>
          </p:nvPr>
        </p:nvSpPr>
        <p:spPr/>
        <p:txBody>
          <a:bodyPr/>
          <a:lstStyle/>
          <a:p>
            <a:pPr algn="l"/>
            <a:endParaRPr lang="en-US" sz="1800" b="0" i="0" u="none" strike="noStrike" baseline="0" dirty="0">
              <a:solidFill>
                <a:srgbClr val="000000"/>
              </a:solidFill>
              <a:latin typeface="Tahoma" panose="020B0604030504040204" pitchFamily="34" charset="0"/>
            </a:endParaRPr>
          </a:p>
          <a:p>
            <a:pPr marR="0" algn="just"/>
            <a:r>
              <a:rPr lang="en-US" sz="1800" dirty="0"/>
              <a:t>Q—A government enters into a six-year subscription-based information technology arrangement (SBITA) contract with no options to extend or terminate the contract and begins making semiannual subscription payments to the SBITA vendor immediately after the contract takes effect. The initial implementation stage is not completed until the end of the second year after the contract takes effect. What is the subscription term?</a:t>
            </a:r>
          </a:p>
          <a:p>
            <a:pPr marR="0" algn="just"/>
            <a:endParaRPr lang="en-US" sz="1800" b="0" i="0" u="none" strike="noStrike" baseline="0" dirty="0">
              <a:solidFill>
                <a:srgbClr val="000000"/>
              </a:solidFill>
            </a:endParaRPr>
          </a:p>
          <a:p>
            <a:pPr marR="0" algn="just"/>
            <a:r>
              <a:rPr lang="en-US" sz="1800" dirty="0"/>
              <a:t>A—The subscription term is four years. The initial implementation stage is completed at the end of the second year of the contract. Therefore, in accordance with paragraphs 9 and 15 of Statement 96, the subscription term commences at the beginning of the third year and ends at the conclusion of the sixth year when the SBITA contract ends.</a:t>
            </a:r>
          </a:p>
          <a:p>
            <a:endParaRPr lang="en-US" dirty="0"/>
          </a:p>
        </p:txBody>
      </p:sp>
    </p:spTree>
    <p:extLst>
      <p:ext uri="{BB962C8B-B14F-4D97-AF65-F5344CB8AC3E}">
        <p14:creationId xmlns:p14="http://schemas.microsoft.com/office/powerpoint/2010/main" val="107179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GASB 96 - </a:t>
            </a:r>
            <a:r>
              <a:rPr lang="en-US" i="1" dirty="0"/>
              <a:t>SBITA</a:t>
            </a:r>
            <a:endParaRPr lang="en-US" dirty="0"/>
          </a:p>
        </p:txBody>
      </p:sp>
      <p:sp>
        <p:nvSpPr>
          <p:cNvPr id="5" name="Text Placeholder 4"/>
          <p:cNvSpPr>
            <a:spLocks noGrp="1"/>
          </p:cNvSpPr>
          <p:nvPr>
            <p:ph type="body" sz="quarter" idx="10"/>
          </p:nvPr>
        </p:nvSpPr>
        <p:spPr/>
        <p:txBody>
          <a:bodyPr/>
          <a:lstStyle/>
          <a:p>
            <a:pPr algn="l"/>
            <a:endParaRPr lang="en-US" sz="1800" b="0" i="0" u="none" strike="noStrike" baseline="0" dirty="0">
              <a:solidFill>
                <a:srgbClr val="000000"/>
              </a:solidFill>
              <a:latin typeface="Tahoma" panose="020B0604030504040204" pitchFamily="34" charset="0"/>
            </a:endParaRPr>
          </a:p>
          <a:p>
            <a:pPr algn="just"/>
            <a:r>
              <a:rPr lang="en-US" sz="1800" dirty="0"/>
              <a:t>Q—For purposes of determining the applicability of Statement 96, do Software as a Service, Platform as a Service, and Infrastructure as a Service contain a combination of IT software and tangible capital assets? </a:t>
            </a:r>
          </a:p>
          <a:p>
            <a:pPr algn="just"/>
            <a:endParaRPr lang="en-US" sz="1800" b="0" i="0" u="none" strike="noStrike" baseline="0" dirty="0">
              <a:solidFill>
                <a:srgbClr val="000000"/>
              </a:solidFill>
            </a:endParaRPr>
          </a:p>
          <a:p>
            <a:pPr algn="just"/>
            <a:r>
              <a:rPr lang="en-US" sz="1800" dirty="0"/>
              <a:t>A—Yes. Software as a Service, Platform as a Service, and Infrastructure as a Service are three common deployment models of cloud computing arrangements. Notwithstanding the labels of those arrangements, each deployment model contains IT software used in combination with tangible capital assets. To further assess the applicability of Statement 96, the substance of the arrangement should be evaluated in accordance with all aspects of paragraph 6 of that Statement to determine whether the arrangement meets the definition of a subscription-based information technology arrangement (SBITA). </a:t>
            </a:r>
          </a:p>
        </p:txBody>
      </p:sp>
    </p:spTree>
    <p:extLst>
      <p:ext uri="{BB962C8B-B14F-4D97-AF65-F5344CB8AC3E}">
        <p14:creationId xmlns:p14="http://schemas.microsoft.com/office/powerpoint/2010/main" val="313398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charRg st="215" end="80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23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GASB 87 - </a:t>
            </a:r>
            <a:r>
              <a:rPr lang="en-US" i="1" dirty="0"/>
              <a:t>Leases</a:t>
            </a:r>
          </a:p>
        </p:txBody>
      </p:sp>
      <p:sp>
        <p:nvSpPr>
          <p:cNvPr id="5" name="Text Placeholder 4"/>
          <p:cNvSpPr>
            <a:spLocks noGrp="1"/>
          </p:cNvSpPr>
          <p:nvPr>
            <p:ph type="body" sz="quarter" idx="10"/>
          </p:nvPr>
        </p:nvSpPr>
        <p:spPr/>
        <p:txBody>
          <a:bodyPr/>
          <a:lstStyle/>
          <a:p>
            <a:endParaRPr lang="en-US" sz="2000" dirty="0"/>
          </a:p>
          <a:p>
            <a:endParaRPr lang="en-US" sz="2000" dirty="0"/>
          </a:p>
          <a:p>
            <a:endParaRPr lang="en-US" dirty="0"/>
          </a:p>
        </p:txBody>
      </p:sp>
      <p:pic>
        <p:nvPicPr>
          <p:cNvPr id="6" name="Picture 5">
            <a:extLst>
              <a:ext uri="{FF2B5EF4-FFF2-40B4-BE49-F238E27FC236}">
                <a16:creationId xmlns:a16="http://schemas.microsoft.com/office/drawing/2014/main" id="{986FD3CE-2A87-2E40-0021-00167939BE84}"/>
              </a:ext>
            </a:extLst>
          </p:cNvPr>
          <p:cNvPicPr>
            <a:picLocks noChangeAspect="1"/>
          </p:cNvPicPr>
          <p:nvPr/>
        </p:nvPicPr>
        <p:blipFill>
          <a:blip r:embed="rId2"/>
          <a:stretch>
            <a:fillRect/>
          </a:stretch>
        </p:blipFill>
        <p:spPr>
          <a:xfrm>
            <a:off x="656587" y="1880441"/>
            <a:ext cx="8745225" cy="4530991"/>
          </a:xfrm>
          <a:prstGeom prst="rect">
            <a:avLst/>
          </a:prstGeom>
        </p:spPr>
      </p:pic>
      <p:sp>
        <p:nvSpPr>
          <p:cNvPr id="2" name="TextBox 1">
            <a:extLst>
              <a:ext uri="{FF2B5EF4-FFF2-40B4-BE49-F238E27FC236}">
                <a16:creationId xmlns:a16="http://schemas.microsoft.com/office/drawing/2014/main" id="{7B2AA19A-9154-5D3C-AAD1-DB4B91A17228}"/>
              </a:ext>
            </a:extLst>
          </p:cNvPr>
          <p:cNvSpPr txBox="1"/>
          <p:nvPr/>
        </p:nvSpPr>
        <p:spPr>
          <a:xfrm>
            <a:off x="3817088" y="1360968"/>
            <a:ext cx="3444949" cy="461665"/>
          </a:xfrm>
          <a:prstGeom prst="rect">
            <a:avLst/>
          </a:prstGeom>
          <a:noFill/>
        </p:spPr>
        <p:txBody>
          <a:bodyPr wrap="square" rtlCol="0">
            <a:spAutoFit/>
          </a:bodyPr>
          <a:lstStyle/>
          <a:p>
            <a:r>
              <a:rPr lang="en-US" sz="2400" b="1" dirty="0"/>
              <a:t>Lessor Accounting</a:t>
            </a:r>
          </a:p>
        </p:txBody>
      </p:sp>
    </p:spTree>
    <p:extLst>
      <p:ext uri="{BB962C8B-B14F-4D97-AF65-F5344CB8AC3E}">
        <p14:creationId xmlns:p14="http://schemas.microsoft.com/office/powerpoint/2010/main" val="169019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GASB 87 - </a:t>
            </a:r>
            <a:r>
              <a:rPr lang="en-US" i="1" dirty="0"/>
              <a:t>Leases</a:t>
            </a:r>
          </a:p>
        </p:txBody>
      </p:sp>
      <p:sp>
        <p:nvSpPr>
          <p:cNvPr id="5" name="Text Placeholder 4"/>
          <p:cNvSpPr>
            <a:spLocks noGrp="1"/>
          </p:cNvSpPr>
          <p:nvPr>
            <p:ph type="body" sz="quarter" idx="10"/>
          </p:nvPr>
        </p:nvSpPr>
        <p:spPr/>
        <p:txBody>
          <a:bodyPr/>
          <a:lstStyle/>
          <a:p>
            <a:r>
              <a:rPr lang="en-US" sz="2200" b="1" dirty="0"/>
              <a:t>Lessee Re-Measurement</a:t>
            </a:r>
          </a:p>
          <a:p>
            <a:endParaRPr lang="en-US" sz="2000" dirty="0"/>
          </a:p>
          <a:p>
            <a:r>
              <a:rPr lang="en-US" sz="2000" dirty="0"/>
              <a:t>Lessee should re-measure the lease liability and asset at subsequent financial reporting dates if one or more of the following changes have occurred, and the changes individually or in aggregate are significant:</a:t>
            </a:r>
          </a:p>
          <a:p>
            <a:endParaRPr lang="en-US" sz="1800" dirty="0"/>
          </a:p>
          <a:p>
            <a:pPr marL="225425" indent="-225425">
              <a:buFont typeface="Arial" panose="020B0604020202020204" pitchFamily="34" charset="0"/>
              <a:buChar char="•"/>
            </a:pPr>
            <a:r>
              <a:rPr lang="en-US" sz="1800" dirty="0"/>
              <a:t>Change in the lease term</a:t>
            </a:r>
          </a:p>
          <a:p>
            <a:pPr marL="225425" indent="-225425">
              <a:buFont typeface="Arial" panose="020B0604020202020204" pitchFamily="34" charset="0"/>
              <a:buChar char="•"/>
            </a:pPr>
            <a:endParaRPr lang="en-US" sz="1800" dirty="0"/>
          </a:p>
          <a:p>
            <a:pPr marL="225425" indent="-225425">
              <a:buFont typeface="Arial" panose="020B0604020202020204" pitchFamily="34" charset="0"/>
              <a:buChar char="•"/>
            </a:pPr>
            <a:r>
              <a:rPr lang="en-US" sz="1800" dirty="0"/>
              <a:t>Contract option elections previously determined are changed</a:t>
            </a:r>
          </a:p>
          <a:p>
            <a:pPr marL="225425" indent="-225425">
              <a:buFont typeface="Arial" panose="020B0604020202020204" pitchFamily="34" charset="0"/>
              <a:buChar char="•"/>
            </a:pPr>
            <a:endParaRPr lang="en-US" sz="1800" dirty="0"/>
          </a:p>
          <a:p>
            <a:pPr marL="225425" indent="-225425">
              <a:buFont typeface="Arial" panose="020B0604020202020204" pitchFamily="34" charset="0"/>
              <a:buChar char="•"/>
            </a:pPr>
            <a:r>
              <a:rPr lang="en-US" sz="1800" dirty="0"/>
              <a:t>Any event specified in the contract that requires an extension or termination takes place</a:t>
            </a:r>
          </a:p>
          <a:p>
            <a:pPr>
              <a:buFont typeface="Arial" panose="020B0604020202020204" pitchFamily="34" charset="0"/>
              <a:buChar char="•"/>
            </a:pPr>
            <a:endParaRPr lang="en-US" sz="2000" dirty="0"/>
          </a:p>
          <a:p>
            <a:r>
              <a:rPr lang="en-US" sz="2000" b="1" dirty="0"/>
              <a:t>Note </a:t>
            </a:r>
            <a:r>
              <a:rPr lang="en-US" sz="2000" dirty="0"/>
              <a:t>- If the adj. (re-measure) is greater than the CV of asset difference reported in activity statement</a:t>
            </a:r>
          </a:p>
          <a:p>
            <a:endParaRPr lang="en-US" sz="2000" dirty="0"/>
          </a:p>
          <a:p>
            <a:endParaRPr lang="en-US" sz="2000" dirty="0"/>
          </a:p>
          <a:p>
            <a:endParaRPr lang="en-US" dirty="0"/>
          </a:p>
        </p:txBody>
      </p:sp>
    </p:spTree>
    <p:extLst>
      <p:ext uri="{BB962C8B-B14F-4D97-AF65-F5344CB8AC3E}">
        <p14:creationId xmlns:p14="http://schemas.microsoft.com/office/powerpoint/2010/main" val="317478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GASB 87 - </a:t>
            </a:r>
            <a:r>
              <a:rPr lang="en-US" i="1" dirty="0"/>
              <a:t>Leases</a:t>
            </a:r>
          </a:p>
        </p:txBody>
      </p:sp>
      <p:sp>
        <p:nvSpPr>
          <p:cNvPr id="5" name="Text Placeholder 4"/>
          <p:cNvSpPr>
            <a:spLocks noGrp="1"/>
          </p:cNvSpPr>
          <p:nvPr>
            <p:ph type="body" sz="quarter" idx="10"/>
          </p:nvPr>
        </p:nvSpPr>
        <p:spPr/>
        <p:txBody>
          <a:bodyPr/>
          <a:lstStyle/>
          <a:p>
            <a:pPr marL="342900" indent="-342900" algn="just">
              <a:buFont typeface="Arial" panose="020B0604020202020204" pitchFamily="34" charset="0"/>
              <a:buChar char="•"/>
              <a:defRPr/>
            </a:pPr>
            <a:r>
              <a:rPr lang="en-US" sz="2000" dirty="0"/>
              <a:t>4.51. Q—Halfway through a 10-year lease, a lessor remeasures the lease receivable from $500,000 to $10,000, due to a reduction in the lease term. The related deferred inflow of resources balance at that date is $480,000. How does the remeasurement of the lease receivable affect the measurement of the remaining deferred inflow of resources?</a:t>
            </a:r>
          </a:p>
          <a:p>
            <a:pPr>
              <a:defRPr/>
            </a:pPr>
            <a:endParaRPr lang="en-US" sz="2000" dirty="0"/>
          </a:p>
          <a:p>
            <a:pPr marL="342900" indent="-342900" algn="just">
              <a:buFont typeface="Arial" panose="020B0604020202020204" pitchFamily="34" charset="0"/>
              <a:buChar char="•"/>
              <a:defRPr/>
            </a:pPr>
            <a:r>
              <a:rPr lang="en-US" sz="2000" dirty="0"/>
              <a:t>A—The lessor should reduce the lease receivable by $490,000 and the deferred inflow of resources by $480,000 and recognize an outflow of $10,000. According to paragraph 54 of Statement 87, the deferred inflow of resources generally should be adjusted by the same amount as the corresponding lease receivable when the receivable is remeasured. However, if that change reduces the carrying value of the deferred inflow of resources to zero, any remaining amount should be reported as an outflow in the resource flows statement (for example, a loss). </a:t>
            </a:r>
          </a:p>
          <a:p>
            <a:endParaRPr lang="en-US" sz="2000" dirty="0"/>
          </a:p>
          <a:p>
            <a:endParaRPr lang="en-US" sz="2000" dirty="0"/>
          </a:p>
          <a:p>
            <a:endParaRPr lang="en-US" dirty="0"/>
          </a:p>
        </p:txBody>
      </p:sp>
    </p:spTree>
    <p:extLst>
      <p:ext uri="{BB962C8B-B14F-4D97-AF65-F5344CB8AC3E}">
        <p14:creationId xmlns:p14="http://schemas.microsoft.com/office/powerpoint/2010/main" val="297745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GASB 87 - </a:t>
            </a:r>
            <a:r>
              <a:rPr lang="en-US" i="1" dirty="0"/>
              <a:t>Leases</a:t>
            </a:r>
          </a:p>
        </p:txBody>
      </p:sp>
      <p:sp>
        <p:nvSpPr>
          <p:cNvPr id="5" name="Text Placeholder 4"/>
          <p:cNvSpPr>
            <a:spLocks noGrp="1"/>
          </p:cNvSpPr>
          <p:nvPr>
            <p:ph type="body" sz="quarter" idx="10"/>
          </p:nvPr>
        </p:nvSpPr>
        <p:spPr/>
        <p:txBody>
          <a:bodyPr/>
          <a:lstStyle/>
          <a:p>
            <a:pPr marL="339725" indent="-339725" algn="just">
              <a:buFont typeface="Arial" panose="020B0604020202020204" pitchFamily="34" charset="0"/>
              <a:buChar char="•"/>
            </a:pPr>
            <a:r>
              <a:rPr lang="en-US" sz="2000" dirty="0"/>
              <a:t>4.8. Q—Paragraph 19 of Statement 87 requires that certain contracts be reported as financed purchases of the underlying asset. How should a financed purchase be reported by a governmental buyer and a governmental seller? </a:t>
            </a:r>
          </a:p>
          <a:p>
            <a:pPr marL="457200" indent="-457200">
              <a:buFont typeface="Arial" panose="020B0604020202020204" pitchFamily="34" charset="0"/>
              <a:buChar char="•"/>
            </a:pPr>
            <a:endParaRPr lang="en-US" sz="2000" dirty="0">
              <a:solidFill>
                <a:srgbClr val="000000"/>
              </a:solidFill>
            </a:endParaRPr>
          </a:p>
          <a:p>
            <a:pPr marL="339725" indent="-339725" algn="just">
              <a:buFont typeface="Arial" panose="020B0604020202020204" pitchFamily="34" charset="0"/>
              <a:buChar char="•"/>
            </a:pPr>
            <a:r>
              <a:rPr lang="en-US" sz="2000" dirty="0"/>
              <a:t>A—In a financed purchase, a buyer acquires a capital asset from a seller. In exchange, the buyer promises to make payments over time for that capital asset. Therefore, the buyer has financed the acquisition of the capital asset. The provisions applicable to a financed purchase by a governmental buyer, including disclosures, are those related to capital assets and to long-term debt or payables, depending on the terms of the financing. The provisions applicable to a financed purchase by a governmental seller are those related to long-term receivables. Additionally, because the transaction is a sale of a capital asset, a governmental seller should recognize a gain or loss (if applicable) in financial statements prepared using the economic resources measurement focus. </a:t>
            </a:r>
          </a:p>
          <a:p>
            <a:pPr marL="339725" indent="-339725" algn="just">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210477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GASB 87 - </a:t>
            </a:r>
            <a:r>
              <a:rPr lang="en-US" i="1" dirty="0"/>
              <a:t>Leases</a:t>
            </a:r>
            <a:endParaRPr lang="en-US" dirty="0"/>
          </a:p>
        </p:txBody>
      </p:sp>
      <p:sp>
        <p:nvSpPr>
          <p:cNvPr id="5" name="Text Placeholder 4"/>
          <p:cNvSpPr>
            <a:spLocks noGrp="1"/>
          </p:cNvSpPr>
          <p:nvPr>
            <p:ph type="body" sz="quarter" idx="10"/>
          </p:nvPr>
        </p:nvSpPr>
        <p:spPr/>
        <p:txBody>
          <a:bodyPr/>
          <a:lstStyle/>
          <a:p>
            <a:pPr marL="342900" indent="-342900" algn="just">
              <a:buFont typeface="Arial" panose="020B0604020202020204" pitchFamily="34" charset="0"/>
              <a:buChar char="•"/>
            </a:pPr>
            <a:r>
              <a:rPr lang="en-US" sz="2100" dirty="0"/>
              <a:t>4.1. Q—A lease contract states that it will remain in effect for three years unless terminated before then. The contract allows the lessee to terminate the lease for any reason with 60 days notice. The contract allows the lessor to terminate the lease with 60 days notice only if the lessee defaults on payments. Is this a short-term lease? </a:t>
            </a:r>
          </a:p>
          <a:p>
            <a:endParaRPr lang="en-US" sz="2100" dirty="0"/>
          </a:p>
          <a:p>
            <a:pPr marL="342900" indent="-342900" algn="just">
              <a:buFont typeface="Arial" panose="020B0604020202020204" pitchFamily="34" charset="0"/>
              <a:buChar char="•"/>
            </a:pPr>
            <a:r>
              <a:rPr lang="en-US" sz="2100" dirty="0"/>
              <a:t>A—No. Although the lessee has an unconditional right to terminate, the lessor does not have an unconditional right to terminate because the lessor is allowed to terminate the lease only on the condition that the lessee defaults on payments. Accordingly, there are no periods for which both the lessee and lessor have an option to terminate and, therefore, no cancellable periods to exclude from the maximum possible term, which is three years. </a:t>
            </a:r>
          </a:p>
          <a:p>
            <a:endParaRPr lang="en-US" dirty="0"/>
          </a:p>
        </p:txBody>
      </p:sp>
    </p:spTree>
    <p:extLst>
      <p:ext uri="{BB962C8B-B14F-4D97-AF65-F5344CB8AC3E}">
        <p14:creationId xmlns:p14="http://schemas.microsoft.com/office/powerpoint/2010/main" val="30228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of GASB 87 - </a:t>
            </a:r>
            <a:r>
              <a:rPr lang="en-US" i="1" dirty="0"/>
              <a:t>Leases</a:t>
            </a:r>
            <a:endParaRPr lang="en-US" dirty="0"/>
          </a:p>
        </p:txBody>
      </p:sp>
      <p:sp>
        <p:nvSpPr>
          <p:cNvPr id="5" name="Text Placeholder 4"/>
          <p:cNvSpPr>
            <a:spLocks noGrp="1"/>
          </p:cNvSpPr>
          <p:nvPr>
            <p:ph type="body" sz="quarter" idx="10"/>
          </p:nvPr>
        </p:nvSpPr>
        <p:spPr/>
        <p:txBody>
          <a:bodyPr/>
          <a:lstStyle/>
          <a:p>
            <a:pPr marL="342900" indent="-342900" algn="just">
              <a:buFont typeface="Arial" panose="020B0604020202020204" pitchFamily="34" charset="0"/>
              <a:buChar char="•"/>
            </a:pPr>
            <a:r>
              <a:rPr lang="en-US" sz="1900" dirty="0"/>
              <a:t>4.2. Q—A lease has a noncancellable period of 36 months, and the lessee has an option to extend the lease for an additional 12 months. At commencement of the lease, it is not reasonably certain that the lessee will exercise that option. At the end of the 2 noncancellable period, the lessee exercises the option to extend the lease. Does exercising the option to extend result in a change to the maximum possible term?</a:t>
            </a:r>
          </a:p>
          <a:p>
            <a:endParaRPr lang="en-US" sz="1900" dirty="0"/>
          </a:p>
          <a:p>
            <a:pPr marL="342900" indent="-342900" algn="just">
              <a:buFont typeface="Arial" panose="020B0604020202020204" pitchFamily="34" charset="0"/>
              <a:buChar char="•"/>
            </a:pPr>
            <a:r>
              <a:rPr lang="en-US" sz="1900" dirty="0"/>
              <a:t>A—No. In accordance with paragraph 16 of Statement No. 87, </a:t>
            </a:r>
            <a:r>
              <a:rPr lang="en-US" sz="1900" i="1" dirty="0"/>
              <a:t>Leases,</a:t>
            </a:r>
            <a:r>
              <a:rPr lang="en-US" sz="1900" dirty="0"/>
              <a:t> the maximum possible term at commencement includes all options to extend, regardless of their probability of being exercised. At the commencement of the lease, the lease term is 36 months, and the maximum possible term is 48 months. As a result, although the reassessed lease term is only 12 months from the exercise date, the maximum possible term remains 48 months when the option is exercised. In addition, although some lease modifications are accounted for as separate leases for which the maximum possible term would be assessed separately, exercising an existing option is not a lease modification in accordance with paragraph 71 of Statement 87.</a:t>
            </a:r>
          </a:p>
        </p:txBody>
      </p:sp>
    </p:spTree>
    <p:extLst>
      <p:ext uri="{BB962C8B-B14F-4D97-AF65-F5344CB8AC3E}">
        <p14:creationId xmlns:p14="http://schemas.microsoft.com/office/powerpoint/2010/main" val="14302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1098</TotalTime>
  <Words>3461</Words>
  <Application>Microsoft Office PowerPoint</Application>
  <PresentationFormat>Custom</PresentationFormat>
  <Paragraphs>303</Paragraphs>
  <Slides>37</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Calibri</vt:lpstr>
      <vt:lpstr>Courier New</vt:lpstr>
      <vt:lpstr>Tahoma</vt:lpstr>
      <vt:lpstr>Wingdings</vt:lpstr>
      <vt:lpstr>Office Theme</vt:lpstr>
      <vt:lpstr>1_Office Theme</vt:lpstr>
      <vt:lpstr>2_Office Theme</vt:lpstr>
      <vt:lpstr>GASB 96 and Lessons Learned from GASB 87</vt:lpstr>
      <vt:lpstr>Agenda</vt:lpstr>
      <vt:lpstr>Review of GASB 87 - Leases</vt:lpstr>
      <vt:lpstr>Review of GASB 87 - Leases</vt:lpstr>
      <vt:lpstr>Review of GASB 87 - Leases</vt:lpstr>
      <vt:lpstr>Review of GASB 87 - Leases</vt:lpstr>
      <vt:lpstr>Review of GASB 87 - Leases</vt:lpstr>
      <vt:lpstr>Review of GASB 87 - Leases</vt:lpstr>
      <vt:lpstr>Review of GASB 87 - Leases</vt:lpstr>
      <vt:lpstr>Review of GASB 87 - Leases</vt:lpstr>
      <vt:lpstr>Review of GASB 87 - Leases</vt:lpstr>
      <vt:lpstr>Review of GASB 87 - Leases</vt:lpstr>
      <vt:lpstr>Lessons Learned – GASB 87</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GASB 96 - SBITA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Moya-Bogurske</dc:creator>
  <cp:lastModifiedBy>Jeff Wolf</cp:lastModifiedBy>
  <cp:revision>107</cp:revision>
  <cp:lastPrinted>2020-01-09T16:01:40Z</cp:lastPrinted>
  <dcterms:created xsi:type="dcterms:W3CDTF">2019-08-20T13:39:17Z</dcterms:created>
  <dcterms:modified xsi:type="dcterms:W3CDTF">2023-09-22T12:43:29Z</dcterms:modified>
</cp:coreProperties>
</file>